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8"/>
  </p:notesMasterIdLst>
  <p:handoutMasterIdLst>
    <p:handoutMasterId r:id="rId119"/>
  </p:handoutMasterIdLst>
  <p:sldIdLst>
    <p:sldId id="745" r:id="rId2"/>
    <p:sldId id="749" r:id="rId3"/>
    <p:sldId id="845" r:id="rId4"/>
    <p:sldId id="866" r:id="rId5"/>
    <p:sldId id="846" r:id="rId6"/>
    <p:sldId id="847" r:id="rId7"/>
    <p:sldId id="848" r:id="rId8"/>
    <p:sldId id="867" r:id="rId9"/>
    <p:sldId id="849" r:id="rId10"/>
    <p:sldId id="868" r:id="rId11"/>
    <p:sldId id="870" r:id="rId12"/>
    <p:sldId id="850" r:id="rId13"/>
    <p:sldId id="869" r:id="rId14"/>
    <p:sldId id="871" r:id="rId15"/>
    <p:sldId id="851" r:id="rId16"/>
    <p:sldId id="852" r:id="rId17"/>
    <p:sldId id="853" r:id="rId18"/>
    <p:sldId id="854" r:id="rId19"/>
    <p:sldId id="855" r:id="rId20"/>
    <p:sldId id="856" r:id="rId21"/>
    <p:sldId id="857" r:id="rId22"/>
    <p:sldId id="858" r:id="rId23"/>
    <p:sldId id="860" r:id="rId24"/>
    <p:sldId id="861" r:id="rId25"/>
    <p:sldId id="862" r:id="rId26"/>
    <p:sldId id="863" r:id="rId27"/>
    <p:sldId id="864" r:id="rId28"/>
    <p:sldId id="865" r:id="rId29"/>
    <p:sldId id="872" r:id="rId30"/>
    <p:sldId id="873" r:id="rId31"/>
    <p:sldId id="946" r:id="rId32"/>
    <p:sldId id="874" r:id="rId33"/>
    <p:sldId id="875" r:id="rId34"/>
    <p:sldId id="876" r:id="rId35"/>
    <p:sldId id="877" r:id="rId36"/>
    <p:sldId id="878" r:id="rId37"/>
    <p:sldId id="879" r:id="rId38"/>
    <p:sldId id="880" r:id="rId39"/>
    <p:sldId id="881" r:id="rId40"/>
    <p:sldId id="882" r:id="rId41"/>
    <p:sldId id="947" r:id="rId42"/>
    <p:sldId id="883" r:id="rId43"/>
    <p:sldId id="948" r:id="rId44"/>
    <p:sldId id="884" r:id="rId45"/>
    <p:sldId id="885" r:id="rId46"/>
    <p:sldId id="949" r:id="rId47"/>
    <p:sldId id="886" r:id="rId48"/>
    <p:sldId id="950" r:id="rId49"/>
    <p:sldId id="887" r:id="rId50"/>
    <p:sldId id="951" r:id="rId51"/>
    <p:sldId id="952" r:id="rId52"/>
    <p:sldId id="953" r:id="rId53"/>
    <p:sldId id="954" r:id="rId54"/>
    <p:sldId id="955" r:id="rId55"/>
    <p:sldId id="956" r:id="rId56"/>
    <p:sldId id="957" r:id="rId57"/>
    <p:sldId id="958" r:id="rId58"/>
    <p:sldId id="960" r:id="rId59"/>
    <p:sldId id="959" r:id="rId60"/>
    <p:sldId id="961" r:id="rId61"/>
    <p:sldId id="965" r:id="rId62"/>
    <p:sldId id="967" r:id="rId63"/>
    <p:sldId id="908" r:id="rId64"/>
    <p:sldId id="962" r:id="rId65"/>
    <p:sldId id="963" r:id="rId66"/>
    <p:sldId id="969" r:id="rId67"/>
    <p:sldId id="909" r:id="rId68"/>
    <p:sldId id="910" r:id="rId69"/>
    <p:sldId id="964" r:id="rId70"/>
    <p:sldId id="971" r:id="rId71"/>
    <p:sldId id="911" r:id="rId72"/>
    <p:sldId id="913" r:id="rId73"/>
    <p:sldId id="972" r:id="rId74"/>
    <p:sldId id="974" r:id="rId75"/>
    <p:sldId id="914" r:id="rId76"/>
    <p:sldId id="917" r:id="rId77"/>
    <p:sldId id="975" r:id="rId78"/>
    <p:sldId id="977" r:id="rId79"/>
    <p:sldId id="978" r:id="rId80"/>
    <p:sldId id="987" r:id="rId81"/>
    <p:sldId id="918" r:id="rId82"/>
    <p:sldId id="919" r:id="rId83"/>
    <p:sldId id="921" r:id="rId84"/>
    <p:sldId id="922" r:id="rId85"/>
    <p:sldId id="923" r:id="rId86"/>
    <p:sldId id="980" r:id="rId87"/>
    <p:sldId id="924" r:id="rId88"/>
    <p:sldId id="925" r:id="rId89"/>
    <p:sldId id="926" r:id="rId90"/>
    <p:sldId id="927" r:id="rId91"/>
    <p:sldId id="928" r:id="rId92"/>
    <p:sldId id="929" r:id="rId93"/>
    <p:sldId id="930" r:id="rId94"/>
    <p:sldId id="931" r:id="rId95"/>
    <p:sldId id="932" r:id="rId96"/>
    <p:sldId id="981" r:id="rId97"/>
    <p:sldId id="933" r:id="rId98"/>
    <p:sldId id="934" r:id="rId99"/>
    <p:sldId id="982" r:id="rId100"/>
    <p:sldId id="935" r:id="rId101"/>
    <p:sldId id="936" r:id="rId102"/>
    <p:sldId id="983" r:id="rId103"/>
    <p:sldId id="937" r:id="rId104"/>
    <p:sldId id="938" r:id="rId105"/>
    <p:sldId id="939" r:id="rId106"/>
    <p:sldId id="940" r:id="rId107"/>
    <p:sldId id="941" r:id="rId108"/>
    <p:sldId id="984" r:id="rId109"/>
    <p:sldId id="942" r:id="rId110"/>
    <p:sldId id="943" r:id="rId111"/>
    <p:sldId id="985" r:id="rId112"/>
    <p:sldId id="944" r:id="rId113"/>
    <p:sldId id="986" r:id="rId114"/>
    <p:sldId id="945" r:id="rId115"/>
    <p:sldId id="813" r:id="rId116"/>
    <p:sldId id="671" r:id="rId11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ycloneCold"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93"/>
    <a:srgbClr val="0000FF"/>
    <a:srgbClr val="9900CC"/>
    <a:srgbClr val="F79646"/>
    <a:srgbClr val="800080"/>
    <a:srgbClr val="17365D"/>
    <a:srgbClr val="003399"/>
    <a:srgbClr val="660033"/>
    <a:srgbClr val="CC99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8" autoAdjust="0"/>
    <p:restoredTop sz="87097" autoAdjust="0"/>
  </p:normalViewPr>
  <p:slideViewPr>
    <p:cSldViewPr>
      <p:cViewPr varScale="1">
        <p:scale>
          <a:sx n="65" d="100"/>
          <a:sy n="65" d="100"/>
        </p:scale>
        <p:origin x="1542" y="6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1764"/>
    </p:cViewPr>
  </p:sorterViewPr>
  <p:notesViewPr>
    <p:cSldViewPr>
      <p:cViewPr varScale="1">
        <p:scale>
          <a:sx n="85" d="100"/>
          <a:sy n="85" d="100"/>
        </p:scale>
        <p:origin x="3888"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handoutMaster" Target="handoutMasters/handout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17E98E01-2BA8-4B69-8C6E-F8C368D5A7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n-IN"/>
          </a:p>
        </p:txBody>
      </p:sp>
      <p:sp>
        <p:nvSpPr>
          <p:cNvPr id="3" name="Date Placeholder 2">
            <a:extLst>
              <a:ext uri="{FF2B5EF4-FFF2-40B4-BE49-F238E27FC236}">
                <a16:creationId xmlns="" xmlns:a16="http://schemas.microsoft.com/office/drawing/2014/main" id="{A6644828-82A0-4391-B812-B8CFFF9F8BA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smtClean="0"/>
            </a:lvl1pPr>
          </a:lstStyle>
          <a:p>
            <a:pPr>
              <a:defRPr/>
            </a:pPr>
            <a:fld id="{0C17840F-0095-4F93-A704-9C474AEA8D91}" type="datetimeFigureOut">
              <a:rPr lang="en-IN"/>
              <a:pPr>
                <a:defRPr/>
              </a:pPr>
              <a:t>16-03-2023</a:t>
            </a:fld>
            <a:endParaRPr lang="en-IN"/>
          </a:p>
        </p:txBody>
      </p:sp>
      <p:sp>
        <p:nvSpPr>
          <p:cNvPr id="4" name="Footer Placeholder 3">
            <a:extLst>
              <a:ext uri="{FF2B5EF4-FFF2-40B4-BE49-F238E27FC236}">
                <a16:creationId xmlns="" xmlns:a16="http://schemas.microsoft.com/office/drawing/2014/main" id="{0D3DFCC3-2DC5-4B07-834F-5878E0A320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en-IN"/>
          </a:p>
        </p:txBody>
      </p:sp>
      <p:sp>
        <p:nvSpPr>
          <p:cNvPr id="5" name="Slide Number Placeholder 4">
            <a:extLst>
              <a:ext uri="{FF2B5EF4-FFF2-40B4-BE49-F238E27FC236}">
                <a16:creationId xmlns="" xmlns:a16="http://schemas.microsoft.com/office/drawing/2014/main" id="{F18E7D56-F46F-4A4F-AC2C-2306E60966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smtClean="0"/>
            </a:lvl1pPr>
          </a:lstStyle>
          <a:p>
            <a:pPr>
              <a:defRPr/>
            </a:pPr>
            <a:fld id="{13CCB174-9370-40E0-8E37-7E6256D38445}" type="slidenum">
              <a:rPr lang="en-IN"/>
              <a:pPr>
                <a:defRPr/>
              </a:pPr>
              <a:t>‹#›</a:t>
            </a:fld>
            <a:endParaRPr lang="en-IN"/>
          </a:p>
        </p:txBody>
      </p:sp>
    </p:spTree>
    <p:extLst>
      <p:ext uri="{BB962C8B-B14F-4D97-AF65-F5344CB8AC3E}">
        <p14:creationId xmlns:p14="http://schemas.microsoft.com/office/powerpoint/2010/main" val="19553962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0A8B19D8-3844-4F3A-83B2-98ADA010703E}"/>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cs typeface="Arial" charset="0"/>
              </a:defRPr>
            </a:lvl1pPr>
          </a:lstStyle>
          <a:p>
            <a:pPr>
              <a:defRPr/>
            </a:pPr>
            <a:endParaRPr lang="en-IN"/>
          </a:p>
        </p:txBody>
      </p:sp>
      <p:sp>
        <p:nvSpPr>
          <p:cNvPr id="3" name="Date Placeholder 2">
            <a:extLst>
              <a:ext uri="{FF2B5EF4-FFF2-40B4-BE49-F238E27FC236}">
                <a16:creationId xmlns="" xmlns:a16="http://schemas.microsoft.com/office/drawing/2014/main" id="{73D5C79A-FDEE-4EC7-A7BF-AE4B2C392165}"/>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cs typeface="Arial" charset="0"/>
              </a:defRPr>
            </a:lvl1pPr>
          </a:lstStyle>
          <a:p>
            <a:pPr>
              <a:defRPr/>
            </a:pPr>
            <a:fld id="{200D9415-C74B-4C84-A78B-0ABDAAC0FB20}" type="datetimeFigureOut">
              <a:rPr lang="en-US"/>
              <a:pPr>
                <a:defRPr/>
              </a:pPr>
              <a:t>3/16/2023</a:t>
            </a:fld>
            <a:endParaRPr lang="en-IN"/>
          </a:p>
        </p:txBody>
      </p:sp>
      <p:sp>
        <p:nvSpPr>
          <p:cNvPr id="4" name="Slide Image Placeholder 3">
            <a:extLst>
              <a:ext uri="{FF2B5EF4-FFF2-40B4-BE49-F238E27FC236}">
                <a16:creationId xmlns="" xmlns:a16="http://schemas.microsoft.com/office/drawing/2014/main" id="{EDB9AAF5-158F-400F-9545-07B61958A1AE}"/>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a:extLst>
              <a:ext uri="{FF2B5EF4-FFF2-40B4-BE49-F238E27FC236}">
                <a16:creationId xmlns="" xmlns:a16="http://schemas.microsoft.com/office/drawing/2014/main" id="{91F1A918-931F-43AD-BC84-B5F512435D9B}"/>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a:extLst>
              <a:ext uri="{FF2B5EF4-FFF2-40B4-BE49-F238E27FC236}">
                <a16:creationId xmlns="" xmlns:a16="http://schemas.microsoft.com/office/drawing/2014/main" id="{80D224C8-6AD0-47C7-92E5-F617EE86001C}"/>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cs typeface="Arial" charset="0"/>
              </a:defRPr>
            </a:lvl1pPr>
          </a:lstStyle>
          <a:p>
            <a:pPr>
              <a:defRPr/>
            </a:pPr>
            <a:endParaRPr lang="en-IN"/>
          </a:p>
        </p:txBody>
      </p:sp>
      <p:sp>
        <p:nvSpPr>
          <p:cNvPr id="7" name="Slide Number Placeholder 6">
            <a:extLst>
              <a:ext uri="{FF2B5EF4-FFF2-40B4-BE49-F238E27FC236}">
                <a16:creationId xmlns="" xmlns:a16="http://schemas.microsoft.com/office/drawing/2014/main" id="{AC34CBA6-EE57-4BE2-8389-3EA3AC85A919}"/>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7B2A66C6-8C89-4A37-ACD4-3FF3553D3EEB}" type="slidenum">
              <a:rPr lang="en-IN" altLang="en-US"/>
              <a:pPr>
                <a:defRPr/>
              </a:pPr>
              <a:t>‹#›</a:t>
            </a:fld>
            <a:endParaRPr lang="en-IN" altLang="en-US"/>
          </a:p>
        </p:txBody>
      </p:sp>
    </p:spTree>
    <p:extLst>
      <p:ext uri="{BB962C8B-B14F-4D97-AF65-F5344CB8AC3E}">
        <p14:creationId xmlns:p14="http://schemas.microsoft.com/office/powerpoint/2010/main" val="16146106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80.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0351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76771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34752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608013" y="280988"/>
            <a:ext cx="5618162" cy="4213225"/>
          </a:xfrm>
          <a:solidFill>
            <a:srgbClr val="FFFFFF"/>
          </a:solidFill>
          <a:ln>
            <a:solidFill>
              <a:srgbClr val="000000"/>
            </a:solidFill>
          </a:ln>
        </p:spPr>
      </p:sp>
      <p:sp>
        <p:nvSpPr>
          <p:cNvPr id="41987" name="Rectangle 4"/>
          <p:cNvSpPr>
            <a:spLocks noGrp="1" noChangeArrowheads="1"/>
          </p:cNvSpPr>
          <p:nvPr>
            <p:ph type="body" idx="1"/>
          </p:nvPr>
        </p:nvSpPr>
        <p:spPr>
          <a:xfrm>
            <a:off x="311150" y="4773613"/>
            <a:ext cx="6211888" cy="3592512"/>
          </a:xfrm>
          <a:solidFill>
            <a:srgbClr val="FFFFFF"/>
          </a:solidFill>
          <a:ln w="9525"/>
        </p:spPr>
        <p:txBody>
          <a:bodyPr anchor="t"/>
          <a:lstStyle/>
          <a:p>
            <a:endParaRPr lang="zh-TW" altLang="en-US" dirty="0" smtClean="0"/>
          </a:p>
        </p:txBody>
      </p:sp>
    </p:spTree>
    <p:extLst>
      <p:ext uri="{BB962C8B-B14F-4D97-AF65-F5344CB8AC3E}">
        <p14:creationId xmlns:p14="http://schemas.microsoft.com/office/powerpoint/2010/main" val="2433487377"/>
      </p:ext>
    </p:extLst>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pPr>
              <a:defRPr/>
            </a:pPr>
            <a:fld id="{7B2A66C6-8C89-4A37-ACD4-3FF3553D3EEB}" type="slidenum">
              <a:rPr lang="en-IN" altLang="en-US" smtClean="0"/>
              <a:pPr>
                <a:defRPr/>
              </a:pPr>
              <a:t>110</a:t>
            </a:fld>
            <a:endParaRPr lang="en-IN" altLang="en-US"/>
          </a:p>
        </p:txBody>
      </p:sp>
    </p:spTree>
    <p:extLst>
      <p:ext uri="{BB962C8B-B14F-4D97-AF65-F5344CB8AC3E}">
        <p14:creationId xmlns:p14="http://schemas.microsoft.com/office/powerpoint/2010/main" val="3167151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18763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24652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39734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61162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29480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53493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33120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991364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6C8D4193-09F1-4294-AC83-DC9643453B23}"/>
              </a:ext>
            </a:extLst>
          </p:cNvPr>
          <p:cNvPicPr>
            <a:picLocks noChangeAspect="1"/>
          </p:cNvPicPr>
          <p:nvPr userDrawn="1"/>
        </p:nvPicPr>
        <p:blipFill rotWithShape="1">
          <a:blip r:embed="rId2"/>
          <a:srcRect l="1537" t="2839" r="1630" b="3649"/>
          <a:stretch/>
        </p:blipFill>
        <p:spPr>
          <a:xfrm>
            <a:off x="144462" y="138115"/>
            <a:ext cx="1409700" cy="984552"/>
          </a:xfrm>
          <a:prstGeom prst="rect">
            <a:avLst/>
          </a:prstGeom>
          <a:ln>
            <a:noFill/>
          </a:ln>
          <a:effectLst>
            <a:softEdge rad="0"/>
          </a:effectLst>
        </p:spPr>
      </p:pic>
      <p:grpSp>
        <p:nvGrpSpPr>
          <p:cNvPr id="3" name="Group 8">
            <a:extLst>
              <a:ext uri="{FF2B5EF4-FFF2-40B4-BE49-F238E27FC236}">
                <a16:creationId xmlns="" xmlns:a16="http://schemas.microsoft.com/office/drawing/2014/main" id="{F69BD2B1-7253-408A-A75D-FA377922A263}"/>
              </a:ext>
            </a:extLst>
          </p:cNvPr>
          <p:cNvGrpSpPr>
            <a:grpSpLocks/>
          </p:cNvGrpSpPr>
          <p:nvPr userDrawn="1"/>
        </p:nvGrpSpPr>
        <p:grpSpPr bwMode="auto">
          <a:xfrm>
            <a:off x="-7938" y="1462088"/>
            <a:ext cx="9151938" cy="5413375"/>
            <a:chOff x="-8466" y="1461558"/>
            <a:chExt cx="9152466" cy="5413296"/>
          </a:xfrm>
        </p:grpSpPr>
        <p:pic>
          <p:nvPicPr>
            <p:cNvPr id="4" name="Picture 3">
              <a:extLst>
                <a:ext uri="{FF2B5EF4-FFF2-40B4-BE49-F238E27FC236}">
                  <a16:creationId xmlns="" xmlns:a16="http://schemas.microsoft.com/office/drawing/2014/main" id="{D511C46D-C0AE-4287-BDDE-C1B27ACF9D30}"/>
                </a:ext>
              </a:extLst>
            </p:cNvPr>
            <p:cNvPicPr>
              <a:picLocks noChangeAspect="1"/>
            </p:cNvPicPr>
            <p:nvPr userDrawn="1"/>
          </p:nvPicPr>
          <p:blipFill>
            <a:blip r:embed="rId3"/>
            <a:stretch>
              <a:fillRect/>
            </a:stretch>
          </p:blipFill>
          <p:spPr>
            <a:xfrm>
              <a:off x="-8466" y="1461558"/>
              <a:ext cx="4972050" cy="2883878"/>
            </a:xfrm>
            <a:prstGeom prst="rect">
              <a:avLst/>
            </a:prstGeom>
            <a:ln>
              <a:noFill/>
            </a:ln>
            <a:effectLst>
              <a:softEdge rad="112500"/>
            </a:effectLst>
          </p:spPr>
        </p:pic>
        <p:pic>
          <p:nvPicPr>
            <p:cNvPr id="5" name="Picture 4">
              <a:extLst>
                <a:ext uri="{FF2B5EF4-FFF2-40B4-BE49-F238E27FC236}">
                  <a16:creationId xmlns="" xmlns:a16="http://schemas.microsoft.com/office/drawing/2014/main" id="{C0033733-8F36-4FD9-9DB8-B67E7B04F2E6}"/>
                </a:ext>
              </a:extLst>
            </p:cNvPr>
            <p:cNvPicPr>
              <a:picLocks noChangeAspect="1"/>
            </p:cNvPicPr>
            <p:nvPr userDrawn="1"/>
          </p:nvPicPr>
          <p:blipFill>
            <a:blip r:embed="rId4"/>
            <a:stretch>
              <a:fillRect/>
            </a:stretch>
          </p:blipFill>
          <p:spPr>
            <a:xfrm>
              <a:off x="1941978" y="4038600"/>
              <a:ext cx="5226177" cy="2836254"/>
            </a:xfrm>
            <a:prstGeom prst="rect">
              <a:avLst/>
            </a:prstGeom>
            <a:ln>
              <a:noFill/>
            </a:ln>
            <a:effectLst>
              <a:softEdge rad="112500"/>
            </a:effectLst>
          </p:spPr>
        </p:pic>
        <p:pic>
          <p:nvPicPr>
            <p:cNvPr id="6" name="Picture 5">
              <a:extLst>
                <a:ext uri="{FF2B5EF4-FFF2-40B4-BE49-F238E27FC236}">
                  <a16:creationId xmlns="" xmlns:a16="http://schemas.microsoft.com/office/drawing/2014/main" id="{473A3346-0783-4407-B9A0-131F558CA850}"/>
                </a:ext>
              </a:extLst>
            </p:cNvPr>
            <p:cNvPicPr>
              <a:picLocks noChangeAspect="1"/>
            </p:cNvPicPr>
            <p:nvPr userDrawn="1"/>
          </p:nvPicPr>
          <p:blipFill rotWithShape="1">
            <a:blip r:embed="rId5"/>
            <a:srcRect b="24128"/>
            <a:stretch/>
          </p:blipFill>
          <p:spPr>
            <a:xfrm>
              <a:off x="4724400" y="1461558"/>
              <a:ext cx="4419600" cy="2883878"/>
            </a:xfrm>
            <a:prstGeom prst="rect">
              <a:avLst/>
            </a:prstGeom>
            <a:ln>
              <a:noFill/>
            </a:ln>
            <a:effectLst>
              <a:softEdge rad="112500"/>
            </a:effectLst>
          </p:spPr>
        </p:pic>
      </p:grpSp>
    </p:spTree>
    <p:extLst>
      <p:ext uri="{BB962C8B-B14F-4D97-AF65-F5344CB8AC3E}">
        <p14:creationId xmlns:p14="http://schemas.microsoft.com/office/powerpoint/2010/main" val="1344464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4" name="Group 3">
            <a:extLst>
              <a:ext uri="{FF2B5EF4-FFF2-40B4-BE49-F238E27FC236}">
                <a16:creationId xmlns="" xmlns:a16="http://schemas.microsoft.com/office/drawing/2014/main" id="{1793A59A-C890-447F-A384-21DA6BA715A7}"/>
              </a:ext>
            </a:extLst>
          </p:cNvPr>
          <p:cNvGraphicFramePr>
            <a:graphicFrameLocks noGrp="1"/>
          </p:cNvGraphicFramePr>
          <p:nvPr/>
        </p:nvGraphicFramePr>
        <p:xfrm>
          <a:off x="-7938" y="0"/>
          <a:ext cx="9144001" cy="1289050"/>
        </p:xfrm>
        <a:graphic>
          <a:graphicData uri="http://schemas.openxmlformats.org/drawingml/2006/table">
            <a:tbl>
              <a:tblPr/>
              <a:tblGrid>
                <a:gridCol w="1071563">
                  <a:extLst>
                    <a:ext uri="{9D8B030D-6E8A-4147-A177-3AD203B41FA5}">
                      <a16:colId xmlns="" xmlns:a16="http://schemas.microsoft.com/office/drawing/2014/main" val="20000"/>
                    </a:ext>
                  </a:extLst>
                </a:gridCol>
                <a:gridCol w="7843838">
                  <a:extLst>
                    <a:ext uri="{9D8B030D-6E8A-4147-A177-3AD203B41FA5}">
                      <a16:colId xmlns="" xmlns:a16="http://schemas.microsoft.com/office/drawing/2014/main" val="20001"/>
                    </a:ext>
                  </a:extLst>
                </a:gridCol>
                <a:gridCol w="228600">
                  <a:extLst>
                    <a:ext uri="{9D8B030D-6E8A-4147-A177-3AD203B41FA5}">
                      <a16:colId xmlns="" xmlns:a16="http://schemas.microsoft.com/office/drawing/2014/main" val="20002"/>
                    </a:ext>
                  </a:extLst>
                </a:gridCol>
              </a:tblGrid>
              <a:tr h="365801">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dirty="0">
                        <a:ln>
                          <a:noFill/>
                        </a:ln>
                        <a:solidFill>
                          <a:schemeClr val="bg1"/>
                        </a:solidFill>
                        <a:effectLst/>
                        <a:latin typeface="Cambria" pitchFamily="18" charset="0"/>
                      </a:endParaRPr>
                    </a:p>
                  </a:txBody>
                  <a:tcPr marT="45693" marB="45693" horzOverflow="overflow">
                    <a:lnL cap="flat">
                      <a:noFill/>
                    </a:lnL>
                    <a:lnR>
                      <a:noFill/>
                    </a:lnR>
                    <a:lnT cap="flat">
                      <a:noFill/>
                    </a:lnT>
                    <a:lnB>
                      <a:noFill/>
                    </a:lnB>
                    <a:lnTlToBr>
                      <a:noFill/>
                    </a:lnTlToBr>
                    <a:lnBlToTr>
                      <a:noFill/>
                    </a:lnBlToTr>
                    <a:solidFill>
                      <a:srgbClr val="FF0000"/>
                    </a:solidFill>
                  </a:tcPr>
                </a:tc>
                <a:tc hMerge="1">
                  <a:txBody>
                    <a:bodyPr/>
                    <a:lstStyle/>
                    <a:p>
                      <a:endParaRPr lang="en-US"/>
                    </a:p>
                  </a:txBody>
                  <a:tcPr/>
                </a:tc>
                <a:tc>
                  <a:txBody>
                    <a:bodyPr/>
                    <a:lstStyle/>
                    <a:p>
                      <a:pPr algn="ctr"/>
                      <a:endParaRPr lang="en-US" sz="1800" dirty="0"/>
                    </a:p>
                  </a:txBody>
                  <a:tcPr marT="45693" marB="45693" horzOverflow="overflow">
                    <a:lnL>
                      <a:noFill/>
                    </a:lnL>
                    <a:lnR cap="flat">
                      <a:noFill/>
                    </a:lnR>
                    <a:lnT cap="flat">
                      <a:noFill/>
                    </a:lnT>
                    <a:lnB>
                      <a:noFill/>
                    </a:lnB>
                    <a:lnTlToBr>
                      <a:noFill/>
                    </a:lnTlToBr>
                    <a:lnBlToTr>
                      <a:noFill/>
                    </a:lnBlToTr>
                    <a:solidFill>
                      <a:srgbClr val="FF0000"/>
                    </a:solidFill>
                  </a:tcPr>
                </a:tc>
                <a:extLst>
                  <a:ext uri="{0D108BD9-81ED-4DB2-BD59-A6C34878D82A}">
                    <a16:rowId xmlns="" xmlns:a16="http://schemas.microsoft.com/office/drawing/2014/main" val="10000"/>
                  </a:ext>
                </a:extLst>
              </a:tr>
              <a:tr h="465976">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1" i="0" u="none" strike="noStrike" cap="none" normalizeH="0" baseline="0" dirty="0">
                        <a:ln>
                          <a:noFill/>
                        </a:ln>
                        <a:solidFill>
                          <a:schemeClr val="bg1"/>
                        </a:solidFill>
                        <a:effectLst/>
                        <a:latin typeface="Calibri" pitchFamily="34" charset="0"/>
                      </a:endParaRPr>
                    </a:p>
                  </a:txBody>
                  <a:tcPr marT="45693" marB="45693" horzOverflow="overflow">
                    <a:lnL cap="flat">
                      <a:noFill/>
                    </a:lnL>
                    <a:lnR>
                      <a:noFill/>
                    </a:lnR>
                    <a:lnT>
                      <a:noFill/>
                    </a:lnT>
                    <a:lnB cap="flat">
                      <a:noFill/>
                    </a:lnB>
                    <a:lnTlToBr>
                      <a:noFill/>
                    </a:lnTlToBr>
                    <a:lnBlToTr>
                      <a:noFill/>
                    </a:lnBlToTr>
                    <a:solidFill>
                      <a:srgbClr val="FF0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kern="1200" cap="none" normalizeH="0" baseline="0" dirty="0">
                          <a:ln>
                            <a:noFill/>
                          </a:ln>
                          <a:solidFill>
                            <a:schemeClr val="bg1"/>
                          </a:solidFill>
                          <a:effectLst/>
                          <a:latin typeface="Cambria" pitchFamily="18" charset="0"/>
                          <a:ea typeface="+mn-ea"/>
                          <a:cs typeface="+mn-cs"/>
                        </a:rPr>
                        <a:t>INSTITUTE OF ENGINEERING &amp; MANAGEMENT, KOLKATA</a:t>
                      </a:r>
                    </a:p>
                  </a:txBody>
                  <a:tcPr marT="45693" marB="45693" horzOverflow="overflow">
                    <a:lnL>
                      <a:noFill/>
                    </a:lnL>
                    <a:lnR>
                      <a:noFill/>
                    </a:lnR>
                    <a:lnT>
                      <a:noFill/>
                    </a:lnT>
                    <a:lnB>
                      <a:noFill/>
                    </a:lnB>
                    <a:lnTlToBr>
                      <a:noFill/>
                    </a:lnTlToBr>
                    <a:lnBlToTr>
                      <a:noFill/>
                    </a:lnBlToTr>
                    <a:solidFill>
                      <a:srgbClr val="FF0000"/>
                    </a:solidFill>
                  </a:tcPr>
                </a:tc>
                <a:tc>
                  <a:txBody>
                    <a:bodyPr/>
                    <a:lstStyle/>
                    <a:p>
                      <a:pPr algn="ctr"/>
                      <a:endParaRPr lang="en-US" sz="1800" dirty="0"/>
                    </a:p>
                  </a:txBody>
                  <a:tcPr marT="45693" marB="45693" horzOverflow="overflow">
                    <a:lnL>
                      <a:noFill/>
                    </a:lnL>
                    <a:lnR cap="flat">
                      <a:noFill/>
                    </a:lnR>
                    <a:lnT>
                      <a:noFill/>
                    </a:lnT>
                    <a:lnB>
                      <a:noFill/>
                    </a:lnB>
                    <a:lnTlToBr>
                      <a:noFill/>
                    </a:lnTlToBr>
                    <a:lnBlToTr>
                      <a:noFill/>
                    </a:lnBlToTr>
                    <a:solidFill>
                      <a:srgbClr val="FF0000"/>
                    </a:solidFill>
                  </a:tcPr>
                </a:tc>
                <a:extLst>
                  <a:ext uri="{0D108BD9-81ED-4DB2-BD59-A6C34878D82A}">
                    <a16:rowId xmlns="" xmlns:a16="http://schemas.microsoft.com/office/drawing/2014/main" val="10001"/>
                  </a:ext>
                </a:extLst>
              </a:tr>
              <a:tr h="457273">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1" i="0" u="none" strike="noStrike" kern="1200" cap="none" normalizeH="0" baseline="0" dirty="0">
                        <a:ln>
                          <a:noFill/>
                        </a:ln>
                        <a:solidFill>
                          <a:schemeClr val="bg1"/>
                        </a:solidFill>
                        <a:effectLst/>
                        <a:latin typeface="Cambria" pitchFamily="18" charset="0"/>
                        <a:ea typeface="+mn-ea"/>
                        <a:cs typeface="+mn-cs"/>
                      </a:endParaRPr>
                    </a:p>
                  </a:txBody>
                  <a:tcPr marT="45693" marB="45693" horzOverflow="overflow">
                    <a:lnL>
                      <a:noFill/>
                    </a:lnL>
                    <a:lnR cap="flat">
                      <a:noFill/>
                    </a:lnR>
                    <a:lnT>
                      <a:noFill/>
                    </a:lnT>
                    <a:lnB cap="flat">
                      <a:noFill/>
                    </a:lnB>
                    <a:lnTlToBr>
                      <a:noFill/>
                    </a:lnTlToBr>
                    <a:lnBlToTr>
                      <a:noFill/>
                    </a:lnBlToTr>
                    <a:solidFill>
                      <a:srgbClr val="FF0000"/>
                    </a:solidFill>
                  </a:tcPr>
                </a:tc>
                <a:tc hMerge="1">
                  <a:txBody>
                    <a:bodyPr/>
                    <a:lstStyle/>
                    <a:p>
                      <a:endParaRPr lang="en-US"/>
                    </a:p>
                  </a:txBody>
                  <a:tcPr/>
                </a:tc>
                <a:extLst>
                  <a:ext uri="{0D108BD9-81ED-4DB2-BD59-A6C34878D82A}">
                    <a16:rowId xmlns="" xmlns:a16="http://schemas.microsoft.com/office/drawing/2014/main" val="10002"/>
                  </a:ext>
                </a:extLst>
              </a:tr>
            </a:tbl>
          </a:graphicData>
        </a:graphic>
      </p:graphicFrame>
      <p:pic>
        <p:nvPicPr>
          <p:cNvPr id="5" name="Picture 4">
            <a:extLst>
              <a:ext uri="{FF2B5EF4-FFF2-40B4-BE49-F238E27FC236}">
                <a16:creationId xmlns="" xmlns:a16="http://schemas.microsoft.com/office/drawing/2014/main" id="{4651198E-5E89-4159-950A-DD5700A7E4D8}"/>
              </a:ext>
            </a:extLst>
          </p:cNvPr>
          <p:cNvPicPr>
            <a:picLocks noChangeAspect="1"/>
          </p:cNvPicPr>
          <p:nvPr userDrawn="1"/>
        </p:nvPicPr>
        <p:blipFill rotWithShape="1">
          <a:blip r:embed="rId2"/>
          <a:srcRect l="1537" t="2839" r="1630" b="3649"/>
          <a:stretch/>
        </p:blipFill>
        <p:spPr>
          <a:xfrm>
            <a:off x="144462" y="138115"/>
            <a:ext cx="1409700" cy="984552"/>
          </a:xfrm>
          <a:prstGeom prst="rect">
            <a:avLst/>
          </a:prstGeom>
          <a:ln>
            <a:noFill/>
          </a:ln>
          <a:effectLst>
            <a:softEdge rad="0"/>
          </a:effectLst>
        </p:spPr>
      </p:pic>
      <p:sp>
        <p:nvSpPr>
          <p:cNvPr id="2" name="Title 1"/>
          <p:cNvSpPr>
            <a:spLocks noGrp="1"/>
          </p:cNvSpPr>
          <p:nvPr>
            <p:ph type="title"/>
          </p:nvPr>
        </p:nvSpPr>
        <p:spPr>
          <a:xfrm>
            <a:off x="457200" y="1447271"/>
            <a:ext cx="8229600" cy="457729"/>
          </a:xfrm>
          <a:prstGeom prst="rect">
            <a:avLst/>
          </a:prstGeom>
        </p:spPr>
        <p:txBody>
          <a:bodyPr/>
          <a:lstStyle>
            <a:lvl1pPr>
              <a:defRPr sz="2200" b="1">
                <a:latin typeface="Cambria" panose="02040503050406030204" pitchFamily="18" charset="0"/>
                <a:ea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457200" y="1981200"/>
            <a:ext cx="8229600" cy="414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 xmlns:a16="http://schemas.microsoft.com/office/drawing/2014/main" id="{3307F330-5E62-4BA9-9915-5CB3E059CD28}"/>
              </a:ext>
            </a:extLst>
          </p:cNvPr>
          <p:cNvSpPr>
            <a:spLocks noGrp="1" noChangeArrowheads="1"/>
          </p:cNvSpPr>
          <p:nvPr>
            <p:ph type="dt" sz="half" idx="10"/>
          </p:nvPr>
        </p:nvSpPr>
        <p:spPr/>
        <p:txBody>
          <a:bodyPr/>
          <a:lstStyle>
            <a:lvl1pPr>
              <a:defRPr/>
            </a:lvl1pPr>
          </a:lstStyle>
          <a:p>
            <a:pPr>
              <a:defRPr/>
            </a:pPr>
            <a:endParaRPr lang="en-US"/>
          </a:p>
        </p:txBody>
      </p:sp>
      <p:sp>
        <p:nvSpPr>
          <p:cNvPr id="7" name="Rectangle 5">
            <a:extLst>
              <a:ext uri="{FF2B5EF4-FFF2-40B4-BE49-F238E27FC236}">
                <a16:creationId xmlns="" xmlns:a16="http://schemas.microsoft.com/office/drawing/2014/main" id="{B7C960CD-74BE-4791-A6D3-DF1012A517D7}"/>
              </a:ext>
            </a:extLst>
          </p:cNvPr>
          <p:cNvSpPr>
            <a:spLocks noGrp="1" noChangeArrowheads="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224485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3" name="Group 3">
            <a:extLst>
              <a:ext uri="{FF2B5EF4-FFF2-40B4-BE49-F238E27FC236}">
                <a16:creationId xmlns="" xmlns:a16="http://schemas.microsoft.com/office/drawing/2014/main" id="{759A8F67-B8D6-41A1-B8C2-895E1B75182E}"/>
              </a:ext>
            </a:extLst>
          </p:cNvPr>
          <p:cNvGraphicFramePr>
            <a:graphicFrameLocks noGrp="1"/>
          </p:cNvGraphicFramePr>
          <p:nvPr/>
        </p:nvGraphicFramePr>
        <p:xfrm>
          <a:off x="-7938" y="0"/>
          <a:ext cx="9144001" cy="1289050"/>
        </p:xfrm>
        <a:graphic>
          <a:graphicData uri="http://schemas.openxmlformats.org/drawingml/2006/table">
            <a:tbl>
              <a:tblPr/>
              <a:tblGrid>
                <a:gridCol w="1071563">
                  <a:extLst>
                    <a:ext uri="{9D8B030D-6E8A-4147-A177-3AD203B41FA5}">
                      <a16:colId xmlns="" xmlns:a16="http://schemas.microsoft.com/office/drawing/2014/main" val="20000"/>
                    </a:ext>
                  </a:extLst>
                </a:gridCol>
                <a:gridCol w="7843838">
                  <a:extLst>
                    <a:ext uri="{9D8B030D-6E8A-4147-A177-3AD203B41FA5}">
                      <a16:colId xmlns="" xmlns:a16="http://schemas.microsoft.com/office/drawing/2014/main" val="20001"/>
                    </a:ext>
                  </a:extLst>
                </a:gridCol>
                <a:gridCol w="228600">
                  <a:extLst>
                    <a:ext uri="{9D8B030D-6E8A-4147-A177-3AD203B41FA5}">
                      <a16:colId xmlns="" xmlns:a16="http://schemas.microsoft.com/office/drawing/2014/main" val="20002"/>
                    </a:ext>
                  </a:extLst>
                </a:gridCol>
              </a:tblGrid>
              <a:tr h="365801">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dirty="0">
                        <a:ln>
                          <a:noFill/>
                        </a:ln>
                        <a:solidFill>
                          <a:schemeClr val="bg1"/>
                        </a:solidFill>
                        <a:effectLst/>
                        <a:latin typeface="Cambria" pitchFamily="18" charset="0"/>
                      </a:endParaRPr>
                    </a:p>
                  </a:txBody>
                  <a:tcPr marT="45693" marB="45693" horzOverflow="overflow">
                    <a:lnL cap="flat">
                      <a:noFill/>
                    </a:lnL>
                    <a:lnR>
                      <a:noFill/>
                    </a:lnR>
                    <a:lnT cap="flat">
                      <a:noFill/>
                    </a:lnT>
                    <a:lnB>
                      <a:noFill/>
                    </a:lnB>
                    <a:lnTlToBr>
                      <a:noFill/>
                    </a:lnTlToBr>
                    <a:lnBlToTr>
                      <a:noFill/>
                    </a:lnBlToTr>
                    <a:solidFill>
                      <a:srgbClr val="FF0000"/>
                    </a:solidFill>
                  </a:tcPr>
                </a:tc>
                <a:tc hMerge="1">
                  <a:txBody>
                    <a:bodyPr/>
                    <a:lstStyle/>
                    <a:p>
                      <a:endParaRPr lang="en-US"/>
                    </a:p>
                  </a:txBody>
                  <a:tcPr/>
                </a:tc>
                <a:tc>
                  <a:txBody>
                    <a:bodyPr/>
                    <a:lstStyle/>
                    <a:p>
                      <a:pPr algn="ctr"/>
                      <a:endParaRPr lang="en-US" sz="1800" dirty="0"/>
                    </a:p>
                  </a:txBody>
                  <a:tcPr marT="45693" marB="45693" horzOverflow="overflow">
                    <a:lnL>
                      <a:noFill/>
                    </a:lnL>
                    <a:lnR cap="flat">
                      <a:noFill/>
                    </a:lnR>
                    <a:lnT cap="flat">
                      <a:noFill/>
                    </a:lnT>
                    <a:lnB>
                      <a:noFill/>
                    </a:lnB>
                    <a:lnTlToBr>
                      <a:noFill/>
                    </a:lnTlToBr>
                    <a:lnBlToTr>
                      <a:noFill/>
                    </a:lnBlToTr>
                    <a:solidFill>
                      <a:srgbClr val="FF0000"/>
                    </a:solidFill>
                  </a:tcPr>
                </a:tc>
                <a:extLst>
                  <a:ext uri="{0D108BD9-81ED-4DB2-BD59-A6C34878D82A}">
                    <a16:rowId xmlns="" xmlns:a16="http://schemas.microsoft.com/office/drawing/2014/main" val="10000"/>
                  </a:ext>
                </a:extLst>
              </a:tr>
              <a:tr h="465976">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1" i="0" u="none" strike="noStrike" cap="none" normalizeH="0" baseline="0" dirty="0">
                        <a:ln>
                          <a:noFill/>
                        </a:ln>
                        <a:solidFill>
                          <a:schemeClr val="bg1"/>
                        </a:solidFill>
                        <a:effectLst/>
                        <a:latin typeface="Calibri" pitchFamily="34" charset="0"/>
                      </a:endParaRPr>
                    </a:p>
                  </a:txBody>
                  <a:tcPr marT="45693" marB="45693" horzOverflow="overflow">
                    <a:lnL cap="flat">
                      <a:noFill/>
                    </a:lnL>
                    <a:lnR>
                      <a:noFill/>
                    </a:lnR>
                    <a:lnT>
                      <a:noFill/>
                    </a:lnT>
                    <a:lnB cap="flat">
                      <a:noFill/>
                    </a:lnB>
                    <a:lnTlToBr>
                      <a:noFill/>
                    </a:lnTlToBr>
                    <a:lnBlToTr>
                      <a:noFill/>
                    </a:lnBlToTr>
                    <a:solidFill>
                      <a:srgbClr val="FF0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kern="1200" cap="none" normalizeH="0" baseline="0" dirty="0">
                          <a:ln>
                            <a:noFill/>
                          </a:ln>
                          <a:solidFill>
                            <a:schemeClr val="bg1"/>
                          </a:solidFill>
                          <a:effectLst/>
                          <a:latin typeface="Cambria" pitchFamily="18" charset="0"/>
                          <a:ea typeface="+mn-ea"/>
                          <a:cs typeface="+mn-cs"/>
                        </a:rPr>
                        <a:t>INSTITUTE OF ENGINEERING &amp; MANAGEMENT, KOLKATA</a:t>
                      </a:r>
                    </a:p>
                  </a:txBody>
                  <a:tcPr marT="45693" marB="45693" horzOverflow="overflow">
                    <a:lnL>
                      <a:noFill/>
                    </a:lnL>
                    <a:lnR>
                      <a:noFill/>
                    </a:lnR>
                    <a:lnT>
                      <a:noFill/>
                    </a:lnT>
                    <a:lnB>
                      <a:noFill/>
                    </a:lnB>
                    <a:lnTlToBr>
                      <a:noFill/>
                    </a:lnTlToBr>
                    <a:lnBlToTr>
                      <a:noFill/>
                    </a:lnBlToTr>
                    <a:solidFill>
                      <a:srgbClr val="FF0000"/>
                    </a:solidFill>
                  </a:tcPr>
                </a:tc>
                <a:tc>
                  <a:txBody>
                    <a:bodyPr/>
                    <a:lstStyle/>
                    <a:p>
                      <a:pPr algn="ctr"/>
                      <a:endParaRPr lang="en-US" sz="1800" dirty="0"/>
                    </a:p>
                  </a:txBody>
                  <a:tcPr marT="45693" marB="45693" horzOverflow="overflow">
                    <a:lnL>
                      <a:noFill/>
                    </a:lnL>
                    <a:lnR cap="flat">
                      <a:noFill/>
                    </a:lnR>
                    <a:lnT>
                      <a:noFill/>
                    </a:lnT>
                    <a:lnB>
                      <a:noFill/>
                    </a:lnB>
                    <a:lnTlToBr>
                      <a:noFill/>
                    </a:lnTlToBr>
                    <a:lnBlToTr>
                      <a:noFill/>
                    </a:lnBlToTr>
                    <a:solidFill>
                      <a:srgbClr val="FF0000"/>
                    </a:solidFill>
                  </a:tcPr>
                </a:tc>
                <a:extLst>
                  <a:ext uri="{0D108BD9-81ED-4DB2-BD59-A6C34878D82A}">
                    <a16:rowId xmlns="" xmlns:a16="http://schemas.microsoft.com/office/drawing/2014/main" val="10001"/>
                  </a:ext>
                </a:extLst>
              </a:tr>
              <a:tr h="457273">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1" i="0" u="none" strike="noStrike" kern="1200" cap="none" normalizeH="0" baseline="0" dirty="0">
                        <a:ln>
                          <a:noFill/>
                        </a:ln>
                        <a:solidFill>
                          <a:schemeClr val="bg1"/>
                        </a:solidFill>
                        <a:effectLst/>
                        <a:latin typeface="Cambria" pitchFamily="18" charset="0"/>
                        <a:ea typeface="+mn-ea"/>
                        <a:cs typeface="+mn-cs"/>
                      </a:endParaRPr>
                    </a:p>
                  </a:txBody>
                  <a:tcPr marT="45693" marB="45693" horzOverflow="overflow">
                    <a:lnL>
                      <a:noFill/>
                    </a:lnL>
                    <a:lnR cap="flat">
                      <a:noFill/>
                    </a:lnR>
                    <a:lnT>
                      <a:noFill/>
                    </a:lnT>
                    <a:lnB cap="flat">
                      <a:noFill/>
                    </a:lnB>
                    <a:lnTlToBr>
                      <a:noFill/>
                    </a:lnTlToBr>
                    <a:lnBlToTr>
                      <a:noFill/>
                    </a:lnBlToTr>
                    <a:solidFill>
                      <a:srgbClr val="FF0000"/>
                    </a:solidFill>
                  </a:tcPr>
                </a:tc>
                <a:tc hMerge="1">
                  <a:txBody>
                    <a:bodyPr/>
                    <a:lstStyle/>
                    <a:p>
                      <a:endParaRPr lang="en-US"/>
                    </a:p>
                  </a:txBody>
                  <a:tcPr/>
                </a:tc>
                <a:extLst>
                  <a:ext uri="{0D108BD9-81ED-4DB2-BD59-A6C34878D82A}">
                    <a16:rowId xmlns="" xmlns:a16="http://schemas.microsoft.com/office/drawing/2014/main" val="10002"/>
                  </a:ext>
                </a:extLst>
              </a:tr>
            </a:tbl>
          </a:graphicData>
        </a:graphic>
      </p:graphicFrame>
      <p:pic>
        <p:nvPicPr>
          <p:cNvPr id="4" name="Picture 3">
            <a:extLst>
              <a:ext uri="{FF2B5EF4-FFF2-40B4-BE49-F238E27FC236}">
                <a16:creationId xmlns="" xmlns:a16="http://schemas.microsoft.com/office/drawing/2014/main" id="{AD50414D-E01E-497D-BED5-9AEF0042F0E7}"/>
              </a:ext>
            </a:extLst>
          </p:cNvPr>
          <p:cNvPicPr>
            <a:picLocks noChangeAspect="1"/>
          </p:cNvPicPr>
          <p:nvPr userDrawn="1"/>
        </p:nvPicPr>
        <p:blipFill rotWithShape="1">
          <a:blip r:embed="rId2"/>
          <a:srcRect l="1537" t="2839" r="1630" b="3649"/>
          <a:stretch/>
        </p:blipFill>
        <p:spPr>
          <a:xfrm>
            <a:off x="144462" y="138115"/>
            <a:ext cx="1409700" cy="984552"/>
          </a:xfrm>
          <a:prstGeom prst="rect">
            <a:avLst/>
          </a:prstGeom>
          <a:ln>
            <a:noFill/>
          </a:ln>
          <a:effectLst>
            <a:softEdge rad="0"/>
          </a:effectLst>
        </p:spPr>
      </p:pic>
      <p:sp>
        <p:nvSpPr>
          <p:cNvPr id="2" name="Title 1"/>
          <p:cNvSpPr>
            <a:spLocks noGrp="1"/>
          </p:cNvSpPr>
          <p:nvPr>
            <p:ph type="title"/>
          </p:nvPr>
        </p:nvSpPr>
        <p:spPr>
          <a:xfrm>
            <a:off x="457200" y="1371600"/>
            <a:ext cx="8229600" cy="1143000"/>
          </a:xfrm>
          <a:prstGeom prst="rect">
            <a:avLst/>
          </a:prstGeom>
        </p:spPr>
        <p:txBody>
          <a:bodyPr/>
          <a:lstStyle/>
          <a:p>
            <a:r>
              <a:rPr lang="en-US"/>
              <a:t>Click to edit Master title style</a:t>
            </a:r>
          </a:p>
        </p:txBody>
      </p:sp>
      <p:sp>
        <p:nvSpPr>
          <p:cNvPr id="5" name="Date Placeholder 4">
            <a:extLst>
              <a:ext uri="{FF2B5EF4-FFF2-40B4-BE49-F238E27FC236}">
                <a16:creationId xmlns="" xmlns:a16="http://schemas.microsoft.com/office/drawing/2014/main" id="{ED4DB8A8-264B-4413-9531-C264ABF2C1B0}"/>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 xmlns:a16="http://schemas.microsoft.com/office/drawing/2014/main" id="{5815A2F7-F958-4588-8D37-319C4E1386D0}"/>
              </a:ext>
            </a:extLst>
          </p:cNvPr>
          <p:cNvSpPr>
            <a:spLocks noGrp="1" noChangeArrowheads="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481407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Group 3">
            <a:extLst>
              <a:ext uri="{FF2B5EF4-FFF2-40B4-BE49-F238E27FC236}">
                <a16:creationId xmlns="" xmlns:a16="http://schemas.microsoft.com/office/drawing/2014/main" id="{FBCBCBB9-7D31-435C-A1C9-3C9422B939FB}"/>
              </a:ext>
            </a:extLst>
          </p:cNvPr>
          <p:cNvGraphicFramePr>
            <a:graphicFrameLocks noGrp="1"/>
          </p:cNvGraphicFramePr>
          <p:nvPr/>
        </p:nvGraphicFramePr>
        <p:xfrm>
          <a:off x="-7938" y="0"/>
          <a:ext cx="9144001" cy="1289050"/>
        </p:xfrm>
        <a:graphic>
          <a:graphicData uri="http://schemas.openxmlformats.org/drawingml/2006/table">
            <a:tbl>
              <a:tblPr/>
              <a:tblGrid>
                <a:gridCol w="1071563">
                  <a:extLst>
                    <a:ext uri="{9D8B030D-6E8A-4147-A177-3AD203B41FA5}">
                      <a16:colId xmlns="" xmlns:a16="http://schemas.microsoft.com/office/drawing/2014/main" val="20000"/>
                    </a:ext>
                  </a:extLst>
                </a:gridCol>
                <a:gridCol w="7843838">
                  <a:extLst>
                    <a:ext uri="{9D8B030D-6E8A-4147-A177-3AD203B41FA5}">
                      <a16:colId xmlns="" xmlns:a16="http://schemas.microsoft.com/office/drawing/2014/main" val="20001"/>
                    </a:ext>
                  </a:extLst>
                </a:gridCol>
                <a:gridCol w="228600">
                  <a:extLst>
                    <a:ext uri="{9D8B030D-6E8A-4147-A177-3AD203B41FA5}">
                      <a16:colId xmlns="" xmlns:a16="http://schemas.microsoft.com/office/drawing/2014/main" val="20002"/>
                    </a:ext>
                  </a:extLst>
                </a:gridCol>
              </a:tblGrid>
              <a:tr h="365801">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dirty="0">
                        <a:ln>
                          <a:noFill/>
                        </a:ln>
                        <a:solidFill>
                          <a:schemeClr val="bg1"/>
                        </a:solidFill>
                        <a:effectLst/>
                        <a:latin typeface="Cambria" pitchFamily="18" charset="0"/>
                      </a:endParaRPr>
                    </a:p>
                  </a:txBody>
                  <a:tcPr marT="45693" marB="45693" horzOverflow="overflow">
                    <a:lnL cap="flat">
                      <a:noFill/>
                    </a:lnL>
                    <a:lnR>
                      <a:noFill/>
                    </a:lnR>
                    <a:lnT cap="flat">
                      <a:noFill/>
                    </a:lnT>
                    <a:lnB>
                      <a:noFill/>
                    </a:lnB>
                    <a:lnTlToBr>
                      <a:noFill/>
                    </a:lnTlToBr>
                    <a:lnBlToTr>
                      <a:noFill/>
                    </a:lnBlToTr>
                    <a:solidFill>
                      <a:srgbClr val="FF0000"/>
                    </a:solidFill>
                  </a:tcPr>
                </a:tc>
                <a:tc hMerge="1">
                  <a:txBody>
                    <a:bodyPr/>
                    <a:lstStyle/>
                    <a:p>
                      <a:endParaRPr lang="en-US"/>
                    </a:p>
                  </a:txBody>
                  <a:tcPr/>
                </a:tc>
                <a:tc>
                  <a:txBody>
                    <a:bodyPr/>
                    <a:lstStyle/>
                    <a:p>
                      <a:pPr algn="ctr"/>
                      <a:endParaRPr lang="en-US" sz="1800" dirty="0"/>
                    </a:p>
                  </a:txBody>
                  <a:tcPr marT="45693" marB="45693" horzOverflow="overflow">
                    <a:lnL>
                      <a:noFill/>
                    </a:lnL>
                    <a:lnR cap="flat">
                      <a:noFill/>
                    </a:lnR>
                    <a:lnT cap="flat">
                      <a:noFill/>
                    </a:lnT>
                    <a:lnB>
                      <a:noFill/>
                    </a:lnB>
                    <a:lnTlToBr>
                      <a:noFill/>
                    </a:lnTlToBr>
                    <a:lnBlToTr>
                      <a:noFill/>
                    </a:lnBlToTr>
                    <a:solidFill>
                      <a:srgbClr val="FF0000"/>
                    </a:solidFill>
                  </a:tcPr>
                </a:tc>
                <a:extLst>
                  <a:ext uri="{0D108BD9-81ED-4DB2-BD59-A6C34878D82A}">
                    <a16:rowId xmlns="" xmlns:a16="http://schemas.microsoft.com/office/drawing/2014/main" val="10000"/>
                  </a:ext>
                </a:extLst>
              </a:tr>
              <a:tr h="465976">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1" i="0" u="none" strike="noStrike" cap="none" normalizeH="0" baseline="0" dirty="0">
                        <a:ln>
                          <a:noFill/>
                        </a:ln>
                        <a:solidFill>
                          <a:schemeClr val="bg1"/>
                        </a:solidFill>
                        <a:effectLst/>
                        <a:latin typeface="Calibri" pitchFamily="34" charset="0"/>
                      </a:endParaRPr>
                    </a:p>
                  </a:txBody>
                  <a:tcPr marT="45693" marB="45693" horzOverflow="overflow">
                    <a:lnL cap="flat">
                      <a:noFill/>
                    </a:lnL>
                    <a:lnR>
                      <a:noFill/>
                    </a:lnR>
                    <a:lnT>
                      <a:noFill/>
                    </a:lnT>
                    <a:lnB cap="flat">
                      <a:noFill/>
                    </a:lnB>
                    <a:lnTlToBr>
                      <a:noFill/>
                    </a:lnTlToBr>
                    <a:lnBlToTr>
                      <a:noFill/>
                    </a:lnBlToTr>
                    <a:solidFill>
                      <a:srgbClr val="FF0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kern="1200" cap="none" normalizeH="0" baseline="0" dirty="0">
                          <a:ln>
                            <a:noFill/>
                          </a:ln>
                          <a:solidFill>
                            <a:schemeClr val="bg1"/>
                          </a:solidFill>
                          <a:effectLst/>
                          <a:latin typeface="Cambria" pitchFamily="18" charset="0"/>
                          <a:ea typeface="+mn-ea"/>
                          <a:cs typeface="+mn-cs"/>
                        </a:rPr>
                        <a:t>INSTITUTE OF ENGINEERING &amp; MANAGEMENT, KOLKATA</a:t>
                      </a:r>
                    </a:p>
                  </a:txBody>
                  <a:tcPr marT="45693" marB="45693" horzOverflow="overflow">
                    <a:lnL>
                      <a:noFill/>
                    </a:lnL>
                    <a:lnR>
                      <a:noFill/>
                    </a:lnR>
                    <a:lnT>
                      <a:noFill/>
                    </a:lnT>
                    <a:lnB>
                      <a:noFill/>
                    </a:lnB>
                    <a:lnTlToBr>
                      <a:noFill/>
                    </a:lnTlToBr>
                    <a:lnBlToTr>
                      <a:noFill/>
                    </a:lnBlToTr>
                    <a:solidFill>
                      <a:srgbClr val="FF0000"/>
                    </a:solidFill>
                  </a:tcPr>
                </a:tc>
                <a:tc>
                  <a:txBody>
                    <a:bodyPr/>
                    <a:lstStyle/>
                    <a:p>
                      <a:pPr algn="ctr"/>
                      <a:endParaRPr lang="en-US" sz="1800" dirty="0"/>
                    </a:p>
                  </a:txBody>
                  <a:tcPr marT="45693" marB="45693" horzOverflow="overflow">
                    <a:lnL>
                      <a:noFill/>
                    </a:lnL>
                    <a:lnR cap="flat">
                      <a:noFill/>
                    </a:lnR>
                    <a:lnT>
                      <a:noFill/>
                    </a:lnT>
                    <a:lnB>
                      <a:noFill/>
                    </a:lnB>
                    <a:lnTlToBr>
                      <a:noFill/>
                    </a:lnTlToBr>
                    <a:lnBlToTr>
                      <a:noFill/>
                    </a:lnBlToTr>
                    <a:solidFill>
                      <a:srgbClr val="FF0000"/>
                    </a:solidFill>
                  </a:tcPr>
                </a:tc>
                <a:extLst>
                  <a:ext uri="{0D108BD9-81ED-4DB2-BD59-A6C34878D82A}">
                    <a16:rowId xmlns="" xmlns:a16="http://schemas.microsoft.com/office/drawing/2014/main" val="10001"/>
                  </a:ext>
                </a:extLst>
              </a:tr>
              <a:tr h="457273">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1" i="0" u="none" strike="noStrike" kern="1200" cap="none" normalizeH="0" baseline="0" dirty="0">
                        <a:ln>
                          <a:noFill/>
                        </a:ln>
                        <a:solidFill>
                          <a:schemeClr val="bg1"/>
                        </a:solidFill>
                        <a:effectLst/>
                        <a:latin typeface="Cambria" pitchFamily="18" charset="0"/>
                        <a:ea typeface="+mn-ea"/>
                        <a:cs typeface="+mn-cs"/>
                      </a:endParaRPr>
                    </a:p>
                  </a:txBody>
                  <a:tcPr marT="45693" marB="45693" horzOverflow="overflow">
                    <a:lnL>
                      <a:noFill/>
                    </a:lnL>
                    <a:lnR cap="flat">
                      <a:noFill/>
                    </a:lnR>
                    <a:lnT>
                      <a:noFill/>
                    </a:lnT>
                    <a:lnB cap="flat">
                      <a:noFill/>
                    </a:lnB>
                    <a:lnTlToBr>
                      <a:noFill/>
                    </a:lnTlToBr>
                    <a:lnBlToTr>
                      <a:noFill/>
                    </a:lnBlToTr>
                    <a:solidFill>
                      <a:srgbClr val="FF0000"/>
                    </a:solidFill>
                  </a:tcPr>
                </a:tc>
                <a:tc hMerge="1">
                  <a:txBody>
                    <a:bodyPr/>
                    <a:lstStyle/>
                    <a:p>
                      <a:endParaRPr lang="en-US"/>
                    </a:p>
                  </a:txBody>
                  <a:tcPr/>
                </a:tc>
                <a:extLst>
                  <a:ext uri="{0D108BD9-81ED-4DB2-BD59-A6C34878D82A}">
                    <a16:rowId xmlns="" xmlns:a16="http://schemas.microsoft.com/office/drawing/2014/main" val="10002"/>
                  </a:ext>
                </a:extLst>
              </a:tr>
            </a:tbl>
          </a:graphicData>
        </a:graphic>
      </p:graphicFrame>
      <p:pic>
        <p:nvPicPr>
          <p:cNvPr id="3" name="Picture 2">
            <a:extLst>
              <a:ext uri="{FF2B5EF4-FFF2-40B4-BE49-F238E27FC236}">
                <a16:creationId xmlns="" xmlns:a16="http://schemas.microsoft.com/office/drawing/2014/main" id="{9C6EEC6E-6B75-4B88-85D1-4D9236A18166}"/>
              </a:ext>
            </a:extLst>
          </p:cNvPr>
          <p:cNvPicPr>
            <a:picLocks noChangeAspect="1"/>
          </p:cNvPicPr>
          <p:nvPr userDrawn="1"/>
        </p:nvPicPr>
        <p:blipFill rotWithShape="1">
          <a:blip r:embed="rId2"/>
          <a:srcRect l="1537" t="2839" r="1630" b="3649"/>
          <a:stretch/>
        </p:blipFill>
        <p:spPr>
          <a:xfrm>
            <a:off x="144462" y="138115"/>
            <a:ext cx="1409700" cy="984552"/>
          </a:xfrm>
          <a:prstGeom prst="rect">
            <a:avLst/>
          </a:prstGeom>
          <a:ln>
            <a:noFill/>
          </a:ln>
          <a:effectLst>
            <a:softEdge rad="0"/>
          </a:effectLst>
        </p:spPr>
      </p:pic>
      <p:sp>
        <p:nvSpPr>
          <p:cNvPr id="4" name="Rectangle 4">
            <a:extLst>
              <a:ext uri="{FF2B5EF4-FFF2-40B4-BE49-F238E27FC236}">
                <a16:creationId xmlns="" xmlns:a16="http://schemas.microsoft.com/office/drawing/2014/main" id="{C878556A-BD7A-4999-A0D7-4989F88FA690}"/>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 xmlns:a16="http://schemas.microsoft.com/office/drawing/2014/main" id="{36925FBD-C568-4A02-A588-94F7D2FFB441}"/>
              </a:ext>
            </a:extLst>
          </p:cNvPr>
          <p:cNvSpPr>
            <a:spLocks noGrp="1" noChangeArrowheads="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157469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cSld name="Titre. Text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457200" y="533400"/>
            <a:ext cx="8229600" cy="1143000"/>
          </a:xfrm>
          <a:prstGeom prst="rect">
            <a:avLst/>
          </a:prstGeom>
        </p:spPr>
        <p:txBody>
          <a:bodyPr/>
          <a:lstStyle/>
          <a:p>
            <a:r>
              <a:rPr lang="fr-FR" smtClean="0"/>
              <a:t>Cliquez et modifiez le titre</a:t>
            </a:r>
            <a:endParaRPr lang="fr-FR"/>
          </a:p>
        </p:txBody>
      </p:sp>
      <p:sp>
        <p:nvSpPr>
          <p:cNvPr id="3" name="Espace réservé du texte 2"/>
          <p:cNvSpPr>
            <a:spLocks noGrp="1"/>
          </p:cNvSpPr>
          <p:nvPr>
            <p:ph type="body" sz="half" idx="1"/>
          </p:nvPr>
        </p:nvSpPr>
        <p:spPr>
          <a:xfrm>
            <a:off x="457200" y="1828801"/>
            <a:ext cx="4038600" cy="4302125"/>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828801"/>
            <a:ext cx="4038600" cy="4302125"/>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Date Placeholder 3"/>
          <p:cNvSpPr>
            <a:spLocks noGrp="1"/>
          </p:cNvSpPr>
          <p:nvPr>
            <p:ph type="dt" sz="half" idx="10"/>
          </p:nvPr>
        </p:nvSpPr>
        <p:spPr/>
        <p:txBody>
          <a:bodyPr/>
          <a:lstStyle>
            <a:lvl1pPr>
              <a:defRPr/>
            </a:lvl1pPr>
          </a:lstStyle>
          <a:p>
            <a:pPr>
              <a:defRPr/>
            </a:pPr>
            <a:endParaRPr lang="fr-FR"/>
          </a:p>
        </p:txBody>
      </p:sp>
      <p:sp>
        <p:nvSpPr>
          <p:cNvPr id="6" name="Footer Placeholder 4"/>
          <p:cNvSpPr>
            <a:spLocks noGrp="1"/>
          </p:cNvSpPr>
          <p:nvPr>
            <p:ph type="ftr" sz="quarter" idx="11"/>
          </p:nvPr>
        </p:nvSpPr>
        <p:spPr/>
        <p:txBody>
          <a:bodyPr/>
          <a:lstStyle>
            <a:lvl1pPr>
              <a:defRPr/>
            </a:lvl1pPr>
          </a:lstStyle>
          <a:p>
            <a:pPr>
              <a:defRPr/>
            </a:pPr>
            <a:endParaRPr lang="fr-FR"/>
          </a:p>
        </p:txBody>
      </p:sp>
      <p:sp>
        <p:nvSpPr>
          <p:cNvPr id="7" name="Slide Number Placeholder 5"/>
          <p:cNvSpPr>
            <a:spLocks noGrp="1"/>
          </p:cNvSpPr>
          <p:nvPr>
            <p:ph type="sldNum" sz="quarter" idx="12"/>
          </p:nvPr>
        </p:nvSpPr>
        <p:spPr>
          <a:xfrm>
            <a:off x="6442998" y="6041363"/>
            <a:ext cx="512504" cy="365125"/>
          </a:xfrm>
          <a:prstGeom prst="rect">
            <a:avLst/>
          </a:prstGeom>
        </p:spPr>
        <p:txBody>
          <a:bodyPr/>
          <a:lstStyle>
            <a:lvl1pPr>
              <a:defRPr/>
            </a:lvl1pPr>
          </a:lstStyle>
          <a:p>
            <a:fld id="{10DA1DD1-A22A-4F60-8880-2228463F8008}" type="slidenum">
              <a:rPr lang="fr-FR"/>
              <a:pPr/>
              <a:t>‹#›</a:t>
            </a:fld>
            <a:endParaRPr lang="fr-FR"/>
          </a:p>
        </p:txBody>
      </p:sp>
    </p:spTree>
    <p:extLst>
      <p:ext uri="{BB962C8B-B14F-4D97-AF65-F5344CB8AC3E}">
        <p14:creationId xmlns:p14="http://schemas.microsoft.com/office/powerpoint/2010/main" val="849034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AndTx">
  <p:cSld name="1_Titre. Text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457200" y="533400"/>
            <a:ext cx="8229600" cy="1143000"/>
          </a:xfrm>
          <a:prstGeom prst="rect">
            <a:avLst/>
          </a:prstGeom>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 y="1828801"/>
            <a:ext cx="4038600" cy="4302125"/>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648200" y="1828801"/>
            <a:ext cx="4038600" cy="4302125"/>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Date Placeholder 3"/>
          <p:cNvSpPr>
            <a:spLocks noGrp="1"/>
          </p:cNvSpPr>
          <p:nvPr>
            <p:ph type="dt" sz="half" idx="10"/>
          </p:nvPr>
        </p:nvSpPr>
        <p:spPr/>
        <p:txBody>
          <a:bodyPr/>
          <a:lstStyle>
            <a:lvl1pPr>
              <a:defRPr/>
            </a:lvl1pPr>
          </a:lstStyle>
          <a:p>
            <a:pPr>
              <a:defRPr/>
            </a:pPr>
            <a:endParaRPr lang="fr-FR"/>
          </a:p>
        </p:txBody>
      </p:sp>
      <p:sp>
        <p:nvSpPr>
          <p:cNvPr id="6" name="Footer Placeholder 4"/>
          <p:cNvSpPr>
            <a:spLocks noGrp="1"/>
          </p:cNvSpPr>
          <p:nvPr>
            <p:ph type="ftr" sz="quarter" idx="11"/>
          </p:nvPr>
        </p:nvSpPr>
        <p:spPr/>
        <p:txBody>
          <a:bodyPr/>
          <a:lstStyle>
            <a:lvl1pPr>
              <a:defRPr/>
            </a:lvl1pPr>
          </a:lstStyle>
          <a:p>
            <a:pPr>
              <a:defRPr/>
            </a:pPr>
            <a:endParaRPr lang="fr-FR"/>
          </a:p>
        </p:txBody>
      </p:sp>
      <p:sp>
        <p:nvSpPr>
          <p:cNvPr id="7" name="Slide Number Placeholder 5"/>
          <p:cNvSpPr>
            <a:spLocks noGrp="1"/>
          </p:cNvSpPr>
          <p:nvPr>
            <p:ph type="sldNum" sz="quarter" idx="12"/>
          </p:nvPr>
        </p:nvSpPr>
        <p:spPr>
          <a:xfrm>
            <a:off x="6442998" y="6041363"/>
            <a:ext cx="512504" cy="365125"/>
          </a:xfrm>
          <a:prstGeom prst="rect">
            <a:avLst/>
          </a:prstGeom>
        </p:spPr>
        <p:txBody>
          <a:bodyPr/>
          <a:lstStyle>
            <a:lvl1pPr>
              <a:defRPr/>
            </a:lvl1pPr>
          </a:lstStyle>
          <a:p>
            <a:fld id="{FDE59675-1E6B-4360-9E2B-7378A04E3B2F}" type="slidenum">
              <a:rPr lang="fr-FR"/>
              <a:pPr/>
              <a:t>‹#›</a:t>
            </a:fld>
            <a:endParaRPr lang="fr-FR"/>
          </a:p>
        </p:txBody>
      </p:sp>
    </p:spTree>
    <p:extLst>
      <p:ext uri="{BB962C8B-B14F-4D97-AF65-F5344CB8AC3E}">
        <p14:creationId xmlns:p14="http://schemas.microsoft.com/office/powerpoint/2010/main" val="3538884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OverObj">
  <p:cSld name="Titre et texte sur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533400"/>
            <a:ext cx="8229600" cy="1143000"/>
          </a:xfrm>
          <a:prstGeom prst="rect">
            <a:avLst/>
          </a:prstGeom>
        </p:spPr>
        <p:txBody>
          <a:bodyPr/>
          <a:lstStyle/>
          <a:p>
            <a:r>
              <a:rPr lang="fr-FR" smtClean="0"/>
              <a:t>Cliquez et modifiez le titre</a:t>
            </a:r>
            <a:endParaRPr lang="fr-FR"/>
          </a:p>
        </p:txBody>
      </p:sp>
      <p:sp>
        <p:nvSpPr>
          <p:cNvPr id="3" name="Espace réservé du texte 2"/>
          <p:cNvSpPr>
            <a:spLocks noGrp="1"/>
          </p:cNvSpPr>
          <p:nvPr>
            <p:ph type="body" sz="half" idx="1"/>
          </p:nvPr>
        </p:nvSpPr>
        <p:spPr>
          <a:xfrm>
            <a:off x="457200" y="1828802"/>
            <a:ext cx="8229600" cy="2074863"/>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57200" y="4056063"/>
            <a:ext cx="8229600" cy="2074862"/>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Date Placeholder 3"/>
          <p:cNvSpPr>
            <a:spLocks noGrp="1"/>
          </p:cNvSpPr>
          <p:nvPr>
            <p:ph type="dt" sz="half" idx="10"/>
          </p:nvPr>
        </p:nvSpPr>
        <p:spPr/>
        <p:txBody>
          <a:bodyPr/>
          <a:lstStyle>
            <a:lvl1pPr>
              <a:defRPr/>
            </a:lvl1pPr>
          </a:lstStyle>
          <a:p>
            <a:pPr>
              <a:defRPr/>
            </a:pPr>
            <a:endParaRPr lang="fr-FR"/>
          </a:p>
        </p:txBody>
      </p:sp>
      <p:sp>
        <p:nvSpPr>
          <p:cNvPr id="6" name="Footer Placeholder 4"/>
          <p:cNvSpPr>
            <a:spLocks noGrp="1"/>
          </p:cNvSpPr>
          <p:nvPr>
            <p:ph type="ftr" sz="quarter" idx="11"/>
          </p:nvPr>
        </p:nvSpPr>
        <p:spPr/>
        <p:txBody>
          <a:bodyPr/>
          <a:lstStyle>
            <a:lvl1pPr>
              <a:defRPr/>
            </a:lvl1pPr>
          </a:lstStyle>
          <a:p>
            <a:pPr>
              <a:defRPr/>
            </a:pPr>
            <a:endParaRPr lang="fr-FR"/>
          </a:p>
        </p:txBody>
      </p:sp>
      <p:sp>
        <p:nvSpPr>
          <p:cNvPr id="7" name="Slide Number Placeholder 5"/>
          <p:cNvSpPr>
            <a:spLocks noGrp="1"/>
          </p:cNvSpPr>
          <p:nvPr>
            <p:ph type="sldNum" sz="quarter" idx="12"/>
          </p:nvPr>
        </p:nvSpPr>
        <p:spPr>
          <a:xfrm>
            <a:off x="6442998" y="6041363"/>
            <a:ext cx="512504" cy="365125"/>
          </a:xfrm>
          <a:prstGeom prst="rect">
            <a:avLst/>
          </a:prstGeom>
        </p:spPr>
        <p:txBody>
          <a:bodyPr/>
          <a:lstStyle>
            <a:lvl1pPr>
              <a:defRPr/>
            </a:lvl1pPr>
          </a:lstStyle>
          <a:p>
            <a:fld id="{67BE27EE-F610-44BE-9931-1C1203FB8784}" type="slidenum">
              <a:rPr lang="fr-FR"/>
              <a:pPr/>
              <a:t>‹#›</a:t>
            </a:fld>
            <a:endParaRPr lang="fr-FR"/>
          </a:p>
        </p:txBody>
      </p:sp>
    </p:spTree>
    <p:extLst>
      <p:ext uri="{BB962C8B-B14F-4D97-AF65-F5344CB8AC3E}">
        <p14:creationId xmlns:p14="http://schemas.microsoft.com/office/powerpoint/2010/main" val="1181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 xmlns:a16="http://schemas.microsoft.com/office/drawing/2014/main" id="{C9405749-195A-4B6E-A453-12914D95DFF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For body material in slide - Font: Cambria - Size: 20 </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 xmlns:a16="http://schemas.microsoft.com/office/drawing/2014/main" id="{86F9FDE4-160A-4BFA-995A-EB9D3FD375AF}"/>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Arial" charset="0"/>
                <a:cs typeface="+mn-cs"/>
              </a:defRPr>
            </a:lvl1pPr>
          </a:lstStyle>
          <a:p>
            <a:pPr>
              <a:defRPr/>
            </a:pPr>
            <a:endParaRPr lang="en-US"/>
          </a:p>
        </p:txBody>
      </p:sp>
      <p:sp>
        <p:nvSpPr>
          <p:cNvPr id="1029" name="Rectangle 5">
            <a:extLst>
              <a:ext uri="{FF2B5EF4-FFF2-40B4-BE49-F238E27FC236}">
                <a16:creationId xmlns="" xmlns:a16="http://schemas.microsoft.com/office/drawing/2014/main" id="{8B11C1D7-F5A1-4664-8FC1-8D74D0F571F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cs typeface="+mn-cs"/>
              </a:defRPr>
            </a:lvl1pPr>
          </a:lstStyle>
          <a:p>
            <a:pPr>
              <a:defRPr/>
            </a:pPr>
            <a:endParaRPr lang="en-US"/>
          </a:p>
        </p:txBody>
      </p:sp>
      <p:sp>
        <p:nvSpPr>
          <p:cNvPr id="7" name="Rectangle 2">
            <a:extLst>
              <a:ext uri="{FF2B5EF4-FFF2-40B4-BE49-F238E27FC236}">
                <a16:creationId xmlns="" xmlns:a16="http://schemas.microsoft.com/office/drawing/2014/main" id="{69D8831F-5BE0-4A5E-B0EF-B58B61434184}"/>
              </a:ext>
            </a:extLst>
          </p:cNvPr>
          <p:cNvSpPr>
            <a:spLocks noChangeArrowheads="1"/>
          </p:cNvSpPr>
          <p:nvPr userDrawn="1"/>
        </p:nvSpPr>
        <p:spPr bwMode="auto">
          <a:xfrm>
            <a:off x="571500" y="2120900"/>
            <a:ext cx="982663" cy="0"/>
          </a:xfrm>
          <a:prstGeom prst="rect">
            <a:avLst/>
          </a:prstGeom>
          <a:solidFill>
            <a:srgbClr val="F79646"/>
          </a:solidFill>
          <a:ln>
            <a:noFill/>
          </a:ln>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en-US"/>
          </a:p>
        </p:txBody>
      </p:sp>
      <p:sp>
        <p:nvSpPr>
          <p:cNvPr id="10" name="Slide Number Placeholder 5">
            <a:extLst>
              <a:ext uri="{FF2B5EF4-FFF2-40B4-BE49-F238E27FC236}">
                <a16:creationId xmlns="" xmlns:a16="http://schemas.microsoft.com/office/drawing/2014/main" id="{4D5E6D95-37AB-4E82-9505-7697A6DEFF60}"/>
              </a:ext>
            </a:extLst>
          </p:cNvPr>
          <p:cNvSpPr txBox="1">
            <a:spLocks/>
          </p:cNvSpPr>
          <p:nvPr userDrawn="1"/>
        </p:nvSpPr>
        <p:spPr>
          <a:xfrm>
            <a:off x="8077200" y="6245225"/>
            <a:ext cx="601663" cy="476250"/>
          </a:xfrm>
          <a:prstGeom prst="rect">
            <a:avLst/>
          </a:prstGeom>
          <a:noFill/>
          <a:ln/>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a:defRPr/>
            </a:pPr>
            <a:fld id="{1984D455-C0B0-418E-9A97-7FB56471D889}" type="slidenum">
              <a:rPr lang="en-US" altLang="en-US" smtClean="0"/>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5" r:id="rId5"/>
    <p:sldLayoutId id="2147483666" r:id="rId6"/>
    <p:sldLayoutId id="2147483667" r:id="rId7"/>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1pPr>
      <a:lvl2pPr marL="742950" indent="-285750" algn="l" rtl="0" eaLnBrk="0" fontAlgn="base" hangingPunct="0">
        <a:spcBef>
          <a:spcPct val="20000"/>
        </a:spcBef>
        <a:spcAft>
          <a:spcPct val="0"/>
        </a:spcAft>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2pPr>
      <a:lvl3pPr marL="1143000" indent="-228600" algn="l" rtl="0" eaLnBrk="0" fontAlgn="base" hangingPunct="0">
        <a:spcBef>
          <a:spcPct val="20000"/>
        </a:spcBef>
        <a:spcAft>
          <a:spcPct val="0"/>
        </a:spcAft>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3pPr>
      <a:lvl4pPr marL="1600200" indent="-228600" algn="l" rtl="0" eaLnBrk="0" fontAlgn="base" hangingPunct="0">
        <a:spcBef>
          <a:spcPct val="20000"/>
        </a:spcBef>
        <a:spcAft>
          <a:spcPct val="0"/>
        </a:spcAft>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4pPr>
      <a:lvl5pPr marL="2057400" indent="-228600" algn="l" rtl="0" eaLnBrk="0" fontAlgn="base" hangingPunct="0">
        <a:spcBef>
          <a:spcPct val="20000"/>
        </a:spcBef>
        <a:spcAft>
          <a:spcPct val="0"/>
        </a:spcAft>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www.steve.gb.com/science/nitrogen_metabolism/nitrogenase.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www.steve.gb.com/.../nitrogenase_(cofactors).jpg" TargetMode="External"/><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www.biochem.arizona.edu/classes/bioc462/462a/NOTES/ENZYMES/enzyme_mechanism.html"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image" Target="../media/image24.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28.wmf"/><Relationship Id="rId4" Type="http://schemas.openxmlformats.org/officeDocument/2006/relationships/oleObject" Target="../embeddings/oleObject1.bin"/></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31.png"/><Relationship Id="rId4" Type="http://schemas.openxmlformats.org/officeDocument/2006/relationships/image" Target="../media/image30.png"/></Relationships>
</file>

<file path=ppt/slides/_rels/slide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4.xml"/><Relationship Id="rId1" Type="http://schemas.openxmlformats.org/officeDocument/2006/relationships/vmlDrawing" Target="../drawings/vmlDrawing3.vml"/><Relationship Id="rId5" Type="http://schemas.openxmlformats.org/officeDocument/2006/relationships/image" Target="../media/image30.png"/><Relationship Id="rId4" Type="http://schemas.openxmlformats.org/officeDocument/2006/relationships/oleObject" Target="../embeddings/oleObject3.bin"/></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4.vml"/><Relationship Id="rId4" Type="http://schemas.openxmlformats.org/officeDocument/2006/relationships/image" Target="../media/image36.png"/></Relationships>
</file>

<file path=ppt/slides/_rels/slide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g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12.xml"/><Relationship Id="rId7" Type="http://schemas.openxmlformats.org/officeDocument/2006/relationships/image" Target="../media/image40.wmf"/><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39.wmf"/><Relationship Id="rId4" Type="http://schemas.openxmlformats.org/officeDocument/2006/relationships/oleObject" Target="../embeddings/oleObject5.bin"/><Relationship Id="rId9" Type="http://schemas.openxmlformats.org/officeDocument/2006/relationships/image" Target="../media/image41.wmf"/></Relationships>
</file>

<file path=ppt/slides/_rels/slide81.xml.rels><?xml version="1.0" encoding="UTF-8" standalone="yes"?>
<Relationships xmlns="http://schemas.openxmlformats.org/package/2006/relationships"><Relationship Id="rId3" Type="http://schemas.openxmlformats.org/officeDocument/2006/relationships/hyperlink" Target="https://www.chemicool.com/definition/inhibitor.html" TargetMode="External"/><Relationship Id="rId2" Type="http://schemas.openxmlformats.org/officeDocument/2006/relationships/hyperlink" Target="https://www.chemicool.com/definition/substrate.html" TargetMode="Externa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3">
            <a:extLst>
              <a:ext uri="{FF2B5EF4-FFF2-40B4-BE49-F238E27FC236}">
                <a16:creationId xmlns="" xmlns:a16="http://schemas.microsoft.com/office/drawing/2014/main" id="{E7A93150-AA0A-470D-BE40-3DDAFE168F32}"/>
              </a:ext>
            </a:extLst>
          </p:cNvPr>
          <p:cNvSpPr>
            <a:spLocks noGrp="1" noChangeArrowheads="1"/>
          </p:cNvSpPr>
          <p:nvPr>
            <p:ph type="ctrTitle" idx="4294967295"/>
          </p:nvPr>
        </p:nvSpPr>
        <p:spPr bwMode="auto">
          <a:xfrm>
            <a:off x="1447800" y="304800"/>
            <a:ext cx="7696200" cy="4476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200" b="1">
                <a:solidFill>
                  <a:srgbClr val="FF0000"/>
                </a:solidFill>
                <a:latin typeface="Cambria" panose="02040503050406030204" pitchFamily="18" charset="0"/>
                <a:ea typeface="Cambria" panose="02040503050406030204" pitchFamily="18" charset="0"/>
                <a:cs typeface="Cambria" panose="02040503050406030204" pitchFamily="18" charset="0"/>
              </a:rPr>
              <a:t>INSTITUTE OF ENGINEERING &amp; MANAGEMENT, KOLKATA</a:t>
            </a:r>
            <a:endParaRPr lang="en-IN" altLang="en-US" sz="2200" b="1">
              <a:solidFill>
                <a:srgbClr val="FF0000"/>
              </a:solidFill>
              <a:latin typeface="Cambria" panose="02040503050406030204" pitchFamily="18" charset="0"/>
              <a:ea typeface="Cambria" panose="02040503050406030204" pitchFamily="18" charset="0"/>
              <a:cs typeface="Cambria" panose="02040503050406030204" pitchFamily="18" charset="0"/>
            </a:endParaRPr>
          </a:p>
        </p:txBody>
      </p:sp>
      <p:sp>
        <p:nvSpPr>
          <p:cNvPr id="8195" name="TextBox 1">
            <a:extLst>
              <a:ext uri="{FF2B5EF4-FFF2-40B4-BE49-F238E27FC236}">
                <a16:creationId xmlns="" xmlns:a16="http://schemas.microsoft.com/office/drawing/2014/main" id="{84BB4D64-DE35-4013-B46A-849733E75275}"/>
              </a:ext>
            </a:extLst>
          </p:cNvPr>
          <p:cNvSpPr txBox="1">
            <a:spLocks noChangeArrowheads="1"/>
          </p:cNvSpPr>
          <p:nvPr/>
        </p:nvSpPr>
        <p:spPr bwMode="auto">
          <a:xfrm>
            <a:off x="1524000" y="838200"/>
            <a:ext cx="708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1pPr>
            <a:lvl2pPr marL="742950" indent="-285750">
              <a:spcBef>
                <a:spcPct val="20000"/>
              </a:spcBef>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2pPr>
            <a:lvl3pPr marL="1143000" indent="-228600">
              <a:spcBef>
                <a:spcPct val="20000"/>
              </a:spcBef>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3pPr>
            <a:lvl4pPr marL="1600200" indent="-228600">
              <a:spcBef>
                <a:spcPct val="20000"/>
              </a:spcBef>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4pPr>
            <a:lvl5pPr marL="2057400" indent="-228600">
              <a:spcBef>
                <a:spcPct val="20000"/>
              </a:spcBef>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5pPr>
            <a:lvl6pPr marL="2514600" indent="-228600" eaLnBrk="0" fontAlgn="base" hangingPunct="0">
              <a:spcBef>
                <a:spcPct val="20000"/>
              </a:spcBef>
              <a:spcAft>
                <a:spcPct val="0"/>
              </a:spcAft>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6pPr>
            <a:lvl7pPr marL="2971800" indent="-228600" eaLnBrk="0" fontAlgn="base" hangingPunct="0">
              <a:spcBef>
                <a:spcPct val="20000"/>
              </a:spcBef>
              <a:spcAft>
                <a:spcPct val="0"/>
              </a:spcAft>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7pPr>
            <a:lvl8pPr marL="3429000" indent="-228600" eaLnBrk="0" fontAlgn="base" hangingPunct="0">
              <a:spcBef>
                <a:spcPct val="20000"/>
              </a:spcBef>
              <a:spcAft>
                <a:spcPct val="0"/>
              </a:spcAft>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8pPr>
            <a:lvl9pPr marL="3886200" indent="-228600" eaLnBrk="0" fontAlgn="base" hangingPunct="0">
              <a:spcBef>
                <a:spcPct val="20000"/>
              </a:spcBef>
              <a:spcAft>
                <a:spcPct val="0"/>
              </a:spcAft>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9pPr>
          </a:lstStyle>
          <a:p>
            <a:pPr>
              <a:spcBef>
                <a:spcPct val="0"/>
              </a:spcBef>
              <a:buFontTx/>
              <a:buNone/>
            </a:pPr>
            <a:r>
              <a:rPr lang="en-US" altLang="en-US" sz="1800" b="1" dirty="0">
                <a:solidFill>
                  <a:srgbClr val="0000FF"/>
                </a:solidFill>
                <a:cs typeface="Arial" panose="020B0604020202020204" pitchFamily="34" charset="0"/>
              </a:rPr>
              <a:t>Course Name </a:t>
            </a:r>
            <a:r>
              <a:rPr lang="en-US" altLang="en-US" sz="1800" b="1" dirty="0" smtClean="0">
                <a:solidFill>
                  <a:srgbClr val="0000FF"/>
                </a:solidFill>
                <a:cs typeface="Arial" panose="020B0604020202020204" pitchFamily="34" charset="0"/>
              </a:rPr>
              <a:t>: Enzymes </a:t>
            </a:r>
            <a:endParaRPr lang="en-US" altLang="en-US" sz="1800" b="1" dirty="0">
              <a:solidFill>
                <a:srgbClr val="0000FF"/>
              </a:solidFill>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8662" y="1857364"/>
            <a:ext cx="7929618" cy="2862322"/>
          </a:xfrm>
          <a:prstGeom prst="rect">
            <a:avLst/>
          </a:prstGeom>
          <a:noFill/>
        </p:spPr>
        <p:txBody>
          <a:bodyPr wrap="square" rtlCol="0">
            <a:spAutoFit/>
          </a:bodyPr>
          <a:lstStyle/>
          <a:p>
            <a:r>
              <a:rPr lang="en-IN" sz="2000" b="1" i="1" dirty="0" smtClean="0">
                <a:solidFill>
                  <a:srgbClr val="C00000"/>
                </a:solidFill>
                <a:latin typeface="Cambria" pitchFamily="18" charset="0"/>
                <a:ea typeface="Cambria" pitchFamily="18" charset="0"/>
                <a:cs typeface="Times New Roman" pitchFamily="18" charset="0"/>
              </a:rPr>
              <a:t>This problem shows how the lack of just one enzyme in the human body can lead to problems. </a:t>
            </a:r>
          </a:p>
          <a:p>
            <a:endParaRPr lang="en-IN" sz="2000" b="1" i="1" dirty="0" smtClean="0">
              <a:solidFill>
                <a:srgbClr val="C00000"/>
              </a:solidFill>
              <a:latin typeface="Cambria" pitchFamily="18" charset="0"/>
              <a:ea typeface="Cambria" pitchFamily="18" charset="0"/>
              <a:cs typeface="Times New Roman" pitchFamily="18" charset="0"/>
            </a:endParaRPr>
          </a:p>
          <a:p>
            <a:r>
              <a:rPr lang="en-IN" sz="2000" b="1" i="1" dirty="0" smtClean="0">
                <a:solidFill>
                  <a:srgbClr val="C00000"/>
                </a:solidFill>
                <a:latin typeface="Cambria" pitchFamily="18" charset="0"/>
                <a:ea typeface="Cambria" pitchFamily="18" charset="0"/>
                <a:cs typeface="Times New Roman" pitchFamily="18" charset="0"/>
              </a:rPr>
              <a:t>A person who is lactose intolerant can swallow a drop of lactase prior to drinking milk and the problem is solved. </a:t>
            </a:r>
          </a:p>
          <a:p>
            <a:endParaRPr lang="en-IN" sz="2000" b="1" i="1" dirty="0" smtClean="0">
              <a:solidFill>
                <a:srgbClr val="C00000"/>
              </a:solidFill>
              <a:latin typeface="Cambria" pitchFamily="18" charset="0"/>
              <a:ea typeface="Cambria" pitchFamily="18" charset="0"/>
              <a:cs typeface="Times New Roman" pitchFamily="18" charset="0"/>
            </a:endParaRPr>
          </a:p>
          <a:p>
            <a:endParaRPr lang="en-IN" sz="2000" b="1" i="1" dirty="0" smtClean="0">
              <a:solidFill>
                <a:srgbClr val="C00000"/>
              </a:solidFill>
              <a:latin typeface="Cambria" pitchFamily="18" charset="0"/>
              <a:ea typeface="Cambria" pitchFamily="18" charset="0"/>
              <a:cs typeface="Times New Roman" pitchFamily="18" charset="0"/>
            </a:endParaRPr>
          </a:p>
          <a:p>
            <a:r>
              <a:rPr lang="en-IN" sz="2000" b="1" i="1" dirty="0" smtClean="0">
                <a:solidFill>
                  <a:srgbClr val="C00000"/>
                </a:solidFill>
                <a:latin typeface="Cambria" pitchFamily="18" charset="0"/>
                <a:ea typeface="Cambria" pitchFamily="18" charset="0"/>
                <a:cs typeface="Times New Roman" pitchFamily="18" charset="0"/>
              </a:rPr>
              <a:t>Many enzyme deficiencies are not nearly so easy to fix</a:t>
            </a:r>
          </a:p>
          <a:p>
            <a:endParaRPr lang="en-IN" sz="20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7224" y="1428736"/>
            <a:ext cx="7429552" cy="2215991"/>
          </a:xfrm>
          <a:prstGeom prst="rect">
            <a:avLst/>
          </a:prstGeom>
          <a:noFill/>
        </p:spPr>
        <p:txBody>
          <a:bodyPr wrap="square" rtlCol="0">
            <a:spAutoFit/>
          </a:bodyPr>
          <a:lstStyle/>
          <a:p>
            <a:r>
              <a:rPr lang="en-IN" sz="2000" b="1" i="1" dirty="0" smtClean="0">
                <a:solidFill>
                  <a:srgbClr val="D60093"/>
                </a:solidFill>
                <a:latin typeface="Cambria" pitchFamily="18" charset="0"/>
                <a:ea typeface="Cambria" pitchFamily="18" charset="0"/>
              </a:rPr>
              <a:t>The result is that an </a:t>
            </a:r>
            <a:r>
              <a:rPr lang="en-IN" sz="2000" b="1" i="1" dirty="0" err="1" smtClean="0">
                <a:solidFill>
                  <a:srgbClr val="D60093"/>
                </a:solidFill>
                <a:latin typeface="Cambria" pitchFamily="18" charset="0"/>
                <a:ea typeface="Cambria" pitchFamily="18" charset="0"/>
              </a:rPr>
              <a:t>allosteric</a:t>
            </a:r>
            <a:r>
              <a:rPr lang="en-IN" sz="2000" b="1" i="1" dirty="0" smtClean="0">
                <a:solidFill>
                  <a:srgbClr val="D60093"/>
                </a:solidFill>
                <a:latin typeface="Cambria" pitchFamily="18" charset="0"/>
                <a:ea typeface="Cambria" pitchFamily="18" charset="0"/>
              </a:rPr>
              <a:t> activator increases the binding to substrate of the enzyme, whereas an </a:t>
            </a:r>
            <a:r>
              <a:rPr lang="en-IN" sz="2000" b="1" i="1" dirty="0" err="1" smtClean="0">
                <a:solidFill>
                  <a:srgbClr val="D60093"/>
                </a:solidFill>
                <a:latin typeface="Cambria" pitchFamily="18" charset="0"/>
                <a:ea typeface="Cambria" pitchFamily="18" charset="0"/>
              </a:rPr>
              <a:t>allosteric</a:t>
            </a:r>
            <a:r>
              <a:rPr lang="en-IN" sz="2000" b="1" i="1" dirty="0" smtClean="0">
                <a:solidFill>
                  <a:srgbClr val="D60093"/>
                </a:solidFill>
                <a:latin typeface="Cambria" pitchFamily="18" charset="0"/>
                <a:ea typeface="Cambria" pitchFamily="18" charset="0"/>
              </a:rPr>
              <a:t> inhibitor decreases substrate binding . </a:t>
            </a:r>
          </a:p>
          <a:p>
            <a:endParaRPr lang="en-IN" sz="2000" b="1" i="1" dirty="0" smtClean="0">
              <a:solidFill>
                <a:srgbClr val="D60093"/>
              </a:solidFill>
              <a:latin typeface="Cambria" pitchFamily="18" charset="0"/>
              <a:ea typeface="Cambria" pitchFamily="18" charset="0"/>
            </a:endParaRPr>
          </a:p>
          <a:p>
            <a:r>
              <a:rPr lang="en-IN" sz="2000" b="1" i="1" dirty="0" smtClean="0">
                <a:solidFill>
                  <a:srgbClr val="D60093"/>
                </a:solidFill>
                <a:latin typeface="Cambria" pitchFamily="18" charset="0"/>
                <a:ea typeface="Cambria" pitchFamily="18" charset="0"/>
              </a:rPr>
              <a:t>Symmetry is conserved in this model but not in the sequential model.</a:t>
            </a:r>
          </a:p>
          <a:p>
            <a:endParaRPr lang="en-IN" dirty="0"/>
          </a:p>
        </p:txBody>
      </p:sp>
      <p:pic>
        <p:nvPicPr>
          <p:cNvPr id="244738" name="Picture 2" descr="Effect of activator and inhibitor on substrate binding"/>
          <p:cNvPicPr>
            <a:picLocks noChangeAspect="1" noChangeArrowheads="1"/>
          </p:cNvPicPr>
          <p:nvPr/>
        </p:nvPicPr>
        <p:blipFill>
          <a:blip r:embed="rId2"/>
          <a:srcRect/>
          <a:stretch>
            <a:fillRect/>
          </a:stretch>
        </p:blipFill>
        <p:spPr bwMode="auto">
          <a:xfrm>
            <a:off x="2000232" y="3786190"/>
            <a:ext cx="4143404" cy="2571768"/>
          </a:xfrm>
          <a:prstGeom prst="rect">
            <a:avLst/>
          </a:prstGeom>
          <a:noFill/>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0034" y="1285860"/>
            <a:ext cx="2217402" cy="584775"/>
          </a:xfrm>
          <a:prstGeom prst="rect">
            <a:avLst/>
          </a:prstGeom>
        </p:spPr>
        <p:txBody>
          <a:bodyPr wrap="none">
            <a:spAutoFit/>
          </a:bodyPr>
          <a:lstStyle/>
          <a:p>
            <a:r>
              <a:rPr lang="en-IN" sz="3200" b="1" i="1" dirty="0">
                <a:latin typeface="Cambria" pitchFamily="18" charset="0"/>
                <a:ea typeface="Cambria" pitchFamily="18" charset="0"/>
              </a:rPr>
              <a:t>Ribozymes</a:t>
            </a:r>
            <a:r>
              <a:rPr lang="en-IN" b="1" dirty="0"/>
              <a:t> </a:t>
            </a:r>
          </a:p>
        </p:txBody>
      </p:sp>
      <p:sp>
        <p:nvSpPr>
          <p:cNvPr id="4" name="Rectangle 3"/>
          <p:cNvSpPr/>
          <p:nvPr/>
        </p:nvSpPr>
        <p:spPr>
          <a:xfrm>
            <a:off x="2286000" y="1859340"/>
            <a:ext cx="6649571" cy="3139321"/>
          </a:xfrm>
          <a:prstGeom prst="rect">
            <a:avLst/>
          </a:prstGeom>
        </p:spPr>
        <p:txBody>
          <a:bodyPr wrap="square">
            <a:spAutoFit/>
          </a:bodyPr>
          <a:lstStyle/>
          <a:p>
            <a:r>
              <a:rPr lang="en-IN" sz="2000" b="1" i="1" dirty="0">
                <a:solidFill>
                  <a:srgbClr val="0000FF"/>
                </a:solidFill>
                <a:latin typeface="Cambria" pitchFamily="18" charset="0"/>
                <a:ea typeface="Cambria" pitchFamily="18" charset="0"/>
              </a:rPr>
              <a:t>RNA molecules that act as enzymes are called ribozymes. This property of some RNA's was discovered by Sidney Altman and Thomas Czech, who were awarded the Nobel Prize in Chemistry in 1989. </a:t>
            </a:r>
            <a:endParaRPr lang="en-IN" sz="2000" b="1" i="1" dirty="0" smtClean="0">
              <a:solidFill>
                <a:srgbClr val="0000FF"/>
              </a:solidFill>
              <a:latin typeface="Cambria" pitchFamily="18" charset="0"/>
              <a:ea typeface="Cambria" pitchFamily="18" charset="0"/>
            </a:endParaRPr>
          </a:p>
          <a:p>
            <a:endParaRPr lang="en-IN" sz="2000" b="1" i="1" dirty="0" smtClean="0">
              <a:solidFill>
                <a:srgbClr val="0000FF"/>
              </a:solidFill>
              <a:latin typeface="Cambria" pitchFamily="18" charset="0"/>
              <a:ea typeface="Cambria" pitchFamily="18" charset="0"/>
            </a:endParaRPr>
          </a:p>
          <a:p>
            <a:r>
              <a:rPr lang="en-IN" sz="2000" b="1" i="1" dirty="0" smtClean="0">
                <a:solidFill>
                  <a:srgbClr val="0000FF"/>
                </a:solidFill>
                <a:latin typeface="Cambria" pitchFamily="18" charset="0"/>
                <a:ea typeface="Cambria" pitchFamily="18" charset="0"/>
              </a:rPr>
              <a:t>In </a:t>
            </a:r>
            <a:r>
              <a:rPr lang="en-IN" sz="2000" b="1" i="1" dirty="0">
                <a:solidFill>
                  <a:srgbClr val="0000FF"/>
                </a:solidFill>
                <a:latin typeface="Cambria" pitchFamily="18" charset="0"/>
                <a:ea typeface="Cambria" pitchFamily="18" charset="0"/>
              </a:rPr>
              <a:t>contrast to protein enzymes which are true catalysts in that they are used over again, this is an example of a single use ribozyme. </a:t>
            </a:r>
            <a:endParaRPr lang="en-IN" sz="2000" b="1" i="1" dirty="0" smtClean="0">
              <a:solidFill>
                <a:srgbClr val="0000FF"/>
              </a:solidFill>
              <a:latin typeface="Cambria" pitchFamily="18" charset="0"/>
              <a:ea typeface="Cambria" pitchFamily="18" charset="0"/>
            </a:endParaRPr>
          </a:p>
          <a:p>
            <a:endParaRPr lang="en-IN" sz="2000" b="1" i="1" dirty="0">
              <a:solidFill>
                <a:srgbClr val="0000FF"/>
              </a:solidFill>
              <a:latin typeface="Cambria" pitchFamily="18" charset="0"/>
              <a:ea typeface="Cambria" pitchFamily="18" charset="0"/>
            </a:endParaRPr>
          </a:p>
          <a:p>
            <a:r>
              <a:rPr lang="en-IN" i="1" dirty="0" smtClean="0"/>
              <a:t>. </a:t>
            </a:r>
            <a:endParaRPr lang="en-IN" i="1" dirty="0"/>
          </a:p>
        </p:txBody>
      </p:sp>
      <p:pic>
        <p:nvPicPr>
          <p:cNvPr id="318466" name="Picture 2" descr="3D structure of a ribozyme | Okinawa Institute of Science and ..."/>
          <p:cNvPicPr>
            <a:picLocks noChangeAspect="1" noChangeArrowheads="1"/>
          </p:cNvPicPr>
          <p:nvPr/>
        </p:nvPicPr>
        <p:blipFill>
          <a:blip r:embed="rId2"/>
          <a:srcRect/>
          <a:stretch>
            <a:fillRect/>
          </a:stretch>
        </p:blipFill>
        <p:spPr bwMode="auto">
          <a:xfrm>
            <a:off x="0" y="2285992"/>
            <a:ext cx="2200275" cy="2928958"/>
          </a:xfrm>
          <a:prstGeom prst="rect">
            <a:avLst/>
          </a:prstGeom>
          <a:noFill/>
        </p:spPr>
      </p:pic>
    </p:spTree>
    <p:extLst>
      <p:ext uri="{BB962C8B-B14F-4D97-AF65-F5344CB8AC3E}">
        <p14:creationId xmlns:p14="http://schemas.microsoft.com/office/powerpoint/2010/main" val="370238163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29124" y="1500174"/>
            <a:ext cx="4000528" cy="5324535"/>
          </a:xfrm>
          <a:prstGeom prst="rect">
            <a:avLst/>
          </a:prstGeom>
          <a:noFill/>
        </p:spPr>
        <p:txBody>
          <a:bodyPr wrap="square" rtlCol="0">
            <a:spAutoFit/>
          </a:bodyPr>
          <a:lstStyle/>
          <a:p>
            <a:r>
              <a:rPr lang="en-IN" sz="2000" b="1" i="1" dirty="0" smtClean="0">
                <a:solidFill>
                  <a:srgbClr val="0000FF"/>
                </a:solidFill>
                <a:latin typeface="Cambria" pitchFamily="18" charset="0"/>
                <a:ea typeface="Cambria" pitchFamily="18" charset="0"/>
              </a:rPr>
              <a:t>Other </a:t>
            </a:r>
            <a:r>
              <a:rPr lang="en-IN" sz="2000" b="1" i="1" dirty="0" err="1" smtClean="0">
                <a:solidFill>
                  <a:srgbClr val="0000FF"/>
                </a:solidFill>
                <a:latin typeface="Cambria" pitchFamily="18" charset="0"/>
                <a:ea typeface="Cambria" pitchFamily="18" charset="0"/>
              </a:rPr>
              <a:t>ribozymes</a:t>
            </a:r>
            <a:r>
              <a:rPr lang="en-IN" sz="2000" b="1" i="1" dirty="0" smtClean="0">
                <a:solidFill>
                  <a:srgbClr val="0000FF"/>
                </a:solidFill>
                <a:latin typeface="Cambria" pitchFamily="18" charset="0"/>
                <a:ea typeface="Cambria" pitchFamily="18" charset="0"/>
              </a:rPr>
              <a:t> are true catalysts and can carry out RNA slicing by </a:t>
            </a:r>
            <a:r>
              <a:rPr lang="en-IN" sz="2000" b="1" i="1" dirty="0" err="1" smtClean="0">
                <a:solidFill>
                  <a:srgbClr val="0000FF"/>
                </a:solidFill>
                <a:latin typeface="Cambria" pitchFamily="18" charset="0"/>
                <a:ea typeface="Cambria" pitchFamily="18" charset="0"/>
              </a:rPr>
              <a:t>transesterification</a:t>
            </a:r>
            <a:r>
              <a:rPr lang="en-IN" sz="2000" b="1" i="1" dirty="0" smtClean="0">
                <a:solidFill>
                  <a:srgbClr val="0000FF"/>
                </a:solidFill>
                <a:latin typeface="Cambria" pitchFamily="18" charset="0"/>
                <a:ea typeface="Cambria" pitchFamily="18" charset="0"/>
              </a:rPr>
              <a:t> (</a:t>
            </a:r>
            <a:r>
              <a:rPr lang="en-IN" sz="2000" b="1" i="1" dirty="0" err="1" smtClean="0">
                <a:solidFill>
                  <a:srgbClr val="0000FF"/>
                </a:solidFill>
                <a:latin typeface="Cambria" pitchFamily="18" charset="0"/>
                <a:ea typeface="Cambria" pitchFamily="18" charset="0"/>
              </a:rPr>
              <a:t>splicesome</a:t>
            </a:r>
            <a:r>
              <a:rPr lang="en-IN" sz="2000" b="1" i="1" dirty="0" smtClean="0">
                <a:solidFill>
                  <a:srgbClr val="0000FF"/>
                </a:solidFill>
                <a:latin typeface="Cambria" pitchFamily="18" charset="0"/>
                <a:ea typeface="Cambria" pitchFamily="18" charset="0"/>
              </a:rPr>
              <a:t>) and </a:t>
            </a:r>
            <a:r>
              <a:rPr lang="en-IN" sz="2000" b="1" i="1" dirty="0" err="1" smtClean="0">
                <a:solidFill>
                  <a:srgbClr val="0000FF"/>
                </a:solidFill>
                <a:latin typeface="Cambria" pitchFamily="18" charset="0"/>
                <a:ea typeface="Cambria" pitchFamily="18" charset="0"/>
              </a:rPr>
              <a:t>peptidyl</a:t>
            </a:r>
            <a:r>
              <a:rPr lang="en-IN" sz="2000" b="1" i="1" dirty="0" smtClean="0">
                <a:solidFill>
                  <a:srgbClr val="0000FF"/>
                </a:solidFill>
                <a:latin typeface="Cambria" pitchFamily="18" charset="0"/>
                <a:ea typeface="Cambria" pitchFamily="18" charset="0"/>
              </a:rPr>
              <a:t> transfer (in </a:t>
            </a:r>
            <a:r>
              <a:rPr lang="en-IN" sz="2000" b="1" i="1" dirty="0" err="1" smtClean="0">
                <a:solidFill>
                  <a:srgbClr val="0000FF"/>
                </a:solidFill>
                <a:latin typeface="Cambria" pitchFamily="18" charset="0"/>
                <a:ea typeface="Cambria" pitchFamily="18" charset="0"/>
              </a:rPr>
              <a:t>ribosomes</a:t>
            </a:r>
            <a:r>
              <a:rPr lang="en-IN" sz="2000" b="1" i="1" dirty="0" smtClean="0">
                <a:solidFill>
                  <a:srgbClr val="0000FF"/>
                </a:solidFill>
                <a:latin typeface="Cambria" pitchFamily="18" charset="0"/>
                <a:ea typeface="Cambria" pitchFamily="18" charset="0"/>
              </a:rPr>
              <a:t>). </a:t>
            </a:r>
          </a:p>
          <a:p>
            <a:endParaRPr lang="en-IN" sz="2000" b="1" i="1" dirty="0" smtClean="0">
              <a:solidFill>
                <a:srgbClr val="0000FF"/>
              </a:solidFill>
              <a:latin typeface="Cambria" pitchFamily="18" charset="0"/>
              <a:ea typeface="Cambria" pitchFamily="18" charset="0"/>
            </a:endParaRPr>
          </a:p>
          <a:p>
            <a:r>
              <a:rPr lang="en-IN" sz="2000" b="1" i="1" dirty="0" smtClean="0">
                <a:solidFill>
                  <a:srgbClr val="0000FF"/>
                </a:solidFill>
                <a:latin typeface="Cambria" pitchFamily="18" charset="0"/>
                <a:ea typeface="Cambria" pitchFamily="18" charset="0"/>
              </a:rPr>
              <a:t>The mechanisms of catalysis of the hepatitis delta virus </a:t>
            </a:r>
            <a:r>
              <a:rPr lang="en-IN" sz="2000" b="1" i="1" dirty="0" err="1" smtClean="0">
                <a:solidFill>
                  <a:srgbClr val="0000FF"/>
                </a:solidFill>
                <a:latin typeface="Cambria" pitchFamily="18" charset="0"/>
                <a:ea typeface="Cambria" pitchFamily="18" charset="0"/>
              </a:rPr>
              <a:t>ribozyme</a:t>
            </a:r>
            <a:r>
              <a:rPr lang="en-IN" sz="2000" b="1" i="1" dirty="0" smtClean="0">
                <a:solidFill>
                  <a:srgbClr val="0000FF"/>
                </a:solidFill>
                <a:latin typeface="Cambria" pitchFamily="18" charset="0"/>
                <a:ea typeface="Cambria" pitchFamily="18" charset="0"/>
              </a:rPr>
              <a:t> include general acid/base catalysis</a:t>
            </a:r>
          </a:p>
          <a:p>
            <a:endParaRPr lang="en-IN" sz="2000" b="1" i="1" dirty="0" smtClean="0">
              <a:solidFill>
                <a:srgbClr val="0000FF"/>
              </a:solidFill>
              <a:latin typeface="Cambria" pitchFamily="18" charset="0"/>
              <a:ea typeface="Cambria" pitchFamily="18" charset="0"/>
            </a:endParaRPr>
          </a:p>
          <a:p>
            <a:r>
              <a:rPr lang="en-IN" sz="2000" b="1" dirty="0" err="1" smtClean="0">
                <a:solidFill>
                  <a:srgbClr val="0000FF"/>
                </a:solidFill>
                <a:latin typeface="Cambria" pitchFamily="18" charset="0"/>
                <a:ea typeface="Cambria" pitchFamily="18" charset="0"/>
              </a:rPr>
              <a:t>Ribozymes</a:t>
            </a:r>
            <a:r>
              <a:rPr lang="en-IN" sz="2000" b="1" dirty="0" smtClean="0">
                <a:solidFill>
                  <a:srgbClr val="0000FF"/>
                </a:solidFill>
                <a:latin typeface="Cambria" pitchFamily="18" charset="0"/>
                <a:ea typeface="Cambria" pitchFamily="18" charset="0"/>
              </a:rPr>
              <a:t> are RNA molecules that accelerate chemical reactions, enzymes that happen to be made of RNA rather than protein</a:t>
            </a:r>
            <a:r>
              <a:rPr lang="en-IN" sz="2000" b="1" dirty="0" smtClean="0">
                <a:latin typeface="Cambria" pitchFamily="18" charset="0"/>
                <a:ea typeface="Cambria" pitchFamily="18" charset="0"/>
              </a:rPr>
              <a:t>.</a:t>
            </a:r>
          </a:p>
          <a:p>
            <a:endParaRPr lang="en-IN" sz="2000" dirty="0"/>
          </a:p>
        </p:txBody>
      </p:sp>
      <p:pic>
        <p:nvPicPr>
          <p:cNvPr id="317444" name="Picture 4" descr="Pearson - The Biology Place"/>
          <p:cNvPicPr>
            <a:picLocks noChangeAspect="1" noChangeArrowheads="1"/>
          </p:cNvPicPr>
          <p:nvPr/>
        </p:nvPicPr>
        <p:blipFill>
          <a:blip r:embed="rId2"/>
          <a:srcRect/>
          <a:stretch>
            <a:fillRect/>
          </a:stretch>
        </p:blipFill>
        <p:spPr bwMode="auto">
          <a:xfrm>
            <a:off x="0" y="1643050"/>
            <a:ext cx="4500562" cy="4000528"/>
          </a:xfrm>
          <a:prstGeom prst="rect">
            <a:avLst/>
          </a:prstGeom>
          <a:noFill/>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8596" y="1595021"/>
            <a:ext cx="8268788" cy="4401205"/>
          </a:xfrm>
          <a:prstGeom prst="rect">
            <a:avLst/>
          </a:prstGeom>
          <a:noFill/>
        </p:spPr>
        <p:txBody>
          <a:bodyPr wrap="square" rtlCol="0">
            <a:spAutoFit/>
          </a:bodyPr>
          <a:lstStyle/>
          <a:p>
            <a:endParaRPr lang="en-IN" sz="2000" b="1" dirty="0" smtClean="0">
              <a:latin typeface="Cambria" pitchFamily="18" charset="0"/>
              <a:ea typeface="Cambria" pitchFamily="18" charset="0"/>
            </a:endParaRPr>
          </a:p>
          <a:p>
            <a:r>
              <a:rPr lang="en-IN" sz="2000" b="1" i="1" dirty="0" smtClean="0">
                <a:latin typeface="Cambria" pitchFamily="18" charset="0"/>
                <a:ea typeface="Cambria" pitchFamily="18" charset="0"/>
              </a:rPr>
              <a:t> </a:t>
            </a:r>
            <a:r>
              <a:rPr lang="en-IN" sz="2000" b="1" i="1" dirty="0" smtClean="0">
                <a:solidFill>
                  <a:srgbClr val="0000FF"/>
                </a:solidFill>
                <a:latin typeface="Cambria" pitchFamily="18" charset="0"/>
                <a:ea typeface="Cambria" pitchFamily="18" charset="0"/>
              </a:rPr>
              <a:t>Two of the cell's most important reactions are catalyzed by RNA. </a:t>
            </a:r>
          </a:p>
          <a:p>
            <a:endParaRPr lang="en-IN" sz="2000" b="1" i="1" dirty="0" smtClean="0">
              <a:solidFill>
                <a:srgbClr val="0000FF"/>
              </a:solidFill>
              <a:latin typeface="Cambria" pitchFamily="18" charset="0"/>
              <a:ea typeface="Cambria" pitchFamily="18" charset="0"/>
            </a:endParaRPr>
          </a:p>
          <a:p>
            <a:r>
              <a:rPr lang="en-IN" sz="2000" b="1" i="1" dirty="0" smtClean="0">
                <a:solidFill>
                  <a:srgbClr val="0000FF"/>
                </a:solidFill>
                <a:latin typeface="Cambria" pitchFamily="18" charset="0"/>
                <a:ea typeface="Cambria" pitchFamily="18" charset="0"/>
              </a:rPr>
              <a:t>The condensation of amino acids in the </a:t>
            </a:r>
            <a:r>
              <a:rPr lang="en-IN" sz="2000" b="1" i="1" dirty="0" err="1" smtClean="0">
                <a:solidFill>
                  <a:srgbClr val="0000FF"/>
                </a:solidFill>
                <a:latin typeface="Cambria" pitchFamily="18" charset="0"/>
                <a:ea typeface="Cambria" pitchFamily="18" charset="0"/>
              </a:rPr>
              <a:t>peptidyl</a:t>
            </a:r>
            <a:r>
              <a:rPr lang="en-IN" sz="2000" b="1" i="1" dirty="0" smtClean="0">
                <a:solidFill>
                  <a:srgbClr val="0000FF"/>
                </a:solidFill>
                <a:latin typeface="Cambria" pitchFamily="18" charset="0"/>
                <a:ea typeface="Cambria" pitchFamily="18" charset="0"/>
              </a:rPr>
              <a:t> </a:t>
            </a:r>
            <a:r>
              <a:rPr lang="en-IN" sz="2000" b="1" i="1" dirty="0" err="1" smtClean="0">
                <a:solidFill>
                  <a:srgbClr val="0000FF"/>
                </a:solidFill>
                <a:latin typeface="Cambria" pitchFamily="18" charset="0"/>
                <a:ea typeface="Cambria" pitchFamily="18" charset="0"/>
              </a:rPr>
              <a:t>transferase</a:t>
            </a:r>
            <a:r>
              <a:rPr lang="en-IN" sz="2000" b="1" i="1" dirty="0" smtClean="0">
                <a:solidFill>
                  <a:srgbClr val="0000FF"/>
                </a:solidFill>
                <a:latin typeface="Cambria" pitchFamily="18" charset="0"/>
                <a:ea typeface="Cambria" pitchFamily="18" charset="0"/>
              </a:rPr>
              <a:t> </a:t>
            </a:r>
            <a:r>
              <a:rPr lang="en-IN" sz="2000" b="1" i="1" dirty="0" err="1" smtClean="0">
                <a:solidFill>
                  <a:srgbClr val="0000FF"/>
                </a:solidFill>
                <a:latin typeface="Cambria" pitchFamily="18" charset="0"/>
                <a:ea typeface="Cambria" pitchFamily="18" charset="0"/>
              </a:rPr>
              <a:t>center</a:t>
            </a:r>
            <a:r>
              <a:rPr lang="en-IN" sz="2000" b="1" i="1" dirty="0" smtClean="0">
                <a:solidFill>
                  <a:srgbClr val="0000FF"/>
                </a:solidFill>
                <a:latin typeface="Cambria" pitchFamily="18" charset="0"/>
                <a:ea typeface="Cambria" pitchFamily="18" charset="0"/>
              </a:rPr>
              <a:t> of the ribosome (arguably THE most important reaction in the cell!) is catalyzed not by protein, but by the major RNA component of the large subunit.</a:t>
            </a:r>
          </a:p>
          <a:p>
            <a:endParaRPr lang="en-IN" sz="2000" b="1" i="1" dirty="0" smtClean="0">
              <a:solidFill>
                <a:srgbClr val="0000FF"/>
              </a:solidFill>
              <a:latin typeface="Cambria" pitchFamily="18" charset="0"/>
              <a:ea typeface="Cambria" pitchFamily="18" charset="0"/>
            </a:endParaRPr>
          </a:p>
          <a:p>
            <a:endParaRPr lang="en-IN" sz="2000" b="1" i="1" dirty="0" smtClean="0">
              <a:solidFill>
                <a:srgbClr val="0000FF"/>
              </a:solidFill>
              <a:latin typeface="Cambria" pitchFamily="18" charset="0"/>
              <a:ea typeface="Cambria" pitchFamily="18" charset="0"/>
            </a:endParaRPr>
          </a:p>
          <a:p>
            <a:r>
              <a:rPr lang="en-IN" sz="2000" b="1" i="1" dirty="0" smtClean="0">
                <a:solidFill>
                  <a:srgbClr val="0000FF"/>
                </a:solidFill>
                <a:latin typeface="Cambria" pitchFamily="18" charset="0"/>
                <a:ea typeface="Cambria" pitchFamily="18" charset="0"/>
              </a:rPr>
              <a:t> Similarly, the splicing of mRNA in eukaryotes is catalyzed by the U2-U6 </a:t>
            </a:r>
            <a:r>
              <a:rPr lang="en-IN" sz="2000" b="1" i="1" dirty="0" err="1" smtClean="0">
                <a:solidFill>
                  <a:srgbClr val="0000FF"/>
                </a:solidFill>
                <a:latin typeface="Cambria" pitchFamily="18" charset="0"/>
                <a:ea typeface="Cambria" pitchFamily="18" charset="0"/>
              </a:rPr>
              <a:t>snRNA</a:t>
            </a:r>
            <a:r>
              <a:rPr lang="en-IN" sz="2000" b="1" i="1" dirty="0" smtClean="0">
                <a:solidFill>
                  <a:srgbClr val="0000FF"/>
                </a:solidFill>
                <a:latin typeface="Cambria" pitchFamily="18" charset="0"/>
                <a:ea typeface="Cambria" pitchFamily="18" charset="0"/>
              </a:rPr>
              <a:t>. </a:t>
            </a:r>
          </a:p>
          <a:p>
            <a:endParaRPr lang="en-IN" sz="2000" b="1" i="1" dirty="0" smtClean="0">
              <a:solidFill>
                <a:srgbClr val="0000FF"/>
              </a:solidFill>
              <a:latin typeface="Cambria" pitchFamily="18" charset="0"/>
              <a:ea typeface="Cambria" pitchFamily="18" charset="0"/>
            </a:endParaRPr>
          </a:p>
          <a:p>
            <a:r>
              <a:rPr lang="en-IN" sz="2000" b="1" i="1" dirty="0" smtClean="0">
                <a:solidFill>
                  <a:srgbClr val="FF0000"/>
                </a:solidFill>
                <a:latin typeface="Cambria" pitchFamily="18" charset="0"/>
                <a:ea typeface="Cambria" pitchFamily="18" charset="0"/>
              </a:rPr>
              <a:t>So mechanistically both the ribosome and the </a:t>
            </a:r>
            <a:r>
              <a:rPr lang="en-IN" sz="2000" b="1" i="1" dirty="0" err="1" smtClean="0">
                <a:solidFill>
                  <a:srgbClr val="FF0000"/>
                </a:solidFill>
                <a:latin typeface="Cambria" pitchFamily="18" charset="0"/>
                <a:ea typeface="Cambria" pitchFamily="18" charset="0"/>
              </a:rPr>
              <a:t>spliceosome</a:t>
            </a:r>
            <a:r>
              <a:rPr lang="en-IN" sz="2000" b="1" i="1" dirty="0" smtClean="0">
                <a:solidFill>
                  <a:srgbClr val="FF0000"/>
                </a:solidFill>
                <a:latin typeface="Cambria" pitchFamily="18" charset="0"/>
                <a:ea typeface="Cambria" pitchFamily="18" charset="0"/>
              </a:rPr>
              <a:t> are </a:t>
            </a:r>
            <a:r>
              <a:rPr lang="en-IN" sz="2000" b="1" i="1" dirty="0" err="1" smtClean="0">
                <a:solidFill>
                  <a:srgbClr val="FF0000"/>
                </a:solidFill>
                <a:latin typeface="Cambria" pitchFamily="18" charset="0"/>
                <a:ea typeface="Cambria" pitchFamily="18" charset="0"/>
              </a:rPr>
              <a:t>ribozymes</a:t>
            </a:r>
            <a:r>
              <a:rPr lang="en-IN" sz="2000" b="1" i="1" dirty="0" smtClean="0">
                <a:solidFill>
                  <a:srgbClr val="0000FF"/>
                </a:solidFill>
                <a:latin typeface="Cambria" pitchFamily="18" charset="0"/>
                <a:ea typeface="Cambria" pitchFamily="18" charset="0"/>
              </a:rPr>
              <a:t>.</a:t>
            </a:r>
            <a:endParaRPr lang="en-IN" sz="2000" b="1" i="1" dirty="0">
              <a:solidFill>
                <a:srgbClr val="0000FF"/>
              </a:solidFill>
              <a:latin typeface="Cambria" pitchFamily="18" charset="0"/>
              <a:ea typeface="Cambria" pitchFamily="18" charset="0"/>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841242"/>
            <a:ext cx="9144000" cy="3477875"/>
          </a:xfrm>
          <a:prstGeom prst="rect">
            <a:avLst/>
          </a:prstGeom>
          <a:noFill/>
        </p:spPr>
        <p:txBody>
          <a:bodyPr wrap="square" rtlCol="0">
            <a:spAutoFit/>
          </a:bodyPr>
          <a:lstStyle/>
          <a:p>
            <a:r>
              <a:rPr lang="en-IN" sz="2000" b="1" i="1" dirty="0" smtClean="0">
                <a:solidFill>
                  <a:srgbClr val="0000FF"/>
                </a:solidFill>
                <a:latin typeface="Cambria" pitchFamily="18" charset="0"/>
                <a:ea typeface="Cambria" pitchFamily="18" charset="0"/>
              </a:rPr>
              <a:t>Until recently, protein enzymes were thought to be the only biologically active catalysts.</a:t>
            </a:r>
          </a:p>
          <a:p>
            <a:endParaRPr lang="en-IN" sz="2000" b="1" i="1" dirty="0" smtClean="0">
              <a:solidFill>
                <a:srgbClr val="0000FF"/>
              </a:solidFill>
              <a:latin typeface="Cambria" pitchFamily="18" charset="0"/>
              <a:ea typeface="Cambria" pitchFamily="18" charset="0"/>
            </a:endParaRPr>
          </a:p>
          <a:p>
            <a:r>
              <a:rPr lang="en-IN" sz="2000" b="1" i="1" dirty="0" smtClean="0">
                <a:solidFill>
                  <a:srgbClr val="0000FF"/>
                </a:solidFill>
                <a:latin typeface="Cambria" pitchFamily="18" charset="0"/>
                <a:ea typeface="Cambria" pitchFamily="18" charset="0"/>
              </a:rPr>
              <a:t> It was believed that DNA stored the genetic information and that RNA played the role of an intermediate courier between the genetic messages contained in the DNA and the </a:t>
            </a:r>
            <a:r>
              <a:rPr lang="en-IN" sz="2000" b="1" i="1" dirty="0" err="1" smtClean="0">
                <a:solidFill>
                  <a:srgbClr val="0000FF"/>
                </a:solidFill>
                <a:latin typeface="Cambria" pitchFamily="18" charset="0"/>
                <a:ea typeface="Cambria" pitchFamily="18" charset="0"/>
              </a:rPr>
              <a:t>ribosomes</a:t>
            </a:r>
            <a:r>
              <a:rPr lang="en-IN" sz="2000" b="1" i="1" dirty="0" smtClean="0">
                <a:solidFill>
                  <a:srgbClr val="0000FF"/>
                </a:solidFill>
                <a:latin typeface="Cambria" pitchFamily="18" charset="0"/>
                <a:ea typeface="Cambria" pitchFamily="18" charset="0"/>
              </a:rPr>
              <a:t>, where proteins are synthesized.</a:t>
            </a:r>
          </a:p>
          <a:p>
            <a:endParaRPr lang="en-IN" sz="2000" b="1" i="1" dirty="0" smtClean="0">
              <a:solidFill>
                <a:srgbClr val="0000FF"/>
              </a:solidFill>
              <a:latin typeface="Cambria" pitchFamily="18" charset="0"/>
              <a:ea typeface="Cambria" pitchFamily="18" charset="0"/>
            </a:endParaRPr>
          </a:p>
          <a:p>
            <a:endParaRPr lang="en-IN" sz="2000" b="1" i="1" dirty="0" smtClean="0">
              <a:solidFill>
                <a:srgbClr val="0000FF"/>
              </a:solidFill>
              <a:latin typeface="Cambria" pitchFamily="18" charset="0"/>
              <a:ea typeface="Cambria" pitchFamily="18" charset="0"/>
            </a:endParaRPr>
          </a:p>
          <a:p>
            <a:r>
              <a:rPr lang="en-IN" sz="2000" b="1" i="1" dirty="0" smtClean="0">
                <a:solidFill>
                  <a:srgbClr val="0000FF"/>
                </a:solidFill>
                <a:latin typeface="Cambria" pitchFamily="18" charset="0"/>
                <a:ea typeface="Cambria" pitchFamily="18" charset="0"/>
              </a:rPr>
              <a:t>Other RNAs, like transfer RNAs (</a:t>
            </a:r>
            <a:r>
              <a:rPr lang="en-IN" sz="2000" b="1" i="1" dirty="0" err="1" smtClean="0">
                <a:solidFill>
                  <a:srgbClr val="0000FF"/>
                </a:solidFill>
                <a:latin typeface="Cambria" pitchFamily="18" charset="0"/>
                <a:ea typeface="Cambria" pitchFamily="18" charset="0"/>
              </a:rPr>
              <a:t>tRNAs</a:t>
            </a:r>
            <a:r>
              <a:rPr lang="en-IN" sz="2000" b="1" i="1" dirty="0" smtClean="0">
                <a:solidFill>
                  <a:srgbClr val="0000FF"/>
                </a:solidFill>
                <a:latin typeface="Cambria" pitchFamily="18" charset="0"/>
                <a:ea typeface="Cambria" pitchFamily="18" charset="0"/>
              </a:rPr>
              <a:t>) and ribosomal RNAs (</a:t>
            </a:r>
            <a:r>
              <a:rPr lang="en-IN" sz="2000" b="1" i="1" dirty="0" err="1" smtClean="0">
                <a:solidFill>
                  <a:srgbClr val="0000FF"/>
                </a:solidFill>
                <a:latin typeface="Cambria" pitchFamily="18" charset="0"/>
                <a:ea typeface="Cambria" pitchFamily="18" charset="0"/>
              </a:rPr>
              <a:t>rRNAs</a:t>
            </a:r>
            <a:r>
              <a:rPr lang="en-IN" sz="2000" b="1" i="1" dirty="0" smtClean="0">
                <a:solidFill>
                  <a:srgbClr val="0000FF"/>
                </a:solidFill>
                <a:latin typeface="Cambria" pitchFamily="18" charset="0"/>
                <a:ea typeface="Cambria" pitchFamily="18" charset="0"/>
              </a:rPr>
              <a:t>), were considered as helper molecules to assist the function of proteins. </a:t>
            </a:r>
          </a:p>
          <a:p>
            <a:endParaRPr lang="en-IN" sz="2000" b="1" i="1" dirty="0" smtClean="0">
              <a:latin typeface="Cambria" pitchFamily="18" charset="0"/>
              <a:ea typeface="Cambria" pitchFamily="18" charset="0"/>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14678" y="1428736"/>
            <a:ext cx="5929322" cy="5016758"/>
          </a:xfrm>
          <a:prstGeom prst="rect">
            <a:avLst/>
          </a:prstGeom>
          <a:noFill/>
        </p:spPr>
        <p:txBody>
          <a:bodyPr wrap="square" rtlCol="0">
            <a:spAutoFit/>
          </a:bodyPr>
          <a:lstStyle/>
          <a:p>
            <a:r>
              <a:rPr lang="en-IN" sz="2000" b="1" i="1" dirty="0" smtClean="0">
                <a:solidFill>
                  <a:srgbClr val="0000FF"/>
                </a:solidFill>
                <a:latin typeface="Cambria" pitchFamily="18" charset="0"/>
                <a:ea typeface="Cambria" pitchFamily="18" charset="0"/>
              </a:rPr>
              <a:t>Catalytic RNAs, or </a:t>
            </a:r>
            <a:r>
              <a:rPr lang="en-IN" sz="2000" b="1" i="1" dirty="0" err="1" smtClean="0">
                <a:solidFill>
                  <a:srgbClr val="0000FF"/>
                </a:solidFill>
                <a:latin typeface="Cambria" pitchFamily="18" charset="0"/>
                <a:ea typeface="Cambria" pitchFamily="18" charset="0"/>
              </a:rPr>
              <a:t>ribozymes</a:t>
            </a:r>
            <a:r>
              <a:rPr lang="en-IN" sz="2000" b="1" i="1" dirty="0" smtClean="0">
                <a:solidFill>
                  <a:srgbClr val="0000FF"/>
                </a:solidFill>
                <a:latin typeface="Cambria" pitchFamily="18" charset="0"/>
                <a:ea typeface="Cambria" pitchFamily="18" charset="0"/>
              </a:rPr>
              <a:t>, are found widely in nature and therefore have a </a:t>
            </a:r>
            <a:r>
              <a:rPr lang="en-IN" sz="2000" b="1" i="1" dirty="0" err="1" smtClean="0">
                <a:solidFill>
                  <a:srgbClr val="0000FF"/>
                </a:solidFill>
                <a:latin typeface="Cambria" pitchFamily="18" charset="0"/>
                <a:ea typeface="Cambria" pitchFamily="18" charset="0"/>
              </a:rPr>
              <a:t>nondispensable</a:t>
            </a:r>
            <a:r>
              <a:rPr lang="en-IN" sz="2000" b="1" i="1" dirty="0" smtClean="0">
                <a:solidFill>
                  <a:srgbClr val="0000FF"/>
                </a:solidFill>
                <a:latin typeface="Cambria" pitchFamily="18" charset="0"/>
                <a:ea typeface="Cambria" pitchFamily="18" charset="0"/>
              </a:rPr>
              <a:t> biological activity.</a:t>
            </a:r>
          </a:p>
          <a:p>
            <a:endParaRPr lang="en-IN" sz="2000" b="1" i="1" dirty="0" smtClean="0">
              <a:solidFill>
                <a:srgbClr val="0000FF"/>
              </a:solidFill>
              <a:latin typeface="Cambria" pitchFamily="18" charset="0"/>
              <a:ea typeface="Cambria" pitchFamily="18" charset="0"/>
            </a:endParaRPr>
          </a:p>
          <a:p>
            <a:r>
              <a:rPr lang="en-IN" sz="2000" b="1" i="1" dirty="0" smtClean="0">
                <a:solidFill>
                  <a:srgbClr val="0000FF"/>
                </a:solidFill>
                <a:latin typeface="Cambria" pitchFamily="18" charset="0"/>
                <a:ea typeface="Cambria" pitchFamily="18" charset="0"/>
              </a:rPr>
              <a:t> In the </a:t>
            </a:r>
            <a:r>
              <a:rPr lang="en-IN" sz="2000" b="1" i="1" dirty="0" err="1" smtClean="0">
                <a:solidFill>
                  <a:srgbClr val="0000FF"/>
                </a:solidFill>
                <a:latin typeface="Cambria" pitchFamily="18" charset="0"/>
                <a:ea typeface="Cambria" pitchFamily="18" charset="0"/>
              </a:rPr>
              <a:t>tRNA</a:t>
            </a:r>
            <a:r>
              <a:rPr lang="en-IN" sz="2000" b="1" i="1" dirty="0" smtClean="0">
                <a:solidFill>
                  <a:srgbClr val="0000FF"/>
                </a:solidFill>
                <a:latin typeface="Cambria" pitchFamily="18" charset="0"/>
                <a:ea typeface="Cambria" pitchFamily="18" charset="0"/>
              </a:rPr>
              <a:t>-processing enzyme </a:t>
            </a:r>
            <a:r>
              <a:rPr lang="en-IN" sz="2000" b="1" i="1" dirty="0" err="1" smtClean="0">
                <a:solidFill>
                  <a:srgbClr val="0000FF"/>
                </a:solidFill>
                <a:latin typeface="Cambria" pitchFamily="18" charset="0"/>
                <a:ea typeface="Cambria" pitchFamily="18" charset="0"/>
              </a:rPr>
              <a:t>ribonuclease</a:t>
            </a:r>
            <a:r>
              <a:rPr lang="en-IN" sz="2000" b="1" i="1" dirty="0" smtClean="0">
                <a:solidFill>
                  <a:srgbClr val="0000FF"/>
                </a:solidFill>
                <a:latin typeface="Cambria" pitchFamily="18" charset="0"/>
                <a:ea typeface="Cambria" pitchFamily="18" charset="0"/>
              </a:rPr>
              <a:t> P (</a:t>
            </a:r>
            <a:r>
              <a:rPr lang="en-IN" sz="2000" b="1" i="1" dirty="0" err="1" smtClean="0">
                <a:solidFill>
                  <a:srgbClr val="0000FF"/>
                </a:solidFill>
                <a:latin typeface="Cambria" pitchFamily="18" charset="0"/>
                <a:ea typeface="Cambria" pitchFamily="18" charset="0"/>
              </a:rPr>
              <a:t>RNase</a:t>
            </a:r>
            <a:r>
              <a:rPr lang="en-IN" sz="2000" b="1" i="1" dirty="0" smtClean="0">
                <a:solidFill>
                  <a:srgbClr val="0000FF"/>
                </a:solidFill>
                <a:latin typeface="Cambria" pitchFamily="18" charset="0"/>
                <a:ea typeface="Cambria" pitchFamily="18" charset="0"/>
              </a:rPr>
              <a:t> P), the RNA moiety contains the catalytic activity. </a:t>
            </a:r>
          </a:p>
          <a:p>
            <a:endParaRPr lang="en-IN" sz="2000" b="1" i="1" dirty="0" smtClean="0">
              <a:solidFill>
                <a:srgbClr val="0000FF"/>
              </a:solidFill>
              <a:latin typeface="Cambria" pitchFamily="18" charset="0"/>
              <a:ea typeface="Cambria" pitchFamily="18" charset="0"/>
            </a:endParaRPr>
          </a:p>
          <a:p>
            <a:r>
              <a:rPr lang="en-IN" sz="2000" b="1" i="1" dirty="0" smtClean="0">
                <a:solidFill>
                  <a:srgbClr val="0000FF"/>
                </a:solidFill>
                <a:latin typeface="Cambria" pitchFamily="18" charset="0"/>
                <a:ea typeface="Cambria" pitchFamily="18" charset="0"/>
              </a:rPr>
              <a:t>Self-splicing </a:t>
            </a:r>
            <a:r>
              <a:rPr lang="en-IN" sz="2000" b="1" i="1" dirty="0" err="1" smtClean="0">
                <a:solidFill>
                  <a:srgbClr val="0000FF"/>
                </a:solidFill>
                <a:latin typeface="Cambria" pitchFamily="18" charset="0"/>
                <a:ea typeface="Cambria" pitchFamily="18" charset="0"/>
              </a:rPr>
              <a:t>introns</a:t>
            </a:r>
            <a:r>
              <a:rPr lang="en-IN" sz="2000" b="1" i="1" dirty="0" smtClean="0">
                <a:solidFill>
                  <a:srgbClr val="0000FF"/>
                </a:solidFill>
                <a:latin typeface="Cambria" pitchFamily="18" charset="0"/>
                <a:ea typeface="Cambria" pitchFamily="18" charset="0"/>
              </a:rPr>
              <a:t> often occur within ribosomal genes, as in the </a:t>
            </a:r>
            <a:r>
              <a:rPr lang="en-IN" sz="2000" b="1" i="1" dirty="0" err="1" smtClean="0">
                <a:solidFill>
                  <a:srgbClr val="0000FF"/>
                </a:solidFill>
                <a:latin typeface="Cambria" pitchFamily="18" charset="0"/>
                <a:ea typeface="Cambria" pitchFamily="18" charset="0"/>
              </a:rPr>
              <a:t>rRNA</a:t>
            </a:r>
            <a:r>
              <a:rPr lang="en-IN" sz="2000" b="1" i="1" dirty="0" smtClean="0">
                <a:solidFill>
                  <a:srgbClr val="0000FF"/>
                </a:solidFill>
                <a:latin typeface="Cambria" pitchFamily="18" charset="0"/>
                <a:ea typeface="Cambria" pitchFamily="18" charset="0"/>
              </a:rPr>
              <a:t> of </a:t>
            </a:r>
            <a:r>
              <a:rPr lang="en-IN" sz="2000" b="1" i="1" dirty="0" err="1" smtClean="0">
                <a:solidFill>
                  <a:srgbClr val="0000FF"/>
                </a:solidFill>
                <a:latin typeface="Cambria" pitchFamily="18" charset="0"/>
                <a:ea typeface="Cambria" pitchFamily="18" charset="0"/>
              </a:rPr>
              <a:t>Tetrahymena</a:t>
            </a:r>
            <a:r>
              <a:rPr lang="en-IN" sz="2000" b="1" i="1" dirty="0" smtClean="0">
                <a:solidFill>
                  <a:srgbClr val="0000FF"/>
                </a:solidFill>
                <a:latin typeface="Cambria" pitchFamily="18" charset="0"/>
                <a:ea typeface="Cambria" pitchFamily="18" charset="0"/>
              </a:rPr>
              <a:t> </a:t>
            </a:r>
            <a:r>
              <a:rPr lang="en-IN" sz="2000" b="1" i="1" dirty="0" err="1" smtClean="0">
                <a:solidFill>
                  <a:srgbClr val="0000FF"/>
                </a:solidFill>
                <a:latin typeface="Cambria" pitchFamily="18" charset="0"/>
                <a:ea typeface="Cambria" pitchFamily="18" charset="0"/>
              </a:rPr>
              <a:t>thermophila</a:t>
            </a:r>
            <a:r>
              <a:rPr lang="en-IN" sz="2000" b="1" i="1" dirty="0" smtClean="0">
                <a:solidFill>
                  <a:srgbClr val="0000FF"/>
                </a:solidFill>
                <a:latin typeface="Cambria" pitchFamily="18" charset="0"/>
                <a:ea typeface="Cambria" pitchFamily="18" charset="0"/>
              </a:rPr>
              <a:t>. </a:t>
            </a:r>
          </a:p>
          <a:p>
            <a:endParaRPr lang="en-IN" sz="2000" b="1" i="1" dirty="0" smtClean="0">
              <a:solidFill>
                <a:srgbClr val="0000FF"/>
              </a:solidFill>
              <a:latin typeface="Cambria" pitchFamily="18" charset="0"/>
              <a:ea typeface="Cambria" pitchFamily="18" charset="0"/>
            </a:endParaRPr>
          </a:p>
          <a:p>
            <a:r>
              <a:rPr lang="en-IN" sz="2000" b="1" i="1" dirty="0" smtClean="0">
                <a:solidFill>
                  <a:srgbClr val="0000FF"/>
                </a:solidFill>
                <a:latin typeface="Cambria" pitchFamily="18" charset="0"/>
                <a:ea typeface="Cambria" pitchFamily="18" charset="0"/>
              </a:rPr>
              <a:t>The human hepatitis delta virus RNA and some plant virus RNAs, like the tobacco </a:t>
            </a:r>
            <a:r>
              <a:rPr lang="en-IN" sz="2000" b="1" i="1" dirty="0" err="1" smtClean="0">
                <a:solidFill>
                  <a:srgbClr val="0000FF"/>
                </a:solidFill>
                <a:latin typeface="Cambria" pitchFamily="18" charset="0"/>
                <a:ea typeface="Cambria" pitchFamily="18" charset="0"/>
              </a:rPr>
              <a:t>ringspot</a:t>
            </a:r>
            <a:r>
              <a:rPr lang="en-IN" sz="2000" b="1" i="1" dirty="0" smtClean="0">
                <a:solidFill>
                  <a:srgbClr val="0000FF"/>
                </a:solidFill>
                <a:latin typeface="Cambria" pitchFamily="18" charset="0"/>
                <a:ea typeface="Cambria" pitchFamily="18" charset="0"/>
              </a:rPr>
              <a:t> virus satellite RNAs, require RNA self-cleavage and ligation for replication</a:t>
            </a:r>
            <a:endParaRPr lang="en-IN" sz="2000" b="1" i="1" dirty="0">
              <a:solidFill>
                <a:srgbClr val="0000FF"/>
              </a:solidFill>
              <a:latin typeface="Cambria" pitchFamily="18" charset="0"/>
              <a:ea typeface="Cambria" pitchFamily="18" charset="0"/>
            </a:endParaRPr>
          </a:p>
        </p:txBody>
      </p:sp>
      <p:pic>
        <p:nvPicPr>
          <p:cNvPr id="314370" name="Picture 2" descr="Cryo-EM Structure of the Human Ribonuclease P Holoenzyme"/>
          <p:cNvPicPr>
            <a:picLocks noChangeAspect="1" noChangeArrowheads="1"/>
          </p:cNvPicPr>
          <p:nvPr/>
        </p:nvPicPr>
        <p:blipFill>
          <a:blip r:embed="rId2"/>
          <a:srcRect/>
          <a:stretch>
            <a:fillRect/>
          </a:stretch>
        </p:blipFill>
        <p:spPr bwMode="auto">
          <a:xfrm>
            <a:off x="0" y="1857364"/>
            <a:ext cx="3143240" cy="3643338"/>
          </a:xfrm>
          <a:prstGeom prst="rect">
            <a:avLst/>
          </a:prstGeom>
          <a:noFill/>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1472" y="2071678"/>
            <a:ext cx="8102237" cy="2862322"/>
          </a:xfrm>
          <a:prstGeom prst="rect">
            <a:avLst/>
          </a:prstGeom>
          <a:noFill/>
        </p:spPr>
        <p:txBody>
          <a:bodyPr wrap="square" rtlCol="0">
            <a:spAutoFit/>
          </a:bodyPr>
          <a:lstStyle/>
          <a:p>
            <a:pPr>
              <a:buFont typeface="Wingdings" pitchFamily="2" charset="2"/>
              <a:buChar char="§"/>
            </a:pPr>
            <a:r>
              <a:rPr lang="en-IN" sz="2000" b="1" i="1" dirty="0" err="1" smtClean="0">
                <a:solidFill>
                  <a:srgbClr val="0000FF"/>
                </a:solidFill>
                <a:latin typeface="Cambria" pitchFamily="18" charset="0"/>
                <a:ea typeface="Cambria" pitchFamily="18" charset="0"/>
              </a:rPr>
              <a:t>Ribozymes</a:t>
            </a:r>
            <a:r>
              <a:rPr lang="en-IN" sz="2000" b="1" i="1" dirty="0" smtClean="0">
                <a:solidFill>
                  <a:srgbClr val="0000FF"/>
                </a:solidFill>
                <a:latin typeface="Cambria" pitchFamily="18" charset="0"/>
                <a:ea typeface="Cambria" pitchFamily="18" charset="0"/>
              </a:rPr>
              <a:t> need to acquire three-dimensional architectures to promote specific interactions with cofactors, especially divalent metal ions, and other functional domains for processing RNA substrates. </a:t>
            </a:r>
          </a:p>
          <a:p>
            <a:pPr>
              <a:buFont typeface="Wingdings" pitchFamily="2" charset="2"/>
              <a:buChar char="§"/>
            </a:pPr>
            <a:endParaRPr lang="en-IN" sz="2000" b="1" i="1" dirty="0" smtClean="0">
              <a:solidFill>
                <a:srgbClr val="0000FF"/>
              </a:solidFill>
              <a:latin typeface="Cambria" pitchFamily="18" charset="0"/>
              <a:ea typeface="Cambria" pitchFamily="18" charset="0"/>
            </a:endParaRPr>
          </a:p>
          <a:p>
            <a:pPr>
              <a:buFont typeface="Wingdings" pitchFamily="2" charset="2"/>
              <a:buChar char="§"/>
            </a:pPr>
            <a:r>
              <a:rPr lang="en-IN" sz="2000" b="1" i="1" dirty="0" err="1" smtClean="0">
                <a:solidFill>
                  <a:srgbClr val="0000FF"/>
                </a:solidFill>
                <a:latin typeface="Cambria" pitchFamily="18" charset="0"/>
                <a:ea typeface="Cambria" pitchFamily="18" charset="0"/>
              </a:rPr>
              <a:t>Ribozymes</a:t>
            </a:r>
            <a:r>
              <a:rPr lang="en-IN" sz="2000" b="1" i="1" dirty="0" smtClean="0">
                <a:solidFill>
                  <a:srgbClr val="0000FF"/>
                </a:solidFill>
                <a:latin typeface="Cambria" pitchFamily="18" charset="0"/>
                <a:ea typeface="Cambria" pitchFamily="18" charset="0"/>
              </a:rPr>
              <a:t> are generally built up of several structural </a:t>
            </a:r>
            <a:r>
              <a:rPr lang="en-IN" sz="2000" b="1" i="1" dirty="0" err="1" smtClean="0">
                <a:solidFill>
                  <a:srgbClr val="0000FF"/>
                </a:solidFill>
                <a:latin typeface="Cambria" pitchFamily="18" charset="0"/>
                <a:ea typeface="Cambria" pitchFamily="18" charset="0"/>
              </a:rPr>
              <a:t>subdomains</a:t>
            </a:r>
            <a:r>
              <a:rPr lang="en-IN" sz="2000" b="1" i="1" dirty="0" smtClean="0">
                <a:solidFill>
                  <a:srgbClr val="0000FF"/>
                </a:solidFill>
                <a:latin typeface="Cambria" pitchFamily="18" charset="0"/>
                <a:ea typeface="Cambria" pitchFamily="18" charset="0"/>
              </a:rPr>
              <a:t> made of helical segments connected by tertiary contacts. </a:t>
            </a:r>
          </a:p>
          <a:p>
            <a:pPr>
              <a:buFont typeface="Wingdings" pitchFamily="2" charset="2"/>
              <a:buChar char="§"/>
            </a:pPr>
            <a:endParaRPr lang="en-IN" sz="2000" b="1" i="1" dirty="0" smtClean="0">
              <a:solidFill>
                <a:srgbClr val="0000FF"/>
              </a:solidFill>
              <a:latin typeface="Cambria" pitchFamily="18" charset="0"/>
              <a:ea typeface="Cambria" pitchFamily="18" charset="0"/>
            </a:endParaRPr>
          </a:p>
          <a:p>
            <a:pPr>
              <a:buFont typeface="Wingdings" pitchFamily="2" charset="2"/>
              <a:buChar char="§"/>
            </a:pPr>
            <a:r>
              <a:rPr lang="en-IN" sz="2000" b="1" i="1" dirty="0" smtClean="0">
                <a:solidFill>
                  <a:srgbClr val="0000FF"/>
                </a:solidFill>
                <a:latin typeface="Cambria" pitchFamily="18" charset="0"/>
                <a:ea typeface="Cambria" pitchFamily="18" charset="0"/>
              </a:rPr>
              <a:t>Functional regions are usually located in single-stranded regions, such as internal loops or bulges. </a:t>
            </a:r>
            <a:endParaRPr lang="en-IN" sz="2000" b="1" i="1" dirty="0">
              <a:solidFill>
                <a:srgbClr val="0000FF"/>
              </a:solidFill>
              <a:latin typeface="Cambria" pitchFamily="18" charset="0"/>
              <a:ea typeface="Cambria" pitchFamily="18" charset="0"/>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0034" y="1643050"/>
            <a:ext cx="7984672" cy="2554545"/>
          </a:xfrm>
          <a:prstGeom prst="rect">
            <a:avLst/>
          </a:prstGeom>
          <a:noFill/>
        </p:spPr>
        <p:txBody>
          <a:bodyPr wrap="square" rtlCol="0">
            <a:spAutoFit/>
          </a:bodyPr>
          <a:lstStyle/>
          <a:p>
            <a:pPr>
              <a:buFont typeface="Wingdings" pitchFamily="2" charset="2"/>
              <a:buChar char="§"/>
            </a:pPr>
            <a:r>
              <a:rPr lang="en-IN" sz="2000" b="1" i="1" dirty="0" smtClean="0">
                <a:solidFill>
                  <a:srgbClr val="00B050"/>
                </a:solidFill>
                <a:latin typeface="Cambria" pitchFamily="18" charset="0"/>
                <a:ea typeface="Cambria" pitchFamily="18" charset="0"/>
              </a:rPr>
              <a:t>Specific tertiary contacts occur between hairpin and internal loops, especially those positioned on the outside of the molecule. </a:t>
            </a:r>
          </a:p>
          <a:p>
            <a:pPr>
              <a:buFont typeface="Wingdings" pitchFamily="2" charset="2"/>
              <a:buChar char="§"/>
            </a:pPr>
            <a:endParaRPr lang="en-IN" sz="2000" b="1" i="1" dirty="0" smtClean="0">
              <a:solidFill>
                <a:srgbClr val="00B050"/>
              </a:solidFill>
              <a:latin typeface="Cambria" pitchFamily="18" charset="0"/>
              <a:ea typeface="Cambria" pitchFamily="18" charset="0"/>
            </a:endParaRPr>
          </a:p>
          <a:p>
            <a:pPr>
              <a:buFont typeface="Wingdings" pitchFamily="2" charset="2"/>
              <a:buChar char="§"/>
            </a:pPr>
            <a:r>
              <a:rPr lang="en-IN" sz="2000" b="1" i="1" dirty="0" smtClean="0">
                <a:solidFill>
                  <a:srgbClr val="00B050"/>
                </a:solidFill>
                <a:latin typeface="Cambria" pitchFamily="18" charset="0"/>
                <a:ea typeface="Cambria" pitchFamily="18" charset="0"/>
              </a:rPr>
              <a:t>The </a:t>
            </a:r>
            <a:r>
              <a:rPr lang="en-IN" sz="2000" b="1" i="1" dirty="0" err="1" smtClean="0">
                <a:solidFill>
                  <a:srgbClr val="00B050"/>
                </a:solidFill>
                <a:latin typeface="Cambria" pitchFamily="18" charset="0"/>
                <a:ea typeface="Cambria" pitchFamily="18" charset="0"/>
              </a:rPr>
              <a:t>subdomains</a:t>
            </a:r>
            <a:r>
              <a:rPr lang="en-IN" sz="2000" b="1" i="1" dirty="0" smtClean="0">
                <a:solidFill>
                  <a:srgbClr val="00B050"/>
                </a:solidFill>
                <a:latin typeface="Cambria" pitchFamily="18" charset="0"/>
                <a:ea typeface="Cambria" pitchFamily="18" charset="0"/>
              </a:rPr>
              <a:t> have various functions and are responsible for substrate recognition, specific sequence alignment and catalytic activity, leading to a modular and hierarchically organized architecture</a:t>
            </a:r>
          </a:p>
          <a:p>
            <a:pPr>
              <a:buFont typeface="Wingdings" pitchFamily="2" charset="2"/>
              <a:buChar char="§"/>
            </a:pPr>
            <a:endParaRPr lang="en-IN" sz="2000" b="1" i="1" dirty="0" smtClean="0">
              <a:latin typeface="Cambria" pitchFamily="18" charset="0"/>
              <a:ea typeface="Cambria" pitchFamily="18" charset="0"/>
            </a:endParaRPr>
          </a:p>
        </p:txBody>
      </p:sp>
      <p:pic>
        <p:nvPicPr>
          <p:cNvPr id="4" name="Picture 2" descr="Cryo-EM Structure of the Human Ribonuclease P Holoenzyme"/>
          <p:cNvPicPr>
            <a:picLocks noChangeAspect="1" noChangeArrowheads="1"/>
          </p:cNvPicPr>
          <p:nvPr/>
        </p:nvPicPr>
        <p:blipFill>
          <a:blip r:embed="rId2"/>
          <a:srcRect/>
          <a:stretch>
            <a:fillRect/>
          </a:stretch>
        </p:blipFill>
        <p:spPr bwMode="auto">
          <a:xfrm>
            <a:off x="2928926" y="3714752"/>
            <a:ext cx="3143240" cy="2643206"/>
          </a:xfrm>
          <a:prstGeom prst="rect">
            <a:avLst/>
          </a:prstGeom>
          <a:noFill/>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8596" y="1643050"/>
            <a:ext cx="8429684" cy="3447098"/>
          </a:xfrm>
          <a:prstGeom prst="rect">
            <a:avLst/>
          </a:prstGeom>
          <a:noFill/>
        </p:spPr>
        <p:txBody>
          <a:bodyPr wrap="square" rtlCol="0">
            <a:spAutoFit/>
          </a:bodyPr>
          <a:lstStyle/>
          <a:p>
            <a:r>
              <a:rPr lang="en-IN" sz="2000" b="1" i="1" dirty="0" smtClean="0">
                <a:solidFill>
                  <a:srgbClr val="00B050"/>
                </a:solidFill>
                <a:latin typeface="Cambria" pitchFamily="18" charset="0"/>
                <a:ea typeface="Cambria" pitchFamily="18" charset="0"/>
              </a:rPr>
              <a:t>Some </a:t>
            </a:r>
            <a:r>
              <a:rPr lang="en-IN" sz="2000" b="1" i="1" dirty="0" err="1" smtClean="0">
                <a:solidFill>
                  <a:srgbClr val="00B050"/>
                </a:solidFill>
                <a:latin typeface="Cambria" pitchFamily="18" charset="0"/>
                <a:ea typeface="Cambria" pitchFamily="18" charset="0"/>
              </a:rPr>
              <a:t>ribozymes</a:t>
            </a:r>
            <a:r>
              <a:rPr lang="en-IN" sz="2000" b="1" i="1" dirty="0" smtClean="0">
                <a:solidFill>
                  <a:srgbClr val="00B050"/>
                </a:solidFill>
                <a:latin typeface="Cambria" pitchFamily="18" charset="0"/>
                <a:ea typeface="Cambria" pitchFamily="18" charset="0"/>
              </a:rPr>
              <a:t>, like the hammerhead </a:t>
            </a:r>
            <a:r>
              <a:rPr lang="en-IN" sz="2000" b="1" i="1" dirty="0" err="1" smtClean="0">
                <a:solidFill>
                  <a:srgbClr val="00B050"/>
                </a:solidFill>
                <a:latin typeface="Cambria" pitchFamily="18" charset="0"/>
                <a:ea typeface="Cambria" pitchFamily="18" charset="0"/>
              </a:rPr>
              <a:t>ribozyme</a:t>
            </a:r>
            <a:r>
              <a:rPr lang="en-IN" sz="2000" b="1" i="1" dirty="0" smtClean="0">
                <a:solidFill>
                  <a:srgbClr val="00B050"/>
                </a:solidFill>
                <a:latin typeface="Cambria" pitchFamily="18" charset="0"/>
                <a:ea typeface="Cambria" pitchFamily="18" charset="0"/>
              </a:rPr>
              <a:t>, the hairpin </a:t>
            </a:r>
            <a:r>
              <a:rPr lang="en-IN" sz="2000" b="1" i="1" dirty="0" err="1" smtClean="0">
                <a:solidFill>
                  <a:srgbClr val="00B050"/>
                </a:solidFill>
                <a:latin typeface="Cambria" pitchFamily="18" charset="0"/>
                <a:ea typeface="Cambria" pitchFamily="18" charset="0"/>
              </a:rPr>
              <a:t>ribozyme</a:t>
            </a:r>
            <a:r>
              <a:rPr lang="en-IN" sz="2000" b="1" i="1" dirty="0" smtClean="0">
                <a:solidFill>
                  <a:srgbClr val="00B050"/>
                </a:solidFill>
                <a:latin typeface="Cambria" pitchFamily="18" charset="0"/>
                <a:ea typeface="Cambria" pitchFamily="18" charset="0"/>
              </a:rPr>
              <a:t> and the </a:t>
            </a:r>
            <a:r>
              <a:rPr lang="en-IN" sz="2000" b="1" i="1" dirty="0" err="1" smtClean="0">
                <a:solidFill>
                  <a:srgbClr val="00B050"/>
                </a:solidFill>
                <a:latin typeface="Cambria" pitchFamily="18" charset="0"/>
                <a:ea typeface="Cambria" pitchFamily="18" charset="0"/>
              </a:rPr>
              <a:t>RNAase</a:t>
            </a:r>
            <a:r>
              <a:rPr lang="en-IN" sz="2000" b="1" i="1" dirty="0" smtClean="0">
                <a:solidFill>
                  <a:srgbClr val="00B050"/>
                </a:solidFill>
                <a:latin typeface="Cambria" pitchFamily="18" charset="0"/>
                <a:ea typeface="Cambria" pitchFamily="18" charset="0"/>
              </a:rPr>
              <a:t> P RNA, are under extensive clinical research for their ability to cleave other specifically chosen substrate RNAs. </a:t>
            </a:r>
          </a:p>
          <a:p>
            <a:endParaRPr lang="en-IN" sz="2000" b="1" i="1" dirty="0" smtClean="0">
              <a:solidFill>
                <a:srgbClr val="00B050"/>
              </a:solidFill>
              <a:latin typeface="Cambria" pitchFamily="18" charset="0"/>
              <a:ea typeface="Cambria" pitchFamily="18" charset="0"/>
            </a:endParaRPr>
          </a:p>
          <a:p>
            <a:r>
              <a:rPr lang="en-IN" sz="2000" b="1" i="1" dirty="0" smtClean="0">
                <a:solidFill>
                  <a:srgbClr val="00B050"/>
                </a:solidFill>
                <a:latin typeface="Cambria" pitchFamily="18" charset="0"/>
                <a:ea typeface="Cambria" pitchFamily="18" charset="0"/>
              </a:rPr>
              <a:t>The therapeutic applications range from </a:t>
            </a:r>
          </a:p>
          <a:p>
            <a:r>
              <a:rPr lang="en-IN" sz="2000" b="1" i="1" dirty="0" smtClean="0">
                <a:solidFill>
                  <a:srgbClr val="00B050"/>
                </a:solidFill>
                <a:latin typeface="Cambria" pitchFamily="18" charset="0"/>
                <a:ea typeface="Cambria" pitchFamily="18" charset="0"/>
              </a:rPr>
              <a:t>cleavage of viral RNAs, </a:t>
            </a:r>
          </a:p>
          <a:p>
            <a:r>
              <a:rPr lang="en-IN" sz="2000" b="1" i="1" dirty="0" smtClean="0">
                <a:solidFill>
                  <a:srgbClr val="00B050"/>
                </a:solidFill>
                <a:latin typeface="Cambria" pitchFamily="18" charset="0"/>
                <a:ea typeface="Cambria" pitchFamily="18" charset="0"/>
              </a:rPr>
              <a:t>like the acquired immune deficiency syndrome (AIDS)-causing human immunodeficiency virus (HIV) RNA, </a:t>
            </a:r>
          </a:p>
          <a:p>
            <a:r>
              <a:rPr lang="en-IN" sz="2000" b="1" i="1" dirty="0" smtClean="0">
                <a:solidFill>
                  <a:srgbClr val="00B050"/>
                </a:solidFill>
                <a:latin typeface="Cambria" pitchFamily="18" charset="0"/>
                <a:ea typeface="Cambria" pitchFamily="18" charset="0"/>
              </a:rPr>
              <a:t>to silencing of carcinogenic or mutated cellular RNAs, or the control of gene expression in vivo</a:t>
            </a:r>
          </a:p>
          <a:p>
            <a:endParaRPr lang="en-IN" dirty="0">
              <a:solidFill>
                <a:srgbClr val="00B050"/>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85786" y="2214554"/>
            <a:ext cx="7543800" cy="3170099"/>
          </a:xfrm>
          <a:prstGeom prst="rect">
            <a:avLst/>
          </a:prstGeom>
          <a:noFill/>
        </p:spPr>
        <p:txBody>
          <a:bodyPr wrap="square" rtlCol="0">
            <a:spAutoFit/>
          </a:bodyPr>
          <a:lstStyle/>
          <a:p>
            <a:r>
              <a:rPr lang="en-IN" sz="2000" b="1" i="1" dirty="0" smtClean="0">
                <a:solidFill>
                  <a:srgbClr val="FF0000"/>
                </a:solidFill>
                <a:latin typeface="Cambria" pitchFamily="18" charset="0"/>
                <a:ea typeface="Cambria" pitchFamily="18" charset="0"/>
              </a:rPr>
              <a:t>Sequence and Structure RNA molecules are built up of RNA helices interlinked by internal loops and multiple junctions. </a:t>
            </a:r>
          </a:p>
          <a:p>
            <a:endParaRPr lang="en-IN" sz="2000" b="1" i="1" dirty="0" smtClean="0">
              <a:latin typeface="Cambria" pitchFamily="18" charset="0"/>
              <a:ea typeface="Cambria" pitchFamily="18" charset="0"/>
            </a:endParaRPr>
          </a:p>
          <a:p>
            <a:r>
              <a:rPr lang="en-IN" sz="2000" b="1" i="1" dirty="0" smtClean="0">
                <a:solidFill>
                  <a:srgbClr val="D60093"/>
                </a:solidFill>
                <a:latin typeface="Cambria" pitchFamily="18" charset="0"/>
                <a:ea typeface="Cambria" pitchFamily="18" charset="0"/>
              </a:rPr>
              <a:t>Double-stranded helical regions are formed through standard Watson– Crick  base pairs. </a:t>
            </a:r>
          </a:p>
          <a:p>
            <a:endParaRPr lang="en-IN" sz="2000" b="1" i="1" dirty="0" smtClean="0">
              <a:solidFill>
                <a:srgbClr val="D60093"/>
              </a:solidFill>
              <a:latin typeface="Cambria" pitchFamily="18" charset="0"/>
              <a:ea typeface="Cambria" pitchFamily="18" charset="0"/>
            </a:endParaRPr>
          </a:p>
          <a:p>
            <a:r>
              <a:rPr lang="en-IN" sz="2000" b="1" i="1" dirty="0" smtClean="0">
                <a:solidFill>
                  <a:srgbClr val="D60093"/>
                </a:solidFill>
                <a:latin typeface="Cambria" pitchFamily="18" charset="0"/>
                <a:ea typeface="Cambria" pitchFamily="18" charset="0"/>
              </a:rPr>
              <a:t>One groove of the standard type A-form double-stranded RNA helix is deep and narrow, while the other one is shallow and wide. </a:t>
            </a:r>
          </a:p>
          <a:p>
            <a:endParaRPr lang="en-IN" sz="2000" b="1" i="1" dirty="0" smtClean="0">
              <a:latin typeface="Cambria" pitchFamily="18" charset="0"/>
              <a:ea typeface="Cambria"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285984" y="1643050"/>
            <a:ext cx="4762500" cy="4762500"/>
          </a:xfrm>
          <a:prstGeom prst="rect">
            <a:avLst/>
          </a:prstGeom>
          <a:noFill/>
          <a:ln w="9525">
            <a:noFill/>
            <a:miter lim="800000"/>
            <a:headEnd/>
            <a:tailEnd/>
          </a:ln>
          <a:effec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4348" y="1225689"/>
            <a:ext cx="7827917" cy="2308324"/>
          </a:xfrm>
          <a:prstGeom prst="rect">
            <a:avLst/>
          </a:prstGeom>
          <a:noFill/>
        </p:spPr>
        <p:txBody>
          <a:bodyPr wrap="square" rtlCol="0">
            <a:spAutoFit/>
          </a:bodyPr>
          <a:lstStyle/>
          <a:p>
            <a:endParaRPr lang="en-IN" i="1" dirty="0" smtClean="0"/>
          </a:p>
          <a:p>
            <a:endParaRPr lang="en-IN" i="1" dirty="0" smtClean="0"/>
          </a:p>
          <a:p>
            <a:endParaRPr lang="en-IN" i="1" dirty="0" smtClean="0"/>
          </a:p>
          <a:p>
            <a:endParaRPr lang="en-IN" i="1" dirty="0" smtClean="0"/>
          </a:p>
          <a:p>
            <a:endParaRPr lang="en-IN" i="1" dirty="0" smtClean="0"/>
          </a:p>
          <a:p>
            <a:endParaRPr lang="en-IN" i="1" dirty="0" smtClean="0"/>
          </a:p>
          <a:p>
            <a:endParaRPr lang="en-IN" i="1" dirty="0" smtClean="0"/>
          </a:p>
          <a:p>
            <a:endParaRPr lang="en-IN" i="1" dirty="0" smtClean="0"/>
          </a:p>
        </p:txBody>
      </p:sp>
      <p:sp>
        <p:nvSpPr>
          <p:cNvPr id="4" name="Rectangle 3"/>
          <p:cNvSpPr/>
          <p:nvPr/>
        </p:nvSpPr>
        <p:spPr>
          <a:xfrm>
            <a:off x="428596" y="2143116"/>
            <a:ext cx="8072494" cy="2554545"/>
          </a:xfrm>
          <a:prstGeom prst="rect">
            <a:avLst/>
          </a:prstGeom>
        </p:spPr>
        <p:txBody>
          <a:bodyPr wrap="square">
            <a:spAutoFit/>
          </a:bodyPr>
          <a:lstStyle/>
          <a:p>
            <a:r>
              <a:rPr lang="en-IN" sz="2000" b="1" i="1" dirty="0" smtClean="0">
                <a:solidFill>
                  <a:srgbClr val="D60093"/>
                </a:solidFill>
                <a:latin typeface="Cambria" pitchFamily="18" charset="0"/>
                <a:ea typeface="Cambria" pitchFamily="18" charset="0"/>
              </a:rPr>
              <a:t>Double-stranded regions mainly act as a framework or rigid spacer to organize and to orientate other structural and functional recognition elements. </a:t>
            </a:r>
          </a:p>
          <a:p>
            <a:endParaRPr lang="en-IN" sz="2000" b="1" i="1" dirty="0" smtClean="0">
              <a:solidFill>
                <a:srgbClr val="D60093"/>
              </a:solidFill>
              <a:latin typeface="Cambria" pitchFamily="18" charset="0"/>
              <a:ea typeface="Cambria" pitchFamily="18" charset="0"/>
            </a:endParaRPr>
          </a:p>
          <a:p>
            <a:r>
              <a:rPr lang="en-IN" sz="2000" b="1" i="1" dirty="0" smtClean="0">
                <a:solidFill>
                  <a:srgbClr val="D60093"/>
                </a:solidFill>
                <a:latin typeface="Cambria" pitchFamily="18" charset="0"/>
                <a:ea typeface="Cambria" pitchFamily="18" charset="0"/>
              </a:rPr>
              <a:t>Helices can be connected by three-, four-or </a:t>
            </a:r>
            <a:r>
              <a:rPr lang="en-IN" sz="2000" b="1" i="1" dirty="0" err="1" smtClean="0">
                <a:solidFill>
                  <a:srgbClr val="D60093"/>
                </a:solidFill>
                <a:latin typeface="Cambria" pitchFamily="18" charset="0"/>
                <a:ea typeface="Cambria" pitchFamily="18" charset="0"/>
              </a:rPr>
              <a:t>multiway</a:t>
            </a:r>
            <a:r>
              <a:rPr lang="en-IN" sz="2000" b="1" i="1" dirty="0" smtClean="0">
                <a:solidFill>
                  <a:srgbClr val="D60093"/>
                </a:solidFill>
                <a:latin typeface="Cambria" pitchFamily="18" charset="0"/>
                <a:ea typeface="Cambria" pitchFamily="18" charset="0"/>
              </a:rPr>
              <a:t> junctions, which form a sequence-dependent joint, which is either flexible or fixed, depending, among other factors, on the type and concentration of metal ions</a:t>
            </a:r>
            <a:endParaRPr lang="en-IN" sz="2000" b="1" i="1" dirty="0">
              <a:solidFill>
                <a:srgbClr val="D60093"/>
              </a:solidFill>
              <a:latin typeface="Cambria" pitchFamily="18" charset="0"/>
              <a:ea typeface="Cambria" pitchFamily="18" charset="0"/>
            </a:endParaRPr>
          </a:p>
        </p:txBody>
      </p:sp>
      <p:pic>
        <p:nvPicPr>
          <p:cNvPr id="5" name="Picture 2" descr="Cryo-EM Structure of the Human Ribonuclease P Holoenzyme"/>
          <p:cNvPicPr>
            <a:picLocks noChangeAspect="1" noChangeArrowheads="1"/>
          </p:cNvPicPr>
          <p:nvPr/>
        </p:nvPicPr>
        <p:blipFill>
          <a:blip r:embed="rId3"/>
          <a:srcRect/>
          <a:stretch>
            <a:fillRect/>
          </a:stretch>
        </p:blipFill>
        <p:spPr bwMode="auto">
          <a:xfrm>
            <a:off x="2928926" y="4500570"/>
            <a:ext cx="3143240" cy="2357430"/>
          </a:xfrm>
          <a:prstGeom prst="rect">
            <a:avLst/>
          </a:prstGeom>
          <a:noFill/>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4348" y="1928802"/>
            <a:ext cx="7715304" cy="4062651"/>
          </a:xfrm>
          <a:prstGeom prst="rect">
            <a:avLst/>
          </a:prstGeom>
          <a:noFill/>
        </p:spPr>
        <p:txBody>
          <a:bodyPr wrap="square" rtlCol="0">
            <a:spAutoFit/>
          </a:bodyPr>
          <a:lstStyle/>
          <a:p>
            <a:r>
              <a:rPr lang="en-IN" sz="2000" b="1" i="1" dirty="0" smtClean="0">
                <a:solidFill>
                  <a:srgbClr val="D60093"/>
                </a:solidFill>
                <a:latin typeface="Cambria" pitchFamily="18" charset="0"/>
                <a:ea typeface="Cambria" pitchFamily="18" charset="0"/>
              </a:rPr>
              <a:t>Single-stranded regions comprise a whole range of structural elements, including base bulges, internal loops or bubbles and terminal or hairpin loops.</a:t>
            </a:r>
          </a:p>
          <a:p>
            <a:endParaRPr lang="en-IN" sz="2000" b="1" i="1" dirty="0" smtClean="0">
              <a:solidFill>
                <a:srgbClr val="D60093"/>
              </a:solidFill>
              <a:latin typeface="Cambria" pitchFamily="18" charset="0"/>
              <a:ea typeface="Cambria" pitchFamily="18" charset="0"/>
            </a:endParaRPr>
          </a:p>
          <a:p>
            <a:r>
              <a:rPr lang="en-IN" sz="2000" b="1" i="1" dirty="0" smtClean="0">
                <a:solidFill>
                  <a:srgbClr val="D60093"/>
                </a:solidFill>
                <a:latin typeface="Cambria" pitchFamily="18" charset="0"/>
                <a:ea typeface="Cambria" pitchFamily="18" charset="0"/>
              </a:rPr>
              <a:t> These can simply serve as flexible linkers between helical domains, or they interact with other bases, usually forming non-Watson– Crick pairs to widen or tighten the grooves or to induce kinks and bends in the RNA backbone.</a:t>
            </a:r>
          </a:p>
          <a:p>
            <a:endParaRPr lang="en-IN" sz="2000" b="1" i="1" dirty="0" smtClean="0">
              <a:solidFill>
                <a:srgbClr val="D60093"/>
              </a:solidFill>
              <a:latin typeface="Cambria" pitchFamily="18" charset="0"/>
              <a:ea typeface="Cambria" pitchFamily="18" charset="0"/>
            </a:endParaRPr>
          </a:p>
          <a:p>
            <a:r>
              <a:rPr lang="en-IN" sz="2000" b="1" i="1" dirty="0" smtClean="0">
                <a:solidFill>
                  <a:srgbClr val="D60093"/>
                </a:solidFill>
                <a:latin typeface="Cambria" pitchFamily="18" charset="0"/>
                <a:ea typeface="Cambria" pitchFamily="18" charset="0"/>
              </a:rPr>
              <a:t> These regions also form tertiary interactions with other regions of the same or other RNA </a:t>
            </a:r>
            <a:r>
              <a:rPr lang="en-IN" sz="2000" b="1" i="1" dirty="0" err="1" smtClean="0">
                <a:solidFill>
                  <a:srgbClr val="D60093"/>
                </a:solidFill>
                <a:latin typeface="Cambria" pitchFamily="18" charset="0"/>
                <a:ea typeface="Cambria" pitchFamily="18" charset="0"/>
              </a:rPr>
              <a:t>oligonucleotides</a:t>
            </a:r>
            <a:r>
              <a:rPr lang="en-IN" sz="2000" b="1" i="1" dirty="0" smtClean="0">
                <a:solidFill>
                  <a:srgbClr val="D60093"/>
                </a:solidFill>
                <a:latin typeface="Cambria" pitchFamily="18" charset="0"/>
                <a:ea typeface="Cambria" pitchFamily="18" charset="0"/>
              </a:rPr>
              <a:t> forming </a:t>
            </a:r>
            <a:r>
              <a:rPr lang="en-IN" sz="2000" b="1" i="1" dirty="0" err="1" smtClean="0">
                <a:solidFill>
                  <a:srgbClr val="D60093"/>
                </a:solidFill>
                <a:latin typeface="Cambria" pitchFamily="18" charset="0"/>
                <a:ea typeface="Cambria" pitchFamily="18" charset="0"/>
              </a:rPr>
              <a:t>pseudoknots</a:t>
            </a:r>
            <a:r>
              <a:rPr lang="en-IN" sz="2000" b="1" i="1" dirty="0" smtClean="0">
                <a:solidFill>
                  <a:srgbClr val="D60093"/>
                </a:solidFill>
                <a:latin typeface="Cambria" pitchFamily="18" charset="0"/>
                <a:ea typeface="Cambria" pitchFamily="18" charset="0"/>
              </a:rPr>
              <a:t>, kissing loops or </a:t>
            </a:r>
            <a:r>
              <a:rPr lang="en-IN" sz="2000" b="1" i="1" dirty="0" err="1" smtClean="0">
                <a:solidFill>
                  <a:srgbClr val="D60093"/>
                </a:solidFill>
                <a:latin typeface="Cambria" pitchFamily="18" charset="0"/>
                <a:ea typeface="Cambria" pitchFamily="18" charset="0"/>
              </a:rPr>
              <a:t>multistranded</a:t>
            </a:r>
            <a:r>
              <a:rPr lang="en-IN" sz="2000" b="1" i="1" dirty="0" smtClean="0">
                <a:solidFill>
                  <a:srgbClr val="D60093"/>
                </a:solidFill>
                <a:latin typeface="Cambria" pitchFamily="18" charset="0"/>
                <a:ea typeface="Cambria" pitchFamily="18" charset="0"/>
              </a:rPr>
              <a:t> helices.</a:t>
            </a:r>
          </a:p>
          <a:p>
            <a:endParaRPr lang="en-IN"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0" y="1779687"/>
            <a:ext cx="4000528" cy="4924425"/>
          </a:xfrm>
          <a:prstGeom prst="rect">
            <a:avLst/>
          </a:prstGeom>
          <a:noFill/>
        </p:spPr>
        <p:txBody>
          <a:bodyPr wrap="square" rtlCol="0">
            <a:spAutoFit/>
          </a:bodyPr>
          <a:lstStyle/>
          <a:p>
            <a:r>
              <a:rPr lang="en-IN" sz="2800" b="1" i="1" dirty="0" smtClean="0">
                <a:solidFill>
                  <a:srgbClr val="FF0000"/>
                </a:solidFill>
                <a:latin typeface="Cambria" pitchFamily="18" charset="0"/>
                <a:ea typeface="Cambria" pitchFamily="18" charset="0"/>
              </a:rPr>
              <a:t>How does RNA catalyze reactions?</a:t>
            </a:r>
          </a:p>
          <a:p>
            <a:endParaRPr lang="en-IN" dirty="0" smtClean="0"/>
          </a:p>
          <a:p>
            <a:r>
              <a:rPr lang="en-IN" sz="2000" b="1" i="1" dirty="0" smtClean="0">
                <a:solidFill>
                  <a:srgbClr val="00B050"/>
                </a:solidFill>
                <a:latin typeface="Cambria" pitchFamily="18" charset="0"/>
                <a:ea typeface="Cambria" pitchFamily="18" charset="0"/>
              </a:rPr>
              <a:t>It may seem remarkable that a nucleic acid can function as an enzyme. Its components occupy a small fraction of the chemical space of a protein. </a:t>
            </a:r>
          </a:p>
          <a:p>
            <a:endParaRPr lang="en-IN" sz="2000" b="1" i="1" dirty="0" smtClean="0">
              <a:solidFill>
                <a:srgbClr val="00B050"/>
              </a:solidFill>
              <a:latin typeface="Cambria" pitchFamily="18" charset="0"/>
              <a:ea typeface="Cambria" pitchFamily="18" charset="0"/>
            </a:endParaRPr>
          </a:p>
          <a:p>
            <a:r>
              <a:rPr lang="en-IN" sz="2000" b="1" i="1" dirty="0" smtClean="0">
                <a:solidFill>
                  <a:srgbClr val="00B050"/>
                </a:solidFill>
                <a:latin typeface="Cambria" pitchFamily="18" charset="0"/>
                <a:ea typeface="Cambria" pitchFamily="18" charset="0"/>
              </a:rPr>
              <a:t>Yet </a:t>
            </a:r>
            <a:r>
              <a:rPr lang="en-IN" sz="2000" b="1" i="1" dirty="0" err="1" smtClean="0">
                <a:solidFill>
                  <a:srgbClr val="00B050"/>
                </a:solidFill>
                <a:latin typeface="Cambria" pitchFamily="18" charset="0"/>
                <a:ea typeface="Cambria" pitchFamily="18" charset="0"/>
              </a:rPr>
              <a:t>ribozymes</a:t>
            </a:r>
            <a:r>
              <a:rPr lang="en-IN" sz="2000" b="1" i="1" dirty="0" smtClean="0">
                <a:solidFill>
                  <a:srgbClr val="00B050"/>
                </a:solidFill>
                <a:latin typeface="Cambria" pitchFamily="18" charset="0"/>
                <a:ea typeface="Cambria" pitchFamily="18" charset="0"/>
              </a:rPr>
              <a:t> can accelerate reactions a million fold or more, providing a challenge to the mechanistic chemist to explain how this is possible. </a:t>
            </a:r>
          </a:p>
          <a:p>
            <a:endParaRPr lang="en-IN" sz="2000" b="1" i="1" dirty="0" smtClean="0">
              <a:solidFill>
                <a:srgbClr val="00B050"/>
              </a:solidFill>
              <a:latin typeface="Cambria" pitchFamily="18" charset="0"/>
              <a:ea typeface="Cambria" pitchFamily="18" charset="0"/>
            </a:endParaRPr>
          </a:p>
        </p:txBody>
      </p:sp>
      <p:pic>
        <p:nvPicPr>
          <p:cNvPr id="306178" name="Picture 2" descr="File:Hammerhead ribozyme ribbons.png - Wikimedia Commons"/>
          <p:cNvPicPr>
            <a:picLocks noChangeAspect="1" noChangeArrowheads="1"/>
          </p:cNvPicPr>
          <p:nvPr/>
        </p:nvPicPr>
        <p:blipFill>
          <a:blip r:embed="rId2"/>
          <a:srcRect/>
          <a:stretch>
            <a:fillRect/>
          </a:stretch>
        </p:blipFill>
        <p:spPr bwMode="auto">
          <a:xfrm>
            <a:off x="428596" y="1785926"/>
            <a:ext cx="3089872" cy="3929037"/>
          </a:xfrm>
          <a:prstGeom prst="rect">
            <a:avLst/>
          </a:prstGeom>
          <a:noFill/>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2910" y="2000240"/>
            <a:ext cx="7643866" cy="2554545"/>
          </a:xfrm>
          <a:prstGeom prst="rect">
            <a:avLst/>
          </a:prstGeom>
          <a:noFill/>
        </p:spPr>
        <p:txBody>
          <a:bodyPr wrap="square" rtlCol="0">
            <a:spAutoFit/>
          </a:bodyPr>
          <a:lstStyle/>
          <a:p>
            <a:r>
              <a:rPr lang="en-IN" sz="2000" b="1" i="1" dirty="0" smtClean="0">
                <a:solidFill>
                  <a:srgbClr val="00B050"/>
                </a:solidFill>
                <a:latin typeface="Cambria" pitchFamily="18" charset="0"/>
                <a:ea typeface="Cambria" pitchFamily="18" charset="0"/>
              </a:rPr>
              <a:t>With the exception of </a:t>
            </a:r>
            <a:r>
              <a:rPr lang="en-IN" sz="2000" b="1" i="1" dirty="0" err="1" smtClean="0">
                <a:solidFill>
                  <a:srgbClr val="00B050"/>
                </a:solidFill>
                <a:latin typeface="Cambria" pitchFamily="18" charset="0"/>
                <a:ea typeface="Cambria" pitchFamily="18" charset="0"/>
              </a:rPr>
              <a:t>peptidyl</a:t>
            </a:r>
            <a:r>
              <a:rPr lang="en-IN" sz="2000" b="1" i="1" dirty="0" smtClean="0">
                <a:solidFill>
                  <a:srgbClr val="00B050"/>
                </a:solidFill>
                <a:latin typeface="Cambria" pitchFamily="18" charset="0"/>
                <a:ea typeface="Cambria" pitchFamily="18" charset="0"/>
              </a:rPr>
              <a:t> </a:t>
            </a:r>
            <a:r>
              <a:rPr lang="en-IN" sz="2000" b="1" i="1" dirty="0" err="1" smtClean="0">
                <a:solidFill>
                  <a:srgbClr val="00B050"/>
                </a:solidFill>
                <a:latin typeface="Cambria" pitchFamily="18" charset="0"/>
                <a:ea typeface="Cambria" pitchFamily="18" charset="0"/>
              </a:rPr>
              <a:t>transferase</a:t>
            </a:r>
            <a:r>
              <a:rPr lang="en-IN" sz="2000" b="1" i="1" dirty="0" smtClean="0">
                <a:solidFill>
                  <a:srgbClr val="00B050"/>
                </a:solidFill>
                <a:latin typeface="Cambria" pitchFamily="18" charset="0"/>
                <a:ea typeface="Cambria" pitchFamily="18" charset="0"/>
              </a:rPr>
              <a:t>, all known natural </a:t>
            </a:r>
            <a:r>
              <a:rPr lang="en-IN" sz="2000" b="1" i="1" dirty="0" err="1" smtClean="0">
                <a:solidFill>
                  <a:srgbClr val="00B050"/>
                </a:solidFill>
                <a:latin typeface="Cambria" pitchFamily="18" charset="0"/>
                <a:ea typeface="Cambria" pitchFamily="18" charset="0"/>
              </a:rPr>
              <a:t>ribozymes</a:t>
            </a:r>
            <a:r>
              <a:rPr lang="en-IN" sz="2000" b="1" i="1" dirty="0" smtClean="0">
                <a:solidFill>
                  <a:srgbClr val="00B050"/>
                </a:solidFill>
                <a:latin typeface="Cambria" pitchFamily="18" charset="0"/>
                <a:ea typeface="Cambria" pitchFamily="18" charset="0"/>
              </a:rPr>
              <a:t> </a:t>
            </a:r>
            <a:r>
              <a:rPr lang="en-IN" sz="2000" b="1" i="1" dirty="0" smtClean="0">
                <a:solidFill>
                  <a:srgbClr val="FF0000"/>
                </a:solidFill>
                <a:latin typeface="Cambria" pitchFamily="18" charset="0"/>
                <a:ea typeface="Cambria" pitchFamily="18" charset="0"/>
              </a:rPr>
              <a:t>catalyze </a:t>
            </a:r>
            <a:r>
              <a:rPr lang="en-IN" sz="2000" b="1" i="1" dirty="0" err="1" smtClean="0">
                <a:solidFill>
                  <a:srgbClr val="FF0000"/>
                </a:solidFill>
                <a:latin typeface="Cambria" pitchFamily="18" charset="0"/>
                <a:ea typeface="Cambria" pitchFamily="18" charset="0"/>
              </a:rPr>
              <a:t>phosphoryl</a:t>
            </a:r>
            <a:r>
              <a:rPr lang="en-IN" sz="2000" b="1" i="1" dirty="0" smtClean="0">
                <a:solidFill>
                  <a:srgbClr val="FF0000"/>
                </a:solidFill>
                <a:latin typeface="Cambria" pitchFamily="18" charset="0"/>
                <a:ea typeface="Cambria" pitchFamily="18" charset="0"/>
              </a:rPr>
              <a:t> transfer reactions, either </a:t>
            </a:r>
            <a:r>
              <a:rPr lang="en-IN" sz="2000" b="1" i="1" dirty="0" err="1" smtClean="0">
                <a:solidFill>
                  <a:srgbClr val="FF0000"/>
                </a:solidFill>
                <a:latin typeface="Cambria" pitchFamily="18" charset="0"/>
                <a:ea typeface="Cambria" pitchFamily="18" charset="0"/>
              </a:rPr>
              <a:t>transesterification</a:t>
            </a:r>
            <a:r>
              <a:rPr lang="en-IN" sz="2000" b="1" i="1" dirty="0" smtClean="0">
                <a:solidFill>
                  <a:srgbClr val="FF0000"/>
                </a:solidFill>
                <a:latin typeface="Cambria" pitchFamily="18" charset="0"/>
                <a:ea typeface="Cambria" pitchFamily="18" charset="0"/>
              </a:rPr>
              <a:t> or hydrolysis of phosphate esters</a:t>
            </a:r>
            <a:r>
              <a:rPr lang="en-IN" sz="2000" b="1" i="1" dirty="0" smtClean="0">
                <a:solidFill>
                  <a:srgbClr val="00B050"/>
                </a:solidFill>
                <a:latin typeface="Cambria" pitchFamily="18" charset="0"/>
                <a:ea typeface="Cambria" pitchFamily="18" charset="0"/>
              </a:rPr>
              <a:t>.</a:t>
            </a:r>
          </a:p>
          <a:p>
            <a:endParaRPr lang="en-IN" sz="2000" b="1" i="1" dirty="0" smtClean="0">
              <a:solidFill>
                <a:srgbClr val="00B050"/>
              </a:solidFill>
              <a:latin typeface="Cambria" pitchFamily="18" charset="0"/>
              <a:ea typeface="Cambria" pitchFamily="18" charset="0"/>
            </a:endParaRPr>
          </a:p>
          <a:p>
            <a:r>
              <a:rPr lang="en-IN" sz="2000" b="1" i="1" dirty="0" smtClean="0">
                <a:solidFill>
                  <a:srgbClr val="00B050"/>
                </a:solidFill>
                <a:latin typeface="Cambria" pitchFamily="18" charset="0"/>
                <a:ea typeface="Cambria" pitchFamily="18" charset="0"/>
              </a:rPr>
              <a:t> Protein enzymes have evolved two solutions to the catalysis of </a:t>
            </a:r>
            <a:r>
              <a:rPr lang="en-IN" sz="2000" b="1" i="1" dirty="0" err="1" smtClean="0">
                <a:solidFill>
                  <a:srgbClr val="00B050"/>
                </a:solidFill>
                <a:latin typeface="Cambria" pitchFamily="18" charset="0"/>
                <a:ea typeface="Cambria" pitchFamily="18" charset="0"/>
              </a:rPr>
              <a:t>phosphoryl</a:t>
            </a:r>
            <a:r>
              <a:rPr lang="en-IN" sz="2000" b="1" i="1" dirty="0" smtClean="0">
                <a:solidFill>
                  <a:srgbClr val="00B050"/>
                </a:solidFill>
                <a:latin typeface="Cambria" pitchFamily="18" charset="0"/>
                <a:ea typeface="Cambria" pitchFamily="18" charset="0"/>
              </a:rPr>
              <a:t> transfer, and the </a:t>
            </a:r>
            <a:r>
              <a:rPr lang="en-IN" sz="2000" b="1" i="1" dirty="0" err="1" smtClean="0">
                <a:solidFill>
                  <a:srgbClr val="00B050"/>
                </a:solidFill>
                <a:latin typeface="Cambria" pitchFamily="18" charset="0"/>
                <a:ea typeface="Cambria" pitchFamily="18" charset="0"/>
              </a:rPr>
              <a:t>ribozymes</a:t>
            </a:r>
            <a:r>
              <a:rPr lang="en-IN" sz="2000" b="1" i="1" dirty="0" smtClean="0">
                <a:solidFill>
                  <a:srgbClr val="00B050"/>
                </a:solidFill>
                <a:latin typeface="Cambria" pitchFamily="18" charset="0"/>
                <a:ea typeface="Cambria" pitchFamily="18" charset="0"/>
              </a:rPr>
              <a:t> exhibit a similar divergence of strategy.</a:t>
            </a:r>
          </a:p>
          <a:p>
            <a:endParaRPr lang="en-IN" sz="2000" b="1" i="1" dirty="0">
              <a:solidFill>
                <a:srgbClr val="00B050"/>
              </a:solidFill>
            </a:endParaRPr>
          </a:p>
        </p:txBody>
      </p:sp>
      <p:pic>
        <p:nvPicPr>
          <p:cNvPr id="3" name="Picture 2" descr="File:Hammerhead ribozyme ribbons.png - Wikimedia Commons"/>
          <p:cNvPicPr>
            <a:picLocks noChangeAspect="1" noChangeArrowheads="1"/>
          </p:cNvPicPr>
          <p:nvPr/>
        </p:nvPicPr>
        <p:blipFill>
          <a:blip r:embed="rId2"/>
          <a:srcRect/>
          <a:stretch>
            <a:fillRect/>
          </a:stretch>
        </p:blipFill>
        <p:spPr bwMode="auto">
          <a:xfrm>
            <a:off x="500034" y="4286256"/>
            <a:ext cx="3089872" cy="2214525"/>
          </a:xfrm>
          <a:prstGeom prst="rect">
            <a:avLst/>
          </a:prstGeom>
          <a:noFill/>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7224" y="1428736"/>
            <a:ext cx="7553597" cy="3785652"/>
          </a:xfrm>
          <a:prstGeom prst="rect">
            <a:avLst/>
          </a:prstGeom>
          <a:noFill/>
        </p:spPr>
        <p:txBody>
          <a:bodyPr wrap="square" rtlCol="0">
            <a:spAutoFit/>
          </a:bodyPr>
          <a:lstStyle/>
          <a:p>
            <a:r>
              <a:rPr lang="en-IN" sz="2000" b="1" i="1" dirty="0" smtClean="0">
                <a:solidFill>
                  <a:srgbClr val="00B050"/>
                </a:solidFill>
                <a:latin typeface="Cambria" pitchFamily="18" charset="0"/>
                <a:ea typeface="Cambria" pitchFamily="18" charset="0"/>
              </a:rPr>
              <a:t>The observed rates of cleavage of the </a:t>
            </a:r>
            <a:r>
              <a:rPr lang="en-IN" sz="2000" b="1" i="1" dirty="0" err="1" smtClean="0">
                <a:solidFill>
                  <a:srgbClr val="00B050"/>
                </a:solidFill>
                <a:latin typeface="Cambria" pitchFamily="18" charset="0"/>
                <a:ea typeface="Cambria" pitchFamily="18" charset="0"/>
              </a:rPr>
              <a:t>nucleolytic</a:t>
            </a:r>
            <a:r>
              <a:rPr lang="en-IN" sz="2000" b="1" i="1" dirty="0" smtClean="0">
                <a:solidFill>
                  <a:srgbClr val="00B050"/>
                </a:solidFill>
                <a:latin typeface="Cambria" pitchFamily="18" charset="0"/>
                <a:ea typeface="Cambria" pitchFamily="18" charset="0"/>
              </a:rPr>
              <a:t> </a:t>
            </a:r>
            <a:r>
              <a:rPr lang="en-IN" sz="2000" b="1" i="1" dirty="0" err="1" smtClean="0">
                <a:solidFill>
                  <a:srgbClr val="00B050"/>
                </a:solidFill>
                <a:latin typeface="Cambria" pitchFamily="18" charset="0"/>
                <a:ea typeface="Cambria" pitchFamily="18" charset="0"/>
              </a:rPr>
              <a:t>ribozymes</a:t>
            </a:r>
            <a:r>
              <a:rPr lang="en-IN" sz="2000" b="1" i="1" dirty="0" smtClean="0">
                <a:solidFill>
                  <a:srgbClr val="00B050"/>
                </a:solidFill>
                <a:latin typeface="Cambria" pitchFamily="18" charset="0"/>
                <a:ea typeface="Cambria" pitchFamily="18" charset="0"/>
              </a:rPr>
              <a:t> are typically of the order 1–10 per minute. </a:t>
            </a:r>
          </a:p>
          <a:p>
            <a:endParaRPr lang="en-IN" sz="2000" b="1" i="1" dirty="0" smtClean="0">
              <a:solidFill>
                <a:srgbClr val="00B050"/>
              </a:solidFill>
              <a:latin typeface="Cambria" pitchFamily="18" charset="0"/>
              <a:ea typeface="Cambria" pitchFamily="18" charset="0"/>
            </a:endParaRPr>
          </a:p>
          <a:p>
            <a:r>
              <a:rPr lang="en-IN" sz="2000" b="1" i="1" dirty="0" smtClean="0">
                <a:solidFill>
                  <a:srgbClr val="00B050"/>
                </a:solidFill>
                <a:latin typeface="Cambria" pitchFamily="18" charset="0"/>
                <a:ea typeface="Cambria" pitchFamily="18" charset="0"/>
              </a:rPr>
              <a:t>Given that these are self-cleaving </a:t>
            </a:r>
            <a:r>
              <a:rPr lang="en-IN" sz="2000" b="1" i="1" dirty="0" err="1" smtClean="0">
                <a:solidFill>
                  <a:srgbClr val="00B050"/>
                </a:solidFill>
                <a:latin typeface="Cambria" pitchFamily="18" charset="0"/>
                <a:ea typeface="Cambria" pitchFamily="18" charset="0"/>
              </a:rPr>
              <a:t>ribozymes</a:t>
            </a:r>
            <a:r>
              <a:rPr lang="en-IN" sz="2000" b="1" i="1" dirty="0" smtClean="0">
                <a:solidFill>
                  <a:srgbClr val="00B050"/>
                </a:solidFill>
                <a:latin typeface="Cambria" pitchFamily="18" charset="0"/>
                <a:ea typeface="Cambria" pitchFamily="18" charset="0"/>
              </a:rPr>
              <a:t> this is probably as fast as they require, but compared to protein nucleases it is very slow.</a:t>
            </a:r>
          </a:p>
          <a:p>
            <a:endParaRPr lang="en-IN" sz="2000" b="1" i="1" dirty="0" smtClean="0">
              <a:solidFill>
                <a:srgbClr val="00B050"/>
              </a:solidFill>
              <a:latin typeface="Cambria" pitchFamily="18" charset="0"/>
              <a:ea typeface="Cambria" pitchFamily="18" charset="0"/>
            </a:endParaRPr>
          </a:p>
          <a:p>
            <a:r>
              <a:rPr lang="en-IN" sz="2000" b="1" i="1" dirty="0" smtClean="0">
                <a:solidFill>
                  <a:srgbClr val="00B050"/>
                </a:solidFill>
                <a:latin typeface="Cambria" pitchFamily="18" charset="0"/>
                <a:ea typeface="Cambria" pitchFamily="18" charset="0"/>
              </a:rPr>
              <a:t> A significant limitation is imposed by the </a:t>
            </a:r>
            <a:r>
              <a:rPr lang="en-IN" sz="2000" b="1" i="1" dirty="0" err="1" smtClean="0">
                <a:solidFill>
                  <a:srgbClr val="00B050"/>
                </a:solidFill>
                <a:latin typeface="Cambria" pitchFamily="18" charset="0"/>
                <a:ea typeface="Cambria" pitchFamily="18" charset="0"/>
              </a:rPr>
              <a:t>pK</a:t>
            </a:r>
            <a:r>
              <a:rPr lang="en-IN" sz="2000" b="1" i="1" baseline="-25000" dirty="0" err="1" smtClean="0">
                <a:solidFill>
                  <a:srgbClr val="00B050"/>
                </a:solidFill>
                <a:latin typeface="Cambria" pitchFamily="18" charset="0"/>
                <a:ea typeface="Cambria" pitchFamily="18" charset="0"/>
              </a:rPr>
              <a:t>a</a:t>
            </a:r>
            <a:r>
              <a:rPr lang="en-IN" sz="2000" b="1" i="1" dirty="0" smtClean="0">
                <a:solidFill>
                  <a:srgbClr val="00B050"/>
                </a:solidFill>
                <a:latin typeface="Cambria" pitchFamily="18" charset="0"/>
                <a:ea typeface="Cambria" pitchFamily="18" charset="0"/>
              </a:rPr>
              <a:t> values of the </a:t>
            </a:r>
            <a:r>
              <a:rPr lang="en-IN" sz="2000" b="1" i="1" dirty="0" err="1" smtClean="0">
                <a:solidFill>
                  <a:srgbClr val="00B050"/>
                </a:solidFill>
                <a:latin typeface="Cambria" pitchFamily="18" charset="0"/>
                <a:ea typeface="Cambria" pitchFamily="18" charset="0"/>
              </a:rPr>
              <a:t>nucleobases</a:t>
            </a:r>
            <a:r>
              <a:rPr lang="en-IN" sz="2000" b="1" i="1" dirty="0" smtClean="0">
                <a:solidFill>
                  <a:srgbClr val="00B050"/>
                </a:solidFill>
                <a:latin typeface="Cambria" pitchFamily="18" charset="0"/>
                <a:ea typeface="Cambria" pitchFamily="18" charset="0"/>
              </a:rPr>
              <a:t> which, in contrast to </a:t>
            </a:r>
            <a:r>
              <a:rPr lang="en-IN" sz="2000" b="1" i="1" dirty="0" err="1" smtClean="0">
                <a:solidFill>
                  <a:srgbClr val="00B050"/>
                </a:solidFill>
                <a:latin typeface="Cambria" pitchFamily="18" charset="0"/>
                <a:ea typeface="Cambria" pitchFamily="18" charset="0"/>
              </a:rPr>
              <a:t>histidine</a:t>
            </a:r>
            <a:r>
              <a:rPr lang="en-IN" sz="2000" b="1" i="1" dirty="0" smtClean="0">
                <a:solidFill>
                  <a:srgbClr val="00B050"/>
                </a:solidFill>
                <a:latin typeface="Cambria" pitchFamily="18" charset="0"/>
                <a:ea typeface="Cambria" pitchFamily="18" charset="0"/>
              </a:rPr>
              <a:t>, can be relatively far from neutrality.</a:t>
            </a:r>
          </a:p>
          <a:p>
            <a:endParaRPr lang="en-IN" sz="2000" b="1" i="1" dirty="0" smtClean="0">
              <a:latin typeface="Cambria" pitchFamily="18" charset="0"/>
              <a:ea typeface="Cambria" pitchFamily="18" charset="0"/>
            </a:endParaRPr>
          </a:p>
          <a:p>
            <a:r>
              <a:rPr lang="en-IN" sz="2000" b="1" i="1" dirty="0" smtClean="0">
                <a:latin typeface="Cambria" pitchFamily="18" charset="0"/>
                <a:ea typeface="Cambria" pitchFamily="18" charset="0"/>
              </a:rPr>
              <a:t> </a:t>
            </a:r>
            <a:endParaRPr lang="en-IN" sz="2000" b="1" i="1" dirty="0">
              <a:latin typeface="Cambria" pitchFamily="18" charset="0"/>
              <a:ea typeface="Cambria" pitchFamily="18" charset="0"/>
            </a:endParaRPr>
          </a:p>
        </p:txBody>
      </p:sp>
      <p:pic>
        <p:nvPicPr>
          <p:cNvPr id="4" name="Picture 3" descr="File:Hammerhead ribozyme ribbons.png - Wikimedia Commons"/>
          <p:cNvPicPr>
            <a:picLocks noChangeAspect="1" noChangeArrowheads="1"/>
          </p:cNvPicPr>
          <p:nvPr/>
        </p:nvPicPr>
        <p:blipFill>
          <a:blip r:embed="rId2"/>
          <a:srcRect/>
          <a:stretch>
            <a:fillRect/>
          </a:stretch>
        </p:blipFill>
        <p:spPr bwMode="auto">
          <a:xfrm>
            <a:off x="500034" y="4786322"/>
            <a:ext cx="3089872" cy="1785897"/>
          </a:xfrm>
          <a:prstGeom prst="rect">
            <a:avLst/>
          </a:prstGeom>
          <a:noFill/>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7224" y="1857364"/>
            <a:ext cx="7715304" cy="2246769"/>
          </a:xfrm>
          <a:prstGeom prst="rect">
            <a:avLst/>
          </a:prstGeom>
        </p:spPr>
        <p:txBody>
          <a:bodyPr wrap="square">
            <a:spAutoFit/>
          </a:bodyPr>
          <a:lstStyle/>
          <a:p>
            <a:r>
              <a:rPr lang="en-IN" sz="2000" b="1" i="1" dirty="0" smtClean="0">
                <a:solidFill>
                  <a:srgbClr val="00B050"/>
                </a:solidFill>
                <a:latin typeface="Cambria" pitchFamily="18" charset="0"/>
                <a:ea typeface="Cambria" pitchFamily="18" charset="0"/>
              </a:rPr>
              <a:t>For example, the VS </a:t>
            </a:r>
            <a:r>
              <a:rPr lang="en-IN" sz="2000" b="1" i="1" dirty="0" err="1" smtClean="0">
                <a:solidFill>
                  <a:srgbClr val="00B050"/>
                </a:solidFill>
                <a:latin typeface="Cambria" pitchFamily="18" charset="0"/>
                <a:ea typeface="Cambria" pitchFamily="18" charset="0"/>
              </a:rPr>
              <a:t>ribozyme</a:t>
            </a:r>
            <a:r>
              <a:rPr lang="en-IN" sz="2000" b="1" i="1" dirty="0" smtClean="0">
                <a:solidFill>
                  <a:srgbClr val="00B050"/>
                </a:solidFill>
                <a:latin typeface="Cambria" pitchFamily="18" charset="0"/>
                <a:ea typeface="Cambria" pitchFamily="18" charset="0"/>
              </a:rPr>
              <a:t> uses the combination of </a:t>
            </a:r>
            <a:r>
              <a:rPr lang="en-IN" sz="2000" b="1" i="1" dirty="0" err="1" smtClean="0">
                <a:solidFill>
                  <a:srgbClr val="00B050"/>
                </a:solidFill>
                <a:latin typeface="Cambria" pitchFamily="18" charset="0"/>
                <a:ea typeface="Cambria" pitchFamily="18" charset="0"/>
              </a:rPr>
              <a:t>nucleobases</a:t>
            </a:r>
            <a:r>
              <a:rPr lang="en-IN" sz="2000" b="1" i="1" dirty="0" smtClean="0">
                <a:solidFill>
                  <a:srgbClr val="00B050"/>
                </a:solidFill>
                <a:latin typeface="Cambria" pitchFamily="18" charset="0"/>
                <a:ea typeface="Cambria" pitchFamily="18" charset="0"/>
              </a:rPr>
              <a:t> of relatively low (adenine) and high (guanine) </a:t>
            </a:r>
            <a:r>
              <a:rPr lang="en-IN" sz="2000" b="1" i="1" dirty="0" err="1" smtClean="0">
                <a:solidFill>
                  <a:srgbClr val="00B050"/>
                </a:solidFill>
                <a:latin typeface="Cambria" pitchFamily="18" charset="0"/>
                <a:ea typeface="Cambria" pitchFamily="18" charset="0"/>
              </a:rPr>
              <a:t>pK</a:t>
            </a:r>
            <a:r>
              <a:rPr lang="en-IN" sz="2000" b="1" i="1" baseline="-25000" dirty="0" err="1" smtClean="0">
                <a:solidFill>
                  <a:srgbClr val="00B050"/>
                </a:solidFill>
                <a:latin typeface="Cambria" pitchFamily="18" charset="0"/>
                <a:ea typeface="Cambria" pitchFamily="18" charset="0"/>
              </a:rPr>
              <a:t>a</a:t>
            </a:r>
            <a:r>
              <a:rPr lang="en-IN" sz="2000" b="1" i="1" dirty="0" smtClean="0">
                <a:solidFill>
                  <a:srgbClr val="00B050"/>
                </a:solidFill>
                <a:latin typeface="Cambria" pitchFamily="18" charset="0"/>
                <a:ea typeface="Cambria" pitchFamily="18" charset="0"/>
              </a:rPr>
              <a:t> so that only a few </a:t>
            </a:r>
            <a:r>
              <a:rPr lang="en-IN" sz="2000" b="1" i="1" dirty="0" err="1" smtClean="0">
                <a:solidFill>
                  <a:srgbClr val="00B050"/>
                </a:solidFill>
                <a:latin typeface="Cambria" pitchFamily="18" charset="0"/>
                <a:ea typeface="Cambria" pitchFamily="18" charset="0"/>
              </a:rPr>
              <a:t>ribozyme</a:t>
            </a:r>
            <a:r>
              <a:rPr lang="en-IN" sz="2000" b="1" i="1" dirty="0" smtClean="0">
                <a:solidFill>
                  <a:srgbClr val="00B050"/>
                </a:solidFill>
                <a:latin typeface="Cambria" pitchFamily="18" charset="0"/>
                <a:ea typeface="Cambria" pitchFamily="18" charset="0"/>
              </a:rPr>
              <a:t> molecules in 10,000 are in the required state of </a:t>
            </a:r>
            <a:r>
              <a:rPr lang="en-IN" sz="2000" b="1" i="1" dirty="0" err="1" smtClean="0">
                <a:solidFill>
                  <a:srgbClr val="00B050"/>
                </a:solidFill>
                <a:latin typeface="Cambria" pitchFamily="18" charset="0"/>
                <a:ea typeface="Cambria" pitchFamily="18" charset="0"/>
              </a:rPr>
              <a:t>protonation</a:t>
            </a:r>
            <a:r>
              <a:rPr lang="en-IN" sz="2000" b="1" i="1" dirty="0" smtClean="0">
                <a:solidFill>
                  <a:srgbClr val="00B050"/>
                </a:solidFill>
                <a:latin typeface="Cambria" pitchFamily="18" charset="0"/>
                <a:ea typeface="Cambria" pitchFamily="18" charset="0"/>
              </a:rPr>
              <a:t> at a given moment.</a:t>
            </a:r>
          </a:p>
          <a:p>
            <a:endParaRPr lang="en-IN" sz="2000" b="1" i="1" dirty="0" smtClean="0">
              <a:solidFill>
                <a:srgbClr val="00B050"/>
              </a:solidFill>
              <a:latin typeface="Cambria" pitchFamily="18" charset="0"/>
              <a:ea typeface="Cambria" pitchFamily="18" charset="0"/>
            </a:endParaRPr>
          </a:p>
          <a:p>
            <a:r>
              <a:rPr lang="en-IN" sz="2000" b="1" i="1" dirty="0" smtClean="0">
                <a:solidFill>
                  <a:srgbClr val="00B050"/>
                </a:solidFill>
                <a:latin typeface="Cambria" pitchFamily="18" charset="0"/>
                <a:ea typeface="Cambria" pitchFamily="18" charset="0"/>
              </a:rPr>
              <a:t> If we correct for this we find that the intrinsic rate of cleavage by active </a:t>
            </a:r>
            <a:r>
              <a:rPr lang="en-IN" sz="2000" b="1" i="1" dirty="0" err="1" smtClean="0">
                <a:solidFill>
                  <a:srgbClr val="00B050"/>
                </a:solidFill>
                <a:latin typeface="Cambria" pitchFamily="18" charset="0"/>
                <a:ea typeface="Cambria" pitchFamily="18" charset="0"/>
              </a:rPr>
              <a:t>ribozyme</a:t>
            </a:r>
            <a:r>
              <a:rPr lang="en-IN" sz="2000" b="1" i="1" dirty="0" smtClean="0">
                <a:solidFill>
                  <a:srgbClr val="00B050"/>
                </a:solidFill>
                <a:latin typeface="Cambria" pitchFamily="18" charset="0"/>
                <a:ea typeface="Cambria" pitchFamily="18" charset="0"/>
              </a:rPr>
              <a:t> molecules is comparable with that for </a:t>
            </a:r>
            <a:r>
              <a:rPr lang="en-IN" sz="2000" b="1" i="1" dirty="0" err="1" smtClean="0">
                <a:solidFill>
                  <a:srgbClr val="00B050"/>
                </a:solidFill>
                <a:latin typeface="Cambria" pitchFamily="18" charset="0"/>
                <a:ea typeface="Cambria" pitchFamily="18" charset="0"/>
              </a:rPr>
              <a:t>RNase</a:t>
            </a:r>
            <a:r>
              <a:rPr lang="en-IN" sz="2000" b="1" i="1" dirty="0" smtClean="0">
                <a:solidFill>
                  <a:srgbClr val="00B050"/>
                </a:solidFill>
                <a:latin typeface="Cambria" pitchFamily="18" charset="0"/>
                <a:ea typeface="Cambria" pitchFamily="18" charset="0"/>
              </a:rPr>
              <a:t> A</a:t>
            </a:r>
            <a:endParaRPr lang="en-IN" sz="2000" b="1" i="1" dirty="0">
              <a:solidFill>
                <a:srgbClr val="00B050"/>
              </a:solidFill>
              <a:latin typeface="Cambria" pitchFamily="18" charset="0"/>
              <a:ea typeface="Cambria" pitchFamily="18" charset="0"/>
            </a:endParaRPr>
          </a:p>
        </p:txBody>
      </p:sp>
      <p:pic>
        <p:nvPicPr>
          <p:cNvPr id="3" name="Picture 2" descr="File:Hammerhead ribozyme ribbons.png - Wikimedia Commons"/>
          <p:cNvPicPr>
            <a:picLocks noChangeAspect="1" noChangeArrowheads="1"/>
          </p:cNvPicPr>
          <p:nvPr/>
        </p:nvPicPr>
        <p:blipFill>
          <a:blip r:embed="rId2"/>
          <a:srcRect/>
          <a:stretch>
            <a:fillRect/>
          </a:stretch>
        </p:blipFill>
        <p:spPr bwMode="auto">
          <a:xfrm>
            <a:off x="500034" y="4286256"/>
            <a:ext cx="3089872" cy="2285963"/>
          </a:xfrm>
          <a:prstGeom prst="rect">
            <a:avLst/>
          </a:prstGeom>
          <a:noFill/>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 xmlns:a16="http://schemas.microsoft.com/office/drawing/2014/main" id="{E0B9FFC5-833E-473C-A6C0-32B46249ACA5}"/>
              </a:ext>
            </a:extLst>
          </p:cNvPr>
          <p:cNvSpPr>
            <a:spLocks noChangeArrowheads="1"/>
          </p:cNvSpPr>
          <p:nvPr/>
        </p:nvSpPr>
        <p:spPr bwMode="auto">
          <a:xfrm>
            <a:off x="579438" y="2120900"/>
            <a:ext cx="982662" cy="0"/>
          </a:xfrm>
          <a:prstGeom prst="rect">
            <a:avLst/>
          </a:prstGeom>
          <a:solidFill>
            <a:srgbClr val="F7964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1pPr>
            <a:lvl2pPr marL="742950" indent="-285750">
              <a:spcBef>
                <a:spcPct val="20000"/>
              </a:spcBef>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2pPr>
            <a:lvl3pPr marL="1143000" indent="-228600">
              <a:spcBef>
                <a:spcPct val="20000"/>
              </a:spcBef>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3pPr>
            <a:lvl4pPr marL="1600200" indent="-228600">
              <a:spcBef>
                <a:spcPct val="20000"/>
              </a:spcBef>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4pPr>
            <a:lvl5pPr marL="2057400" indent="-228600">
              <a:spcBef>
                <a:spcPct val="20000"/>
              </a:spcBef>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5pPr>
            <a:lvl6pPr marL="2514600" indent="-228600" eaLnBrk="0" fontAlgn="base" hangingPunct="0">
              <a:spcBef>
                <a:spcPct val="20000"/>
              </a:spcBef>
              <a:spcAft>
                <a:spcPct val="0"/>
              </a:spcAft>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6pPr>
            <a:lvl7pPr marL="2971800" indent="-228600" eaLnBrk="0" fontAlgn="base" hangingPunct="0">
              <a:spcBef>
                <a:spcPct val="20000"/>
              </a:spcBef>
              <a:spcAft>
                <a:spcPct val="0"/>
              </a:spcAft>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7pPr>
            <a:lvl8pPr marL="3429000" indent="-228600" eaLnBrk="0" fontAlgn="base" hangingPunct="0">
              <a:spcBef>
                <a:spcPct val="20000"/>
              </a:spcBef>
              <a:spcAft>
                <a:spcPct val="0"/>
              </a:spcAft>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8pPr>
            <a:lvl9pPr marL="3886200" indent="-228600" eaLnBrk="0" fontAlgn="base" hangingPunct="0">
              <a:spcBef>
                <a:spcPct val="20000"/>
              </a:spcBef>
              <a:spcAft>
                <a:spcPct val="0"/>
              </a:spcAft>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9pPr>
          </a:lstStyle>
          <a:p>
            <a:pPr algn="ctr" eaLnBrk="1" hangingPunct="1">
              <a:spcBef>
                <a:spcPct val="0"/>
              </a:spcBef>
              <a:buFontTx/>
              <a:buNone/>
            </a:pPr>
            <a:endParaRPr lang="en-US" altLang="en-US" sz="1800">
              <a:latin typeface="Arial" panose="020B0604020202020204" pitchFamily="34" charset="0"/>
              <a:cs typeface="Arial" panose="020B0604020202020204" pitchFamily="34" charset="0"/>
            </a:endParaRPr>
          </a:p>
        </p:txBody>
      </p:sp>
      <p:sp>
        <p:nvSpPr>
          <p:cNvPr id="10243" name="TextBox 11">
            <a:extLst>
              <a:ext uri="{FF2B5EF4-FFF2-40B4-BE49-F238E27FC236}">
                <a16:creationId xmlns="" xmlns:a16="http://schemas.microsoft.com/office/drawing/2014/main" id="{FA0ABD58-DD35-4763-B51A-631DB7C91766}"/>
              </a:ext>
            </a:extLst>
          </p:cNvPr>
          <p:cNvSpPr txBox="1">
            <a:spLocks noChangeArrowheads="1"/>
          </p:cNvSpPr>
          <p:nvPr/>
        </p:nvSpPr>
        <p:spPr bwMode="auto">
          <a:xfrm>
            <a:off x="2868613" y="2084388"/>
            <a:ext cx="29305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1pPr>
            <a:lvl2pPr marL="742950" indent="-285750">
              <a:spcBef>
                <a:spcPct val="20000"/>
              </a:spcBef>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2pPr>
            <a:lvl3pPr marL="1143000" indent="-228600">
              <a:spcBef>
                <a:spcPct val="20000"/>
              </a:spcBef>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3pPr>
            <a:lvl4pPr marL="1600200" indent="-228600">
              <a:spcBef>
                <a:spcPct val="20000"/>
              </a:spcBef>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4pPr>
            <a:lvl5pPr marL="2057400" indent="-228600">
              <a:spcBef>
                <a:spcPct val="20000"/>
              </a:spcBef>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5pPr>
            <a:lvl6pPr marL="2514600" indent="-228600" eaLnBrk="0" fontAlgn="base" hangingPunct="0">
              <a:spcBef>
                <a:spcPct val="20000"/>
              </a:spcBef>
              <a:spcAft>
                <a:spcPct val="0"/>
              </a:spcAft>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6pPr>
            <a:lvl7pPr marL="2971800" indent="-228600" eaLnBrk="0" fontAlgn="base" hangingPunct="0">
              <a:spcBef>
                <a:spcPct val="20000"/>
              </a:spcBef>
              <a:spcAft>
                <a:spcPct val="0"/>
              </a:spcAft>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7pPr>
            <a:lvl8pPr marL="3429000" indent="-228600" eaLnBrk="0" fontAlgn="base" hangingPunct="0">
              <a:spcBef>
                <a:spcPct val="20000"/>
              </a:spcBef>
              <a:spcAft>
                <a:spcPct val="0"/>
              </a:spcAft>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8pPr>
            <a:lvl9pPr marL="3886200" indent="-228600" eaLnBrk="0" fontAlgn="base" hangingPunct="0">
              <a:spcBef>
                <a:spcPct val="20000"/>
              </a:spcBef>
              <a:spcAft>
                <a:spcPct val="0"/>
              </a:spcAft>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9pPr>
          </a:lstStyle>
          <a:p>
            <a:pPr algn="ctr" eaLnBrk="1" hangingPunct="1">
              <a:spcBef>
                <a:spcPct val="0"/>
              </a:spcBef>
              <a:buFontTx/>
              <a:buNone/>
            </a:pPr>
            <a:r>
              <a:rPr lang="en-IN" altLang="en-US" sz="4400" b="1">
                <a:cs typeface="Arial" panose="020B0604020202020204" pitchFamily="34" charset="0"/>
              </a:rPr>
              <a:t>Thank You</a:t>
            </a:r>
          </a:p>
        </p:txBody>
      </p:sp>
      <p:pic>
        <p:nvPicPr>
          <p:cNvPr id="10244" name="Picture 8" descr="handshake-graphic-vector-1275087.jpg">
            <a:extLst>
              <a:ext uri="{FF2B5EF4-FFF2-40B4-BE49-F238E27FC236}">
                <a16:creationId xmlns="" xmlns:a16="http://schemas.microsoft.com/office/drawing/2014/main" id="{5EC5BE0E-1544-4945-905C-294D6ADBE1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3124200"/>
            <a:ext cx="2438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72" y="1714488"/>
            <a:ext cx="7684994" cy="3477875"/>
          </a:xfrm>
          <a:prstGeom prst="rect">
            <a:avLst/>
          </a:prstGeom>
          <a:noFill/>
        </p:spPr>
        <p:txBody>
          <a:bodyPr wrap="square" rtlCol="0">
            <a:spAutoFit/>
          </a:bodyPr>
          <a:lstStyle/>
          <a:p>
            <a:r>
              <a:rPr lang="en-IN" sz="2000" b="1" i="1" dirty="0">
                <a:solidFill>
                  <a:srgbClr val="FF0000"/>
                </a:solidFill>
                <a:latin typeface="Cambria" pitchFamily="18" charset="0"/>
                <a:ea typeface="Cambria" pitchFamily="18" charset="0"/>
              </a:rPr>
              <a:t>Enzymes are very efficient catalysts for biochemical reactions</a:t>
            </a:r>
            <a:r>
              <a:rPr lang="en-IN" sz="2000" b="1" i="1" dirty="0">
                <a:solidFill>
                  <a:srgbClr val="003399"/>
                </a:solidFill>
                <a:latin typeface="Cambria" pitchFamily="18" charset="0"/>
                <a:ea typeface="Cambria" pitchFamily="18" charset="0"/>
              </a:rPr>
              <a:t>. </a:t>
            </a:r>
            <a:endParaRPr lang="en-IN" sz="2000" b="1" i="1" dirty="0" smtClean="0">
              <a:solidFill>
                <a:srgbClr val="003399"/>
              </a:solidFill>
              <a:latin typeface="Cambria" pitchFamily="18" charset="0"/>
              <a:ea typeface="Cambria" pitchFamily="18" charset="0"/>
            </a:endParaRPr>
          </a:p>
          <a:p>
            <a:pPr>
              <a:buFont typeface="Wingdings" pitchFamily="2" charset="2"/>
              <a:buChar char="§"/>
            </a:pPr>
            <a:endParaRPr lang="en-IN" sz="2000" b="1" i="1" dirty="0" smtClean="0">
              <a:solidFill>
                <a:srgbClr val="003399"/>
              </a:solidFill>
              <a:latin typeface="Cambria" pitchFamily="18" charset="0"/>
              <a:ea typeface="Cambria" pitchFamily="18" charset="0"/>
            </a:endParaRPr>
          </a:p>
          <a:p>
            <a:pPr>
              <a:buFont typeface="Wingdings" pitchFamily="2" charset="2"/>
              <a:buChar char="§"/>
            </a:pPr>
            <a:endParaRPr lang="en-IN" sz="2000" b="1" i="1" dirty="0" smtClean="0">
              <a:solidFill>
                <a:srgbClr val="003399"/>
              </a:solidFill>
              <a:latin typeface="Cambria" pitchFamily="18" charset="0"/>
              <a:ea typeface="Cambria" pitchFamily="18" charset="0"/>
            </a:endParaRPr>
          </a:p>
          <a:p>
            <a:pPr>
              <a:buFont typeface="Wingdings" pitchFamily="2" charset="2"/>
              <a:buChar char="§"/>
            </a:pPr>
            <a:r>
              <a:rPr lang="en-IN" sz="2000" b="1" i="1" dirty="0" smtClean="0">
                <a:solidFill>
                  <a:srgbClr val="003399"/>
                </a:solidFill>
                <a:latin typeface="Cambria" pitchFamily="18" charset="0"/>
                <a:ea typeface="Cambria" pitchFamily="18" charset="0"/>
              </a:rPr>
              <a:t>They </a:t>
            </a:r>
            <a:r>
              <a:rPr lang="en-IN" sz="2000" b="1" i="1" dirty="0">
                <a:solidFill>
                  <a:srgbClr val="003399"/>
                </a:solidFill>
                <a:latin typeface="Cambria" pitchFamily="18" charset="0"/>
                <a:ea typeface="Cambria" pitchFamily="18" charset="0"/>
              </a:rPr>
              <a:t>speed up reactions by providing an alternative reaction pathway of lower activation energy</a:t>
            </a:r>
            <a:r>
              <a:rPr lang="en-IN" sz="2000" b="1" i="1" dirty="0" smtClean="0">
                <a:solidFill>
                  <a:srgbClr val="003399"/>
                </a:solidFill>
                <a:latin typeface="Cambria" pitchFamily="18" charset="0"/>
                <a:ea typeface="Cambria" pitchFamily="18" charset="0"/>
              </a:rPr>
              <a:t>.</a:t>
            </a:r>
          </a:p>
          <a:p>
            <a:pPr>
              <a:buFont typeface="Wingdings" pitchFamily="2" charset="2"/>
              <a:buChar char="§"/>
            </a:pPr>
            <a:endParaRPr lang="en-US" sz="2000" b="1" i="1" dirty="0">
              <a:solidFill>
                <a:srgbClr val="003399"/>
              </a:solidFill>
              <a:latin typeface="Cambria" pitchFamily="18" charset="0"/>
              <a:ea typeface="Cambria" pitchFamily="18" charset="0"/>
            </a:endParaRPr>
          </a:p>
          <a:p>
            <a:pPr>
              <a:buFont typeface="Wingdings" pitchFamily="2" charset="2"/>
              <a:buChar char="§"/>
            </a:pPr>
            <a:r>
              <a:rPr lang="en-IN" sz="2000" b="1" i="1" dirty="0">
                <a:solidFill>
                  <a:srgbClr val="003399"/>
                </a:solidFill>
                <a:latin typeface="Cambria" pitchFamily="18" charset="0"/>
                <a:ea typeface="Cambria" pitchFamily="18" charset="0"/>
              </a:rPr>
              <a:t>Like all catalysts, enzymes take part in the reaction - that is how they provide an alternative reaction pathway. </a:t>
            </a:r>
            <a:endParaRPr lang="en-IN" sz="2000" b="1" i="1" dirty="0" smtClean="0">
              <a:solidFill>
                <a:srgbClr val="003399"/>
              </a:solidFill>
              <a:latin typeface="Cambria" pitchFamily="18" charset="0"/>
              <a:ea typeface="Cambria" pitchFamily="18" charset="0"/>
            </a:endParaRPr>
          </a:p>
          <a:p>
            <a:pPr>
              <a:buFont typeface="Wingdings" pitchFamily="2" charset="2"/>
              <a:buChar char="§"/>
            </a:pPr>
            <a:endParaRPr lang="en-IN" sz="2000" b="1" i="1" dirty="0" smtClean="0">
              <a:solidFill>
                <a:srgbClr val="003399"/>
              </a:solidFill>
              <a:latin typeface="Cambria" pitchFamily="18" charset="0"/>
              <a:ea typeface="Cambria" pitchFamily="18" charset="0"/>
            </a:endParaRPr>
          </a:p>
          <a:p>
            <a:pPr>
              <a:buFont typeface="Wingdings" pitchFamily="2" charset="2"/>
              <a:buChar char="§"/>
            </a:pPr>
            <a:r>
              <a:rPr lang="en-IN" sz="2000" b="1" i="1" dirty="0" smtClean="0">
                <a:solidFill>
                  <a:srgbClr val="003399"/>
                </a:solidFill>
                <a:latin typeface="Cambria" pitchFamily="18" charset="0"/>
                <a:ea typeface="Cambria" pitchFamily="18" charset="0"/>
              </a:rPr>
              <a:t>But </a:t>
            </a:r>
            <a:r>
              <a:rPr lang="en-IN" sz="2000" b="1" i="1" dirty="0">
                <a:solidFill>
                  <a:srgbClr val="003399"/>
                </a:solidFill>
                <a:latin typeface="Cambria" pitchFamily="18" charset="0"/>
                <a:ea typeface="Cambria" pitchFamily="18" charset="0"/>
              </a:rPr>
              <a:t>they do not undergo permanent changes and so remain unchanged at the end of the reaction. </a:t>
            </a:r>
            <a:endParaRPr lang="en-IN" sz="2400" b="1" i="1" dirty="0">
              <a:solidFill>
                <a:srgbClr val="003399"/>
              </a:solidFill>
            </a:endParaRPr>
          </a:p>
        </p:txBody>
      </p:sp>
    </p:spTree>
    <p:extLst>
      <p:ext uri="{BB962C8B-B14F-4D97-AF65-F5344CB8AC3E}">
        <p14:creationId xmlns:p14="http://schemas.microsoft.com/office/powerpoint/2010/main" val="27873458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7224" y="1928802"/>
            <a:ext cx="7429552" cy="3416320"/>
          </a:xfrm>
          <a:prstGeom prst="rect">
            <a:avLst/>
          </a:prstGeom>
          <a:noFill/>
        </p:spPr>
        <p:txBody>
          <a:bodyPr wrap="square" rtlCol="0">
            <a:spAutoFit/>
          </a:bodyPr>
          <a:lstStyle/>
          <a:p>
            <a:pPr>
              <a:buFont typeface="Wingdings" pitchFamily="2" charset="2"/>
              <a:buChar char="§"/>
            </a:pPr>
            <a:r>
              <a:rPr lang="en-IN" b="1" i="1" dirty="0" smtClean="0">
                <a:solidFill>
                  <a:srgbClr val="003399"/>
                </a:solidFill>
                <a:latin typeface="Cambria" pitchFamily="18" charset="0"/>
                <a:ea typeface="Cambria" pitchFamily="18" charset="0"/>
              </a:rPr>
              <a:t>They can only alter the rate of reaction, not the position of the equilibrium.</a:t>
            </a:r>
          </a:p>
          <a:p>
            <a:pPr>
              <a:buFont typeface="Wingdings" pitchFamily="2" charset="2"/>
              <a:buChar char="§"/>
            </a:pPr>
            <a:endParaRPr lang="en-IN" b="1" i="1" dirty="0" smtClean="0">
              <a:solidFill>
                <a:srgbClr val="003399"/>
              </a:solidFill>
              <a:latin typeface="Cambria" pitchFamily="18" charset="0"/>
              <a:ea typeface="Cambria" pitchFamily="18" charset="0"/>
            </a:endParaRPr>
          </a:p>
          <a:p>
            <a:pPr>
              <a:buFont typeface="Wingdings" pitchFamily="2" charset="2"/>
              <a:buChar char="§"/>
            </a:pPr>
            <a:r>
              <a:rPr lang="en-IN" b="1" i="1" dirty="0" smtClean="0">
                <a:solidFill>
                  <a:srgbClr val="003399"/>
                </a:solidFill>
                <a:latin typeface="Cambria" pitchFamily="18" charset="0"/>
                <a:ea typeface="Cambria" pitchFamily="18" charset="0"/>
              </a:rPr>
              <a:t>Most chemical catalysts catalyse a wide range of reactions. They are not usually very selective. </a:t>
            </a:r>
          </a:p>
          <a:p>
            <a:pPr>
              <a:buFont typeface="Wingdings" pitchFamily="2" charset="2"/>
              <a:buChar char="§"/>
            </a:pPr>
            <a:endParaRPr lang="en-IN" b="1" i="1" dirty="0" smtClean="0">
              <a:solidFill>
                <a:srgbClr val="003399"/>
              </a:solidFill>
              <a:latin typeface="Cambria" pitchFamily="18" charset="0"/>
              <a:ea typeface="Cambria" pitchFamily="18" charset="0"/>
            </a:endParaRPr>
          </a:p>
          <a:p>
            <a:pPr>
              <a:buFont typeface="Wingdings" pitchFamily="2" charset="2"/>
              <a:buChar char="§"/>
            </a:pPr>
            <a:r>
              <a:rPr lang="en-IN" b="1" i="1" dirty="0" smtClean="0">
                <a:solidFill>
                  <a:srgbClr val="003399"/>
                </a:solidFill>
                <a:latin typeface="Cambria" pitchFamily="18" charset="0"/>
                <a:ea typeface="Cambria" pitchFamily="18" charset="0"/>
              </a:rPr>
              <a:t>In contrast enzymes are usually highly selective, catalysing specific reactions only. </a:t>
            </a:r>
          </a:p>
          <a:p>
            <a:pPr>
              <a:buFont typeface="Wingdings" pitchFamily="2" charset="2"/>
              <a:buChar char="§"/>
            </a:pPr>
            <a:endParaRPr lang="en-IN" b="1" i="1" dirty="0" smtClean="0">
              <a:solidFill>
                <a:srgbClr val="003399"/>
              </a:solidFill>
              <a:latin typeface="Cambria" pitchFamily="18" charset="0"/>
              <a:ea typeface="Cambria" pitchFamily="18" charset="0"/>
            </a:endParaRPr>
          </a:p>
          <a:p>
            <a:pPr>
              <a:buFont typeface="Wingdings" pitchFamily="2" charset="2"/>
              <a:buChar char="§"/>
            </a:pPr>
            <a:endParaRPr lang="en-IN" b="1" i="1" dirty="0" smtClean="0">
              <a:solidFill>
                <a:srgbClr val="003399"/>
              </a:solidFill>
              <a:latin typeface="Cambria" pitchFamily="18" charset="0"/>
              <a:ea typeface="Cambria" pitchFamily="18" charset="0"/>
            </a:endParaRPr>
          </a:p>
          <a:p>
            <a:pPr>
              <a:buFont typeface="Wingdings" pitchFamily="2" charset="2"/>
              <a:buChar char="§"/>
            </a:pPr>
            <a:r>
              <a:rPr lang="en-IN" b="1" i="1" dirty="0" smtClean="0">
                <a:solidFill>
                  <a:srgbClr val="003399"/>
                </a:solidFill>
                <a:latin typeface="Cambria" pitchFamily="18" charset="0"/>
                <a:ea typeface="Cambria" pitchFamily="18" charset="0"/>
              </a:rPr>
              <a:t>This specificity is due to the shapes of the enzyme molecules.</a:t>
            </a:r>
          </a:p>
          <a:p>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epsin - Wikipedia"/>
          <p:cNvPicPr>
            <a:picLocks noChangeAspect="1" noChangeArrowheads="1"/>
          </p:cNvPicPr>
          <p:nvPr/>
        </p:nvPicPr>
        <p:blipFill>
          <a:blip r:embed="rId2"/>
          <a:srcRect/>
          <a:stretch>
            <a:fillRect/>
          </a:stretch>
        </p:blipFill>
        <p:spPr bwMode="auto">
          <a:xfrm>
            <a:off x="285720" y="1714488"/>
            <a:ext cx="2962297" cy="2515158"/>
          </a:xfrm>
          <a:prstGeom prst="rect">
            <a:avLst/>
          </a:prstGeom>
          <a:noFill/>
        </p:spPr>
      </p:pic>
      <p:pic>
        <p:nvPicPr>
          <p:cNvPr id="2052" name="Picture 4" descr="RCSB PDB - 3VX0: Crystal Structure of alpha-amylase from ..."/>
          <p:cNvPicPr>
            <a:picLocks noChangeAspect="1" noChangeArrowheads="1"/>
          </p:cNvPicPr>
          <p:nvPr/>
        </p:nvPicPr>
        <p:blipFill>
          <a:blip r:embed="rId3"/>
          <a:srcRect/>
          <a:stretch>
            <a:fillRect/>
          </a:stretch>
        </p:blipFill>
        <p:spPr bwMode="auto">
          <a:xfrm>
            <a:off x="4857752" y="1428736"/>
            <a:ext cx="3000396" cy="3000396"/>
          </a:xfrm>
          <a:prstGeom prst="rect">
            <a:avLst/>
          </a:prstGeom>
          <a:noFill/>
        </p:spPr>
      </p:pic>
      <p:pic>
        <p:nvPicPr>
          <p:cNvPr id="2054" name="Picture 6" descr="RCSB PDB - 1DGF: HUMAN ERYTHROCYTE CATALASE"/>
          <p:cNvPicPr>
            <a:picLocks noChangeAspect="1" noChangeArrowheads="1"/>
          </p:cNvPicPr>
          <p:nvPr/>
        </p:nvPicPr>
        <p:blipFill>
          <a:blip r:embed="rId4"/>
          <a:srcRect/>
          <a:stretch>
            <a:fillRect/>
          </a:stretch>
        </p:blipFill>
        <p:spPr bwMode="auto">
          <a:xfrm>
            <a:off x="2786050" y="4833890"/>
            <a:ext cx="2714644" cy="2024110"/>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28662" y="1571612"/>
            <a:ext cx="7413171" cy="4093428"/>
          </a:xfrm>
          <a:prstGeom prst="rect">
            <a:avLst/>
          </a:prstGeom>
        </p:spPr>
        <p:txBody>
          <a:bodyPr wrap="square">
            <a:spAutoFit/>
          </a:bodyPr>
          <a:lstStyle/>
          <a:p>
            <a:pPr>
              <a:buFont typeface="Wingdings" pitchFamily="2" charset="2"/>
              <a:buChar char="§"/>
            </a:pPr>
            <a:r>
              <a:rPr lang="en-IN" sz="2000" b="1" i="1" dirty="0" smtClean="0">
                <a:solidFill>
                  <a:srgbClr val="D60093"/>
                </a:solidFill>
                <a:latin typeface="Cambria" pitchFamily="18" charset="0"/>
                <a:ea typeface="Cambria" pitchFamily="18" charset="0"/>
              </a:rPr>
              <a:t>Enzyme synthesis and activity also are influenced by genetic control and distribution in a cell. </a:t>
            </a:r>
          </a:p>
          <a:p>
            <a:pPr>
              <a:buFont typeface="Wingdings" pitchFamily="2" charset="2"/>
              <a:buChar char="§"/>
            </a:pPr>
            <a:endParaRPr lang="en-IN" sz="2000" b="1" i="1" dirty="0" smtClean="0">
              <a:solidFill>
                <a:srgbClr val="D60093"/>
              </a:solidFill>
              <a:latin typeface="Cambria" pitchFamily="18" charset="0"/>
              <a:ea typeface="Cambria" pitchFamily="18" charset="0"/>
            </a:endParaRPr>
          </a:p>
          <a:p>
            <a:pPr>
              <a:buFont typeface="Wingdings" pitchFamily="2" charset="2"/>
              <a:buChar char="§"/>
            </a:pPr>
            <a:r>
              <a:rPr lang="en-IN" sz="2000" b="1" i="1" dirty="0" smtClean="0">
                <a:solidFill>
                  <a:srgbClr val="D60093"/>
                </a:solidFill>
                <a:latin typeface="Cambria" pitchFamily="18" charset="0"/>
                <a:ea typeface="Cambria" pitchFamily="18" charset="0"/>
              </a:rPr>
              <a:t>Some enzymes are not produced by certain cells, and others are formed only when required. </a:t>
            </a:r>
          </a:p>
          <a:p>
            <a:pPr>
              <a:buFont typeface="Wingdings" pitchFamily="2" charset="2"/>
              <a:buChar char="§"/>
            </a:pPr>
            <a:endParaRPr lang="en-IN" sz="2000" b="1" i="1" dirty="0" smtClean="0">
              <a:solidFill>
                <a:srgbClr val="D60093"/>
              </a:solidFill>
              <a:latin typeface="Cambria" pitchFamily="18" charset="0"/>
              <a:ea typeface="Cambria" pitchFamily="18" charset="0"/>
            </a:endParaRPr>
          </a:p>
          <a:p>
            <a:pPr>
              <a:buFont typeface="Wingdings" pitchFamily="2" charset="2"/>
              <a:buChar char="§"/>
            </a:pPr>
            <a:r>
              <a:rPr lang="en-IN" sz="2000" b="1" i="1" dirty="0" smtClean="0">
                <a:solidFill>
                  <a:srgbClr val="D60093"/>
                </a:solidFill>
                <a:latin typeface="Cambria" pitchFamily="18" charset="0"/>
                <a:ea typeface="Cambria" pitchFamily="18" charset="0"/>
              </a:rPr>
              <a:t>Enzymes are not always found uniformly within a cell; often they are compartmentalized in the </a:t>
            </a:r>
            <a:r>
              <a:rPr lang="en-IN" sz="2000" b="1" i="1" u="sng" dirty="0" smtClean="0">
                <a:solidFill>
                  <a:srgbClr val="D60093"/>
                </a:solidFill>
                <a:latin typeface="Cambria" pitchFamily="18" charset="0"/>
                <a:ea typeface="Cambria" pitchFamily="18" charset="0"/>
              </a:rPr>
              <a:t>nucleus</a:t>
            </a:r>
            <a:r>
              <a:rPr lang="en-IN" sz="2000" b="1" i="1" dirty="0" smtClean="0">
                <a:solidFill>
                  <a:srgbClr val="D60093"/>
                </a:solidFill>
                <a:latin typeface="Cambria" pitchFamily="18" charset="0"/>
                <a:ea typeface="Cambria" pitchFamily="18" charset="0"/>
              </a:rPr>
              <a:t>, on the </a:t>
            </a:r>
            <a:r>
              <a:rPr lang="en-IN" sz="2000" b="1" i="1" u="sng" dirty="0" err="1" smtClean="0">
                <a:solidFill>
                  <a:srgbClr val="D60093"/>
                </a:solidFill>
                <a:latin typeface="Cambria" pitchFamily="18" charset="0"/>
                <a:ea typeface="Cambria" pitchFamily="18" charset="0"/>
              </a:rPr>
              <a:t>cellmembrane</a:t>
            </a:r>
            <a:r>
              <a:rPr lang="en-IN" sz="2000" b="1" i="1" dirty="0" smtClean="0">
                <a:solidFill>
                  <a:srgbClr val="D60093"/>
                </a:solidFill>
                <a:latin typeface="Cambria" pitchFamily="18" charset="0"/>
                <a:ea typeface="Cambria" pitchFamily="18" charset="0"/>
              </a:rPr>
              <a:t>, or in </a:t>
            </a:r>
            <a:r>
              <a:rPr lang="en-IN" sz="2000" b="1" i="1" dirty="0" err="1" smtClean="0">
                <a:solidFill>
                  <a:srgbClr val="D60093"/>
                </a:solidFill>
                <a:latin typeface="Cambria" pitchFamily="18" charset="0"/>
                <a:ea typeface="Cambria" pitchFamily="18" charset="0"/>
              </a:rPr>
              <a:t>subcellular</a:t>
            </a:r>
            <a:r>
              <a:rPr lang="en-IN" sz="2000" b="1" i="1" dirty="0" smtClean="0">
                <a:solidFill>
                  <a:srgbClr val="D60093"/>
                </a:solidFill>
                <a:latin typeface="Cambria" pitchFamily="18" charset="0"/>
                <a:ea typeface="Cambria" pitchFamily="18" charset="0"/>
              </a:rPr>
              <a:t> structures. </a:t>
            </a:r>
          </a:p>
          <a:p>
            <a:pPr>
              <a:buFont typeface="Wingdings" pitchFamily="2" charset="2"/>
              <a:buChar char="§"/>
            </a:pPr>
            <a:endParaRPr lang="en-IN" sz="2000" b="1" i="1" dirty="0" smtClean="0">
              <a:solidFill>
                <a:srgbClr val="D60093"/>
              </a:solidFill>
              <a:latin typeface="Cambria" pitchFamily="18" charset="0"/>
              <a:ea typeface="Cambria" pitchFamily="18" charset="0"/>
            </a:endParaRPr>
          </a:p>
          <a:p>
            <a:pPr>
              <a:buFont typeface="Wingdings" pitchFamily="2" charset="2"/>
              <a:buChar char="§"/>
            </a:pPr>
            <a:r>
              <a:rPr lang="en-IN" sz="2000" b="1" i="1" dirty="0" smtClean="0">
                <a:solidFill>
                  <a:srgbClr val="D60093"/>
                </a:solidFill>
                <a:latin typeface="Cambria" pitchFamily="18" charset="0"/>
                <a:ea typeface="Cambria" pitchFamily="18" charset="0"/>
              </a:rPr>
              <a:t>The rates of enzyme synthesis and activity are further influenced by </a:t>
            </a:r>
            <a:r>
              <a:rPr lang="en-IN" sz="2000" b="1" i="1" u="sng" dirty="0" smtClean="0">
                <a:solidFill>
                  <a:srgbClr val="D60093"/>
                </a:solidFill>
                <a:latin typeface="Cambria" pitchFamily="18" charset="0"/>
                <a:ea typeface="Cambria" pitchFamily="18" charset="0"/>
              </a:rPr>
              <a:t>hormones</a:t>
            </a:r>
            <a:r>
              <a:rPr lang="en-IN" sz="2000" b="1" i="1" dirty="0" smtClean="0">
                <a:solidFill>
                  <a:srgbClr val="D60093"/>
                </a:solidFill>
                <a:latin typeface="Cambria" pitchFamily="18" charset="0"/>
                <a:ea typeface="Cambria" pitchFamily="18" charset="0"/>
              </a:rPr>
              <a:t>, </a:t>
            </a:r>
            <a:r>
              <a:rPr lang="en-IN" sz="2000" b="1" i="1" dirty="0" err="1" smtClean="0">
                <a:solidFill>
                  <a:srgbClr val="D60093"/>
                </a:solidFill>
                <a:latin typeface="Cambria" pitchFamily="18" charset="0"/>
                <a:ea typeface="Cambria" pitchFamily="18" charset="0"/>
              </a:rPr>
              <a:t>neurosecretions</a:t>
            </a:r>
            <a:r>
              <a:rPr lang="en-IN" sz="2000" b="1" i="1" dirty="0" smtClean="0">
                <a:solidFill>
                  <a:srgbClr val="D60093"/>
                </a:solidFill>
                <a:latin typeface="Cambria" pitchFamily="18" charset="0"/>
                <a:ea typeface="Cambria" pitchFamily="18" charset="0"/>
              </a:rPr>
              <a:t>, and other chemicals that affect the cell’s internal environment</a:t>
            </a:r>
            <a:r>
              <a:rPr lang="en-IN" sz="2000" b="1" i="1" dirty="0" smtClean="0">
                <a:solidFill>
                  <a:srgbClr val="FF0000"/>
                </a:solidFill>
                <a:latin typeface="Cambria" pitchFamily="18" charset="0"/>
                <a:ea typeface="Cambria" pitchFamily="18" charset="0"/>
              </a:rPr>
              <a:t>.</a:t>
            </a:r>
            <a:endParaRPr lang="en-IN" sz="2000" b="1" i="1" dirty="0">
              <a:solidFill>
                <a:srgbClr val="FF0000"/>
              </a:solidFill>
              <a:latin typeface="Cambria" pitchFamily="18" charset="0"/>
              <a:ea typeface="Cambria"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a:defRPr/>
            </a:pPr>
            <a:r>
              <a:rPr lang="fr-FR" sz="3200" b="1" dirty="0" smtClean="0">
                <a:solidFill>
                  <a:srgbClr val="00B0F0"/>
                </a:solidFill>
                <a:latin typeface="Cambria" pitchFamily="18" charset="0"/>
                <a:ea typeface="Cambria" pitchFamily="18" charset="0"/>
              </a:rPr>
              <a:t>Enzyme structure</a:t>
            </a:r>
          </a:p>
        </p:txBody>
      </p:sp>
      <p:sp>
        <p:nvSpPr>
          <p:cNvPr id="23554" name="Rectangle 3"/>
          <p:cNvSpPr>
            <a:spLocks noGrp="1" noChangeArrowheads="1"/>
          </p:cNvSpPr>
          <p:nvPr>
            <p:ph type="body" sz="half" idx="1"/>
          </p:nvPr>
        </p:nvSpPr>
        <p:spPr>
          <a:xfrm>
            <a:off x="1228725" y="1828800"/>
            <a:ext cx="3286125" cy="3314712"/>
          </a:xfrm>
        </p:spPr>
        <p:txBody>
          <a:bodyPr/>
          <a:lstStyle/>
          <a:p>
            <a:pPr eaLnBrk="1" hangingPunct="1"/>
            <a:r>
              <a:rPr lang="fr-FR" dirty="0">
                <a:solidFill>
                  <a:srgbClr val="D60093"/>
                </a:solidFill>
              </a:rPr>
              <a:t>Enzymes are </a:t>
            </a:r>
            <a:r>
              <a:rPr lang="fr-FR" b="1" dirty="0" err="1">
                <a:solidFill>
                  <a:srgbClr val="D60093"/>
                </a:solidFill>
              </a:rPr>
              <a:t>proteins</a:t>
            </a:r>
            <a:endParaRPr lang="fr-FR" b="1" dirty="0">
              <a:solidFill>
                <a:srgbClr val="D60093"/>
              </a:solidFill>
            </a:endParaRPr>
          </a:p>
          <a:p>
            <a:pPr eaLnBrk="1" hangingPunct="1"/>
            <a:r>
              <a:rPr lang="fr-FR" dirty="0" err="1">
                <a:solidFill>
                  <a:srgbClr val="D60093"/>
                </a:solidFill>
              </a:rPr>
              <a:t>They</a:t>
            </a:r>
            <a:r>
              <a:rPr lang="fr-FR" dirty="0">
                <a:solidFill>
                  <a:srgbClr val="D60093"/>
                </a:solidFill>
              </a:rPr>
              <a:t> have a </a:t>
            </a:r>
            <a:r>
              <a:rPr lang="fr-FR" b="1" dirty="0" err="1">
                <a:solidFill>
                  <a:srgbClr val="D60093"/>
                </a:solidFill>
              </a:rPr>
              <a:t>globular</a:t>
            </a:r>
            <a:r>
              <a:rPr lang="fr-FR" dirty="0">
                <a:solidFill>
                  <a:srgbClr val="D60093"/>
                </a:solidFill>
              </a:rPr>
              <a:t> </a:t>
            </a:r>
            <a:r>
              <a:rPr lang="fr-FR" dirty="0" err="1">
                <a:solidFill>
                  <a:srgbClr val="D60093"/>
                </a:solidFill>
              </a:rPr>
              <a:t>shape</a:t>
            </a:r>
            <a:endParaRPr lang="fr-FR" dirty="0">
              <a:solidFill>
                <a:srgbClr val="D60093"/>
              </a:solidFill>
            </a:endParaRPr>
          </a:p>
          <a:p>
            <a:pPr eaLnBrk="1" hangingPunct="1"/>
            <a:r>
              <a:rPr lang="fr-FR" dirty="0">
                <a:solidFill>
                  <a:srgbClr val="D60093"/>
                </a:solidFill>
              </a:rPr>
              <a:t>A </a:t>
            </a:r>
            <a:r>
              <a:rPr lang="fr-FR" dirty="0" err="1">
                <a:solidFill>
                  <a:srgbClr val="D60093"/>
                </a:solidFill>
              </a:rPr>
              <a:t>complex</a:t>
            </a:r>
            <a:r>
              <a:rPr lang="fr-FR" dirty="0">
                <a:solidFill>
                  <a:srgbClr val="D60093"/>
                </a:solidFill>
              </a:rPr>
              <a:t> </a:t>
            </a:r>
            <a:r>
              <a:rPr lang="fr-FR" b="1" dirty="0">
                <a:solidFill>
                  <a:srgbClr val="D60093"/>
                </a:solidFill>
              </a:rPr>
              <a:t>3-D</a:t>
            </a:r>
            <a:r>
              <a:rPr lang="fr-FR" dirty="0">
                <a:solidFill>
                  <a:srgbClr val="D60093"/>
                </a:solidFill>
              </a:rPr>
              <a:t> structure</a:t>
            </a:r>
          </a:p>
          <a:p>
            <a:pPr eaLnBrk="1" hangingPunct="1"/>
            <a:endParaRPr lang="fr-FR" sz="2800" dirty="0"/>
          </a:p>
          <a:p>
            <a:pPr eaLnBrk="1" hangingPunct="1">
              <a:buFont typeface="Wingdings" panose="05000000000000000000" pitchFamily="2" charset="2"/>
              <a:buNone/>
            </a:pPr>
            <a:endParaRPr lang="fr-FR" sz="2800" dirty="0"/>
          </a:p>
        </p:txBody>
      </p:sp>
      <p:sp>
        <p:nvSpPr>
          <p:cNvPr id="2" name="ZoneTexte 1"/>
          <p:cNvSpPr txBox="1"/>
          <p:nvPr/>
        </p:nvSpPr>
        <p:spPr>
          <a:xfrm>
            <a:off x="5282804" y="6308725"/>
            <a:ext cx="3159839" cy="369332"/>
          </a:xfrm>
          <a:prstGeom prst="rect">
            <a:avLst/>
          </a:prstGeom>
          <a:noFill/>
        </p:spPr>
        <p:txBody>
          <a:bodyPr wrap="none">
            <a:spAutoFit/>
          </a:bodyPr>
          <a:lstStyle/>
          <a:p>
            <a:pPr>
              <a:defRPr/>
            </a:pPr>
            <a:r>
              <a:rPr lang="fr-FR" b="1" dirty="0" err="1">
                <a:ea typeface="ＭＳ Ｐゴシック" charset="0"/>
                <a:cs typeface="ＭＳ Ｐゴシック" charset="0"/>
              </a:rPr>
              <a:t>Human</a:t>
            </a:r>
            <a:r>
              <a:rPr lang="fr-FR" b="1" dirty="0">
                <a:ea typeface="ＭＳ Ｐゴシック" charset="0"/>
                <a:cs typeface="ＭＳ Ｐゴシック" charset="0"/>
              </a:rPr>
              <a:t> </a:t>
            </a:r>
            <a:r>
              <a:rPr lang="fr-FR" b="1" dirty="0" err="1">
                <a:ea typeface="ＭＳ Ｐゴシック" charset="0"/>
                <a:cs typeface="ＭＳ Ｐゴシック" charset="0"/>
              </a:rPr>
              <a:t>pancreatic</a:t>
            </a:r>
            <a:r>
              <a:rPr lang="fr-FR" b="1" dirty="0">
                <a:ea typeface="ＭＳ Ｐゴシック" charset="0"/>
                <a:cs typeface="ＭＳ Ｐゴシック" charset="0"/>
              </a:rPr>
              <a:t> amylase</a:t>
            </a:r>
          </a:p>
        </p:txBody>
      </p:sp>
      <p:pic>
        <p:nvPicPr>
          <p:cNvPr id="7" name="Picture 5" descr="HumanPancAmylas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15008" y="1643050"/>
            <a:ext cx="2388840" cy="430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74768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034" y="2071678"/>
            <a:ext cx="7886700" cy="2862322"/>
          </a:xfrm>
          <a:prstGeom prst="rect">
            <a:avLst/>
          </a:prstGeom>
          <a:noFill/>
        </p:spPr>
        <p:txBody>
          <a:bodyPr wrap="square" rtlCol="0">
            <a:spAutoFit/>
          </a:bodyPr>
          <a:lstStyle/>
          <a:p>
            <a:r>
              <a:rPr lang="en-IN" sz="2000" b="1" i="1" dirty="0">
                <a:solidFill>
                  <a:srgbClr val="D60093"/>
                </a:solidFill>
                <a:latin typeface="Cambria" pitchFamily="18" charset="0"/>
                <a:ea typeface="Cambria" pitchFamily="18" charset="0"/>
              </a:rPr>
              <a:t>Many enzymes consist of a protein and a non-protein (called the cofactor). The proteins in enzymes are usually globular. </a:t>
            </a:r>
            <a:endParaRPr lang="en-IN" sz="2000" b="1" i="1" dirty="0" smtClean="0">
              <a:solidFill>
                <a:srgbClr val="D60093"/>
              </a:solidFill>
              <a:latin typeface="Cambria" pitchFamily="18" charset="0"/>
              <a:ea typeface="Cambria" pitchFamily="18" charset="0"/>
            </a:endParaRPr>
          </a:p>
          <a:p>
            <a:endParaRPr lang="en-IN" sz="2000" b="1" i="1" dirty="0">
              <a:solidFill>
                <a:srgbClr val="D60093"/>
              </a:solidFill>
              <a:latin typeface="Cambria" pitchFamily="18" charset="0"/>
              <a:ea typeface="Cambria" pitchFamily="18" charset="0"/>
            </a:endParaRPr>
          </a:p>
          <a:p>
            <a:r>
              <a:rPr lang="en-IN" sz="2000" b="1" i="1" dirty="0" smtClean="0">
                <a:solidFill>
                  <a:srgbClr val="D60093"/>
                </a:solidFill>
                <a:latin typeface="Cambria" pitchFamily="18" charset="0"/>
                <a:ea typeface="Cambria" pitchFamily="18" charset="0"/>
              </a:rPr>
              <a:t>The </a:t>
            </a:r>
            <a:r>
              <a:rPr lang="en-IN" sz="2000" b="1" i="1" dirty="0">
                <a:solidFill>
                  <a:srgbClr val="D60093"/>
                </a:solidFill>
                <a:latin typeface="Cambria" pitchFamily="18" charset="0"/>
                <a:ea typeface="Cambria" pitchFamily="18" charset="0"/>
              </a:rPr>
              <a:t>intra- and intermolecular bonds that hold proteins in their secondary and tertiary structures are disrupted by changes in temperature and </a:t>
            </a:r>
            <a:r>
              <a:rPr lang="en-IN" sz="2000" b="1" i="1" dirty="0" err="1">
                <a:solidFill>
                  <a:srgbClr val="D60093"/>
                </a:solidFill>
                <a:latin typeface="Cambria" pitchFamily="18" charset="0"/>
                <a:ea typeface="Cambria" pitchFamily="18" charset="0"/>
              </a:rPr>
              <a:t>pH.</a:t>
            </a:r>
            <a:r>
              <a:rPr lang="en-IN" sz="2000" b="1" i="1" dirty="0">
                <a:solidFill>
                  <a:srgbClr val="D60093"/>
                </a:solidFill>
                <a:latin typeface="Cambria" pitchFamily="18" charset="0"/>
                <a:ea typeface="Cambria" pitchFamily="18" charset="0"/>
              </a:rPr>
              <a:t> </a:t>
            </a:r>
            <a:endParaRPr lang="en-IN" sz="2000" b="1" i="1" dirty="0" smtClean="0">
              <a:solidFill>
                <a:srgbClr val="D60093"/>
              </a:solidFill>
              <a:latin typeface="Cambria" pitchFamily="18" charset="0"/>
              <a:ea typeface="Cambria" pitchFamily="18" charset="0"/>
            </a:endParaRPr>
          </a:p>
          <a:p>
            <a:endParaRPr lang="en-IN" sz="2000" b="1" i="1" dirty="0">
              <a:solidFill>
                <a:srgbClr val="D60093"/>
              </a:solidFill>
              <a:latin typeface="Cambria" pitchFamily="18" charset="0"/>
              <a:ea typeface="Cambria" pitchFamily="18" charset="0"/>
            </a:endParaRPr>
          </a:p>
          <a:p>
            <a:r>
              <a:rPr lang="en-IN" sz="2000" b="1" i="1" dirty="0" smtClean="0">
                <a:solidFill>
                  <a:srgbClr val="D60093"/>
                </a:solidFill>
                <a:latin typeface="Cambria" pitchFamily="18" charset="0"/>
                <a:ea typeface="Cambria" pitchFamily="18" charset="0"/>
              </a:rPr>
              <a:t>This </a:t>
            </a:r>
            <a:r>
              <a:rPr lang="en-IN" sz="2000" b="1" i="1" dirty="0">
                <a:solidFill>
                  <a:srgbClr val="D60093"/>
                </a:solidFill>
                <a:latin typeface="Cambria" pitchFamily="18" charset="0"/>
                <a:ea typeface="Cambria" pitchFamily="18" charset="0"/>
              </a:rPr>
              <a:t>affects shapes and so the catalytic activity of an enzyme is pH and temperature sensitive</a:t>
            </a:r>
            <a:r>
              <a:rPr lang="en-IN" sz="2000" dirty="0"/>
              <a:t>.</a:t>
            </a:r>
          </a:p>
        </p:txBody>
      </p:sp>
    </p:spTree>
    <p:extLst>
      <p:ext uri="{BB962C8B-B14F-4D97-AF65-F5344CB8AC3E}">
        <p14:creationId xmlns:p14="http://schemas.microsoft.com/office/powerpoint/2010/main" val="4307429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72" y="1714488"/>
            <a:ext cx="7826189" cy="4647426"/>
          </a:xfrm>
          <a:prstGeom prst="rect">
            <a:avLst/>
          </a:prstGeom>
          <a:noFill/>
        </p:spPr>
        <p:txBody>
          <a:bodyPr wrap="square" rtlCol="0">
            <a:spAutoFit/>
          </a:bodyPr>
          <a:lstStyle/>
          <a:p>
            <a:r>
              <a:rPr lang="en-IN" sz="2800" b="1" dirty="0">
                <a:solidFill>
                  <a:srgbClr val="D60093"/>
                </a:solidFill>
                <a:latin typeface="Cambria" pitchFamily="18" charset="0"/>
                <a:ea typeface="Cambria" pitchFamily="18" charset="0"/>
              </a:rPr>
              <a:t>Cofactors may be</a:t>
            </a:r>
            <a:r>
              <a:rPr lang="en-IN" sz="2800" b="1" dirty="0" smtClean="0">
                <a:solidFill>
                  <a:srgbClr val="D60093"/>
                </a:solidFill>
                <a:latin typeface="Cambria" pitchFamily="18" charset="0"/>
                <a:ea typeface="Cambria" pitchFamily="18" charset="0"/>
              </a:rPr>
              <a:t>:</a:t>
            </a:r>
          </a:p>
          <a:p>
            <a:endParaRPr lang="en-IN" sz="2000" dirty="0">
              <a:latin typeface="Cambria" pitchFamily="18" charset="0"/>
              <a:ea typeface="Cambria" pitchFamily="18" charset="0"/>
            </a:endParaRPr>
          </a:p>
          <a:p>
            <a:pPr marL="457200" indent="-457200">
              <a:buFont typeface="Arial" panose="020B0604020202020204" pitchFamily="34" charset="0"/>
              <a:buChar char="•"/>
            </a:pPr>
            <a:r>
              <a:rPr lang="en-IN" sz="2000" b="1" i="1" dirty="0" smtClean="0">
                <a:solidFill>
                  <a:srgbClr val="0000FF"/>
                </a:solidFill>
                <a:latin typeface="Cambria" pitchFamily="18" charset="0"/>
                <a:ea typeface="Cambria" pitchFamily="18" charset="0"/>
              </a:rPr>
              <a:t>Organic </a:t>
            </a:r>
            <a:r>
              <a:rPr lang="en-IN" sz="2000" b="1" i="1" dirty="0">
                <a:solidFill>
                  <a:srgbClr val="0000FF"/>
                </a:solidFill>
                <a:latin typeface="Cambria" pitchFamily="18" charset="0"/>
                <a:ea typeface="Cambria" pitchFamily="18" charset="0"/>
              </a:rPr>
              <a:t>groups that are permanently bound to the enzyme (prosthetic groups</a:t>
            </a:r>
            <a:r>
              <a:rPr lang="en-IN" sz="2000" b="1" i="1" dirty="0" smtClean="0">
                <a:solidFill>
                  <a:srgbClr val="0000FF"/>
                </a:solidFill>
                <a:latin typeface="Cambria" pitchFamily="18" charset="0"/>
                <a:ea typeface="Cambria" pitchFamily="18" charset="0"/>
              </a:rPr>
              <a:t>)</a:t>
            </a:r>
          </a:p>
          <a:p>
            <a:pPr marL="457200" indent="-457200">
              <a:buFont typeface="Arial" panose="020B0604020202020204" pitchFamily="34" charset="0"/>
              <a:buChar char="•"/>
            </a:pPr>
            <a:endParaRPr lang="en-IN" sz="2000" b="1" i="1" dirty="0" smtClean="0">
              <a:solidFill>
                <a:srgbClr val="0000FF"/>
              </a:solidFill>
              <a:latin typeface="Cambria" pitchFamily="18" charset="0"/>
              <a:ea typeface="Cambria" pitchFamily="18" charset="0"/>
            </a:endParaRPr>
          </a:p>
          <a:p>
            <a:pPr marL="457200" indent="-457200">
              <a:buFont typeface="Arial" panose="020B0604020202020204" pitchFamily="34" charset="0"/>
              <a:buChar char="•"/>
            </a:pPr>
            <a:r>
              <a:rPr lang="en-IN" sz="2000" b="1" i="1" dirty="0" err="1">
                <a:solidFill>
                  <a:srgbClr val="0000FF"/>
                </a:solidFill>
                <a:latin typeface="Cambria" pitchFamily="18" charset="0"/>
                <a:ea typeface="Cambria" pitchFamily="18" charset="0"/>
              </a:rPr>
              <a:t>C</a:t>
            </a:r>
            <a:r>
              <a:rPr lang="en-IN" sz="2000" b="1" i="1" dirty="0" err="1" smtClean="0">
                <a:solidFill>
                  <a:srgbClr val="0000FF"/>
                </a:solidFill>
                <a:latin typeface="Cambria" pitchFamily="18" charset="0"/>
                <a:ea typeface="Cambria" pitchFamily="18" charset="0"/>
              </a:rPr>
              <a:t>ations</a:t>
            </a:r>
            <a:r>
              <a:rPr lang="en-IN" sz="2000" b="1" i="1" dirty="0" smtClean="0">
                <a:solidFill>
                  <a:srgbClr val="0000FF"/>
                </a:solidFill>
                <a:latin typeface="Cambria" pitchFamily="18" charset="0"/>
                <a:ea typeface="Cambria" pitchFamily="18" charset="0"/>
              </a:rPr>
              <a:t> </a:t>
            </a:r>
            <a:r>
              <a:rPr lang="en-IN" sz="2000" b="1" i="1" dirty="0">
                <a:solidFill>
                  <a:srgbClr val="0000FF"/>
                </a:solidFill>
                <a:latin typeface="Cambria" pitchFamily="18" charset="0"/>
                <a:ea typeface="Cambria" pitchFamily="18" charset="0"/>
              </a:rPr>
              <a:t>- positively charged metal ions (activators), which temporarily bind to the active site of the enzyme, giving an intense positive charge to the enzyme's </a:t>
            </a:r>
            <a:r>
              <a:rPr lang="en-IN" sz="2000" b="1" i="1" dirty="0" smtClean="0">
                <a:solidFill>
                  <a:srgbClr val="0000FF"/>
                </a:solidFill>
                <a:latin typeface="Cambria" pitchFamily="18" charset="0"/>
                <a:ea typeface="Cambria" pitchFamily="18" charset="0"/>
              </a:rPr>
              <a:t>protein</a:t>
            </a:r>
          </a:p>
          <a:p>
            <a:pPr marL="457200" indent="-457200">
              <a:buFont typeface="Arial" panose="020B0604020202020204" pitchFamily="34" charset="0"/>
              <a:buChar char="•"/>
            </a:pPr>
            <a:endParaRPr lang="en-IN" sz="2000" b="1" i="1" dirty="0">
              <a:solidFill>
                <a:srgbClr val="0000FF"/>
              </a:solidFill>
              <a:latin typeface="Cambria" pitchFamily="18" charset="0"/>
              <a:ea typeface="Cambria" pitchFamily="18" charset="0"/>
            </a:endParaRPr>
          </a:p>
          <a:p>
            <a:pPr marL="457200" indent="-457200">
              <a:buFont typeface="Arial" panose="020B0604020202020204" pitchFamily="34" charset="0"/>
              <a:buChar char="•"/>
            </a:pPr>
            <a:r>
              <a:rPr lang="en-IN" sz="2000" b="1" i="1" dirty="0" smtClean="0">
                <a:solidFill>
                  <a:srgbClr val="0000FF"/>
                </a:solidFill>
                <a:latin typeface="Cambria" pitchFamily="18" charset="0"/>
                <a:ea typeface="Cambria" pitchFamily="18" charset="0"/>
              </a:rPr>
              <a:t>Organic </a:t>
            </a:r>
            <a:r>
              <a:rPr lang="en-IN" sz="2000" b="1" i="1" dirty="0">
                <a:solidFill>
                  <a:srgbClr val="0000FF"/>
                </a:solidFill>
                <a:latin typeface="Cambria" pitchFamily="18" charset="0"/>
                <a:ea typeface="Cambria" pitchFamily="18" charset="0"/>
              </a:rPr>
              <a:t>molecules, usually vitamins or made from vitamins (coenzymes), which are not permanently bound to the enzyme molecule, but combine with the enzyme-substrate complex temporarily.</a:t>
            </a:r>
          </a:p>
          <a:p>
            <a:pPr marL="457200" indent="-457200">
              <a:buFont typeface="Arial" panose="020B0604020202020204" pitchFamily="34" charset="0"/>
              <a:buChar char="•"/>
            </a:pPr>
            <a:endParaRPr lang="en-IN" sz="2800" dirty="0"/>
          </a:p>
        </p:txBody>
      </p:sp>
    </p:spTree>
    <p:extLst>
      <p:ext uri="{BB962C8B-B14F-4D97-AF65-F5344CB8AC3E}">
        <p14:creationId xmlns:p14="http://schemas.microsoft.com/office/powerpoint/2010/main" val="30495714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fontAlgn="auto" hangingPunct="1">
              <a:spcAft>
                <a:spcPts val="0"/>
              </a:spcAft>
              <a:defRPr/>
            </a:pPr>
            <a:r>
              <a:rPr lang="en-GB" b="1" dirty="0" smtClean="0">
                <a:ea typeface="+mj-ea"/>
                <a:cs typeface="+mj-cs"/>
              </a:rPr>
              <a:t>Cofactors</a:t>
            </a:r>
            <a:endParaRPr lang="fr-FR" b="1" dirty="0" smtClean="0">
              <a:ea typeface="+mj-ea"/>
              <a:cs typeface="+mj-cs"/>
            </a:endParaRPr>
          </a:p>
        </p:txBody>
      </p:sp>
      <p:sp>
        <p:nvSpPr>
          <p:cNvPr id="12296" name="Rectangle 8"/>
          <p:cNvSpPr>
            <a:spLocks noGrp="1" noChangeArrowheads="1"/>
          </p:cNvSpPr>
          <p:nvPr>
            <p:ph idx="1"/>
          </p:nvPr>
        </p:nvSpPr>
        <p:spPr>
          <a:xfrm>
            <a:off x="428596" y="2357430"/>
            <a:ext cx="4020748" cy="4297362"/>
          </a:xfrm>
        </p:spPr>
        <p:txBody>
          <a:bodyPr rtlCol="0">
            <a:normAutofit/>
          </a:bodyPr>
          <a:lstStyle/>
          <a:p>
            <a:pPr marL="182880" indent="-182880" eaLnBrk="1" fontAlgn="auto" hangingPunct="1">
              <a:lnSpc>
                <a:spcPct val="80000"/>
              </a:lnSpc>
              <a:spcAft>
                <a:spcPts val="0"/>
              </a:spcAft>
              <a:defRPr/>
            </a:pPr>
            <a:r>
              <a:rPr lang="en-GB" b="1" i="1" dirty="0" smtClean="0">
                <a:solidFill>
                  <a:srgbClr val="D60093"/>
                </a:solidFill>
                <a:cs typeface="+mn-cs"/>
              </a:rPr>
              <a:t>An additional non-  protein molecule  needed by some enzymes to help the reaction</a:t>
            </a:r>
          </a:p>
          <a:p>
            <a:pPr marL="182880" indent="-182880" eaLnBrk="1" fontAlgn="auto" hangingPunct="1">
              <a:lnSpc>
                <a:spcPct val="80000"/>
              </a:lnSpc>
              <a:spcAft>
                <a:spcPts val="0"/>
              </a:spcAft>
              <a:defRPr/>
            </a:pPr>
            <a:endParaRPr lang="en-GB" b="1" i="1" dirty="0" smtClean="0">
              <a:solidFill>
                <a:srgbClr val="D60093"/>
              </a:solidFill>
              <a:cs typeface="+mn-cs"/>
            </a:endParaRPr>
          </a:p>
          <a:p>
            <a:pPr marL="182880" indent="-182880" eaLnBrk="1" fontAlgn="auto" hangingPunct="1">
              <a:lnSpc>
                <a:spcPct val="80000"/>
              </a:lnSpc>
              <a:spcAft>
                <a:spcPts val="0"/>
              </a:spcAft>
              <a:defRPr/>
            </a:pPr>
            <a:r>
              <a:rPr lang="en-GB" b="1" i="1" dirty="0" smtClean="0">
                <a:solidFill>
                  <a:srgbClr val="D60093"/>
                </a:solidFill>
                <a:cs typeface="+mn-cs"/>
              </a:rPr>
              <a:t>Tightly bound cofactors are called prosthetic groups</a:t>
            </a:r>
          </a:p>
          <a:p>
            <a:pPr marL="182880" indent="-182880" eaLnBrk="1" fontAlgn="auto" hangingPunct="1">
              <a:lnSpc>
                <a:spcPct val="80000"/>
              </a:lnSpc>
              <a:spcAft>
                <a:spcPts val="0"/>
              </a:spcAft>
              <a:defRPr/>
            </a:pPr>
            <a:endParaRPr lang="en-GB" b="1" i="1" dirty="0" smtClean="0">
              <a:solidFill>
                <a:srgbClr val="D60093"/>
              </a:solidFill>
              <a:cs typeface="+mn-cs"/>
            </a:endParaRPr>
          </a:p>
          <a:p>
            <a:pPr marL="182880" indent="-182880" eaLnBrk="1" fontAlgn="auto" hangingPunct="1">
              <a:lnSpc>
                <a:spcPct val="80000"/>
              </a:lnSpc>
              <a:spcAft>
                <a:spcPts val="0"/>
              </a:spcAft>
              <a:defRPr/>
            </a:pPr>
            <a:r>
              <a:rPr lang="en-GB" b="1" i="1" dirty="0" smtClean="0">
                <a:solidFill>
                  <a:srgbClr val="D60093"/>
                </a:solidFill>
                <a:cs typeface="+mn-cs"/>
              </a:rPr>
              <a:t>Cofactors that are bound and released easily are called coenzymes</a:t>
            </a:r>
          </a:p>
          <a:p>
            <a:pPr marL="182880" indent="-182880" eaLnBrk="1" fontAlgn="auto" hangingPunct="1">
              <a:lnSpc>
                <a:spcPct val="80000"/>
              </a:lnSpc>
              <a:spcAft>
                <a:spcPts val="0"/>
              </a:spcAft>
              <a:defRPr/>
            </a:pPr>
            <a:endParaRPr lang="en-GB" b="1" i="1" dirty="0" smtClean="0">
              <a:solidFill>
                <a:srgbClr val="D60093"/>
              </a:solidFill>
              <a:cs typeface="+mn-cs"/>
            </a:endParaRPr>
          </a:p>
          <a:p>
            <a:pPr marL="182880" indent="-182880" eaLnBrk="1" fontAlgn="auto" hangingPunct="1">
              <a:lnSpc>
                <a:spcPct val="80000"/>
              </a:lnSpc>
              <a:spcAft>
                <a:spcPts val="0"/>
              </a:spcAft>
              <a:defRPr/>
            </a:pPr>
            <a:r>
              <a:rPr lang="en-GB" b="1" i="1" dirty="0" smtClean="0">
                <a:solidFill>
                  <a:srgbClr val="D60093"/>
                </a:solidFill>
                <a:cs typeface="+mn-cs"/>
              </a:rPr>
              <a:t>Many vitamins are coenzymes.</a:t>
            </a:r>
            <a:endParaRPr lang="fr-FR" b="1" i="1" dirty="0" smtClean="0">
              <a:solidFill>
                <a:srgbClr val="D60093"/>
              </a:solidFill>
              <a:cs typeface="+mn-cs"/>
            </a:endParaRPr>
          </a:p>
        </p:txBody>
      </p:sp>
      <p:pic>
        <p:nvPicPr>
          <p:cNvPr id="25603" name="Picture 10" descr="Nitrogenase - click for Jmol version">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2" y="2357430"/>
            <a:ext cx="3402806" cy="3286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 Box 12"/>
          <p:cNvSpPr txBox="1">
            <a:spLocks noChangeArrowheads="1"/>
          </p:cNvSpPr>
          <p:nvPr/>
        </p:nvSpPr>
        <p:spPr bwMode="auto">
          <a:xfrm>
            <a:off x="4214810" y="5715016"/>
            <a:ext cx="42124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r" defTabSz="914400" eaLnBrk="1" fontAlgn="base" hangingPunct="1">
              <a:spcBef>
                <a:spcPct val="50000"/>
              </a:spcBef>
              <a:spcAft>
                <a:spcPct val="0"/>
              </a:spcAft>
            </a:pPr>
            <a:r>
              <a:rPr lang="fr-FR" sz="1800" dirty="0" err="1">
                <a:solidFill>
                  <a:srgbClr val="292934"/>
                </a:solidFill>
                <a:latin typeface="Arial" panose="020B0604020202020204" pitchFamily="34" charset="0"/>
                <a:hlinkClick r:id="rId5"/>
              </a:rPr>
              <a:t>Nitrogenase</a:t>
            </a:r>
            <a:r>
              <a:rPr lang="fr-FR" sz="1800" dirty="0">
                <a:solidFill>
                  <a:srgbClr val="292934"/>
                </a:solidFill>
                <a:latin typeface="Arial" panose="020B0604020202020204" pitchFamily="34" charset="0"/>
                <a:hlinkClick r:id="rId5"/>
              </a:rPr>
              <a:t> enzyme </a:t>
            </a:r>
            <a:r>
              <a:rPr lang="fr-FR" sz="1800" dirty="0" err="1">
                <a:solidFill>
                  <a:srgbClr val="292934"/>
                </a:solidFill>
                <a:latin typeface="Arial" panose="020B0604020202020204" pitchFamily="34" charset="0"/>
                <a:hlinkClick r:id="rId5"/>
              </a:rPr>
              <a:t>with</a:t>
            </a:r>
            <a:r>
              <a:rPr lang="fr-FR" sz="1800" dirty="0">
                <a:solidFill>
                  <a:srgbClr val="292934"/>
                </a:solidFill>
                <a:latin typeface="Arial" panose="020B0604020202020204" pitchFamily="34" charset="0"/>
                <a:hlinkClick r:id="rId5"/>
              </a:rPr>
              <a:t> Fe, Mo and ADP </a:t>
            </a:r>
            <a:r>
              <a:rPr lang="fr-FR" sz="1800" dirty="0" err="1">
                <a:solidFill>
                  <a:srgbClr val="292934"/>
                </a:solidFill>
                <a:latin typeface="Arial" panose="020B0604020202020204" pitchFamily="34" charset="0"/>
                <a:hlinkClick r:id="rId5"/>
              </a:rPr>
              <a:t>cofactors</a:t>
            </a:r>
            <a:r>
              <a:rPr lang="fr-FR" sz="1800" dirty="0">
                <a:solidFill>
                  <a:srgbClr val="292934"/>
                </a:solidFill>
                <a:latin typeface="Arial" panose="020B0604020202020204" pitchFamily="34" charset="0"/>
                <a:hlinkClick r:id="rId5"/>
              </a:rPr>
              <a:t> </a:t>
            </a:r>
            <a:endParaRPr lang="fr-FR" sz="1800" dirty="0">
              <a:solidFill>
                <a:srgbClr val="292934"/>
              </a:solidFill>
              <a:latin typeface="Arial" panose="020B0604020202020204" pitchFamily="34" charset="0"/>
            </a:endParaRPr>
          </a:p>
        </p:txBody>
      </p:sp>
    </p:spTree>
    <p:extLst>
      <p:ext uri="{BB962C8B-B14F-4D97-AF65-F5344CB8AC3E}">
        <p14:creationId xmlns:p14="http://schemas.microsoft.com/office/powerpoint/2010/main" val="741169785"/>
      </p:ext>
    </p:extLst>
  </p:cSld>
  <p:clrMapOvr>
    <a:masterClrMapping/>
  </p:clrMapOvr>
  <p:timing>
    <p:tnLst>
      <p:par>
        <p:cTn id="1" dur="indefinite" restart="never" nodeType="tmRoot"/>
      </p:par>
    </p:tnLst>
    <p:bldLst>
      <p:bldP spid="12296" grpId="0" build="p">
        <p:tmplLst>
          <p:tmpl lvl="1">
            <p:tnLst>
              <p:par>
                <p:cTn presetID="42" presetClass="entr" presetSubtype="0" fill="hold" nodeType="clickEffect">
                  <p:stCondLst>
                    <p:cond delay="0"/>
                  </p:stCondLst>
                  <p:childTnLst>
                    <p:set>
                      <p:cBhvr>
                        <p:cTn dur="1" fill="hold">
                          <p:stCondLst>
                            <p:cond delay="0"/>
                          </p:stCondLst>
                        </p:cTn>
                        <p:tgtEl>
                          <p:spTgt spid="12296"/>
                        </p:tgtEl>
                        <p:attrNameLst>
                          <p:attrName>style.visibility</p:attrName>
                        </p:attrNameLst>
                      </p:cBhvr>
                      <p:to>
                        <p:strVal val="visible"/>
                      </p:to>
                    </p:set>
                    <p:animEffect transition="in" filter="fade">
                      <p:cBhvr>
                        <p:cTn dur="1000"/>
                        <p:tgtEl>
                          <p:spTgt spid="12296"/>
                        </p:tgtEl>
                      </p:cBhvr>
                    </p:animEffect>
                    <p:anim calcmode="lin" valueType="num">
                      <p:cBhvr>
                        <p:cTn dur="1000" fill="hold"/>
                        <p:tgtEl>
                          <p:spTgt spid="12296"/>
                        </p:tgtEl>
                        <p:attrNameLst>
                          <p:attrName>ppt_x</p:attrName>
                        </p:attrNameLst>
                      </p:cBhvr>
                      <p:tavLst>
                        <p:tav tm="0">
                          <p:val>
                            <p:strVal val="#ppt_x"/>
                          </p:val>
                        </p:tav>
                        <p:tav tm="100000">
                          <p:val>
                            <p:strVal val="#ppt_x"/>
                          </p:val>
                        </p:tav>
                      </p:tavLst>
                    </p:anim>
                    <p:anim calcmode="lin" valueType="num">
                      <p:cBhvr>
                        <p:cTn dur="1000" fill="hold"/>
                        <p:tgtEl>
                          <p:spTgt spid="12296"/>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12296"/>
                        </p:tgtEl>
                        <p:attrNameLst>
                          <p:attrName>style.visibility</p:attrName>
                        </p:attrNameLst>
                      </p:cBhvr>
                      <p:to>
                        <p:strVal val="visible"/>
                      </p:to>
                    </p:set>
                    <p:animEffect transition="in" filter="fade">
                      <p:cBhvr>
                        <p:cTn dur="1000"/>
                        <p:tgtEl>
                          <p:spTgt spid="12296"/>
                        </p:tgtEl>
                      </p:cBhvr>
                    </p:animEffect>
                    <p:anim calcmode="lin" valueType="num">
                      <p:cBhvr>
                        <p:cTn dur="1000" fill="hold"/>
                        <p:tgtEl>
                          <p:spTgt spid="12296"/>
                        </p:tgtEl>
                        <p:attrNameLst>
                          <p:attrName>ppt_x</p:attrName>
                        </p:attrNameLst>
                      </p:cBhvr>
                      <p:tavLst>
                        <p:tav tm="0">
                          <p:val>
                            <p:strVal val="#ppt_x"/>
                          </p:val>
                        </p:tav>
                        <p:tav tm="100000">
                          <p:val>
                            <p:strVal val="#ppt_x"/>
                          </p:val>
                        </p:tav>
                      </p:tavLst>
                    </p:anim>
                    <p:anim calcmode="lin" valueType="num">
                      <p:cBhvr>
                        <p:cTn dur="1000" fill="hold"/>
                        <p:tgtEl>
                          <p:spTgt spid="12296"/>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12296"/>
                        </p:tgtEl>
                        <p:attrNameLst>
                          <p:attrName>style.visibility</p:attrName>
                        </p:attrNameLst>
                      </p:cBhvr>
                      <p:to>
                        <p:strVal val="visible"/>
                      </p:to>
                    </p:set>
                    <p:animEffect transition="in" filter="fade">
                      <p:cBhvr>
                        <p:cTn dur="1000"/>
                        <p:tgtEl>
                          <p:spTgt spid="12296"/>
                        </p:tgtEl>
                      </p:cBhvr>
                    </p:animEffect>
                    <p:anim calcmode="lin" valueType="num">
                      <p:cBhvr>
                        <p:cTn dur="1000" fill="hold"/>
                        <p:tgtEl>
                          <p:spTgt spid="12296"/>
                        </p:tgtEl>
                        <p:attrNameLst>
                          <p:attrName>ppt_x</p:attrName>
                        </p:attrNameLst>
                      </p:cBhvr>
                      <p:tavLst>
                        <p:tav tm="0">
                          <p:val>
                            <p:strVal val="#ppt_x"/>
                          </p:val>
                        </p:tav>
                        <p:tav tm="100000">
                          <p:val>
                            <p:strVal val="#ppt_x"/>
                          </p:val>
                        </p:tav>
                      </p:tavLst>
                    </p:anim>
                    <p:anim calcmode="lin" valueType="num">
                      <p:cBhvr>
                        <p:cTn dur="1000" fill="hold"/>
                        <p:tgtEl>
                          <p:spTgt spid="12296"/>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12296"/>
                        </p:tgtEl>
                        <p:attrNameLst>
                          <p:attrName>style.visibility</p:attrName>
                        </p:attrNameLst>
                      </p:cBhvr>
                      <p:to>
                        <p:strVal val="visible"/>
                      </p:to>
                    </p:set>
                    <p:animEffect transition="in" filter="fade">
                      <p:cBhvr>
                        <p:cTn dur="1000"/>
                        <p:tgtEl>
                          <p:spTgt spid="12296"/>
                        </p:tgtEl>
                      </p:cBhvr>
                    </p:animEffect>
                    <p:anim calcmode="lin" valueType="num">
                      <p:cBhvr>
                        <p:cTn dur="1000" fill="hold"/>
                        <p:tgtEl>
                          <p:spTgt spid="12296"/>
                        </p:tgtEl>
                        <p:attrNameLst>
                          <p:attrName>ppt_x</p:attrName>
                        </p:attrNameLst>
                      </p:cBhvr>
                      <p:tavLst>
                        <p:tav tm="0">
                          <p:val>
                            <p:strVal val="#ppt_x"/>
                          </p:val>
                        </p:tav>
                        <p:tav tm="100000">
                          <p:val>
                            <p:strVal val="#ppt_x"/>
                          </p:val>
                        </p:tav>
                      </p:tavLst>
                    </p:anim>
                    <p:anim calcmode="lin" valueType="num">
                      <p:cBhvr>
                        <p:cTn dur="1000" fill="hold"/>
                        <p:tgtEl>
                          <p:spTgt spid="12296"/>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12296"/>
                        </p:tgtEl>
                        <p:attrNameLst>
                          <p:attrName>style.visibility</p:attrName>
                        </p:attrNameLst>
                      </p:cBhvr>
                      <p:to>
                        <p:strVal val="visible"/>
                      </p:to>
                    </p:set>
                    <p:animEffect transition="in" filter="fade">
                      <p:cBhvr>
                        <p:cTn dur="1000"/>
                        <p:tgtEl>
                          <p:spTgt spid="12296"/>
                        </p:tgtEl>
                      </p:cBhvr>
                    </p:animEffect>
                    <p:anim calcmode="lin" valueType="num">
                      <p:cBhvr>
                        <p:cTn dur="1000" fill="hold"/>
                        <p:tgtEl>
                          <p:spTgt spid="12296"/>
                        </p:tgtEl>
                        <p:attrNameLst>
                          <p:attrName>ppt_x</p:attrName>
                        </p:attrNameLst>
                      </p:cBhvr>
                      <p:tavLst>
                        <p:tav tm="0">
                          <p:val>
                            <p:strVal val="#ppt_x"/>
                          </p:val>
                        </p:tav>
                        <p:tav tm="100000">
                          <p:val>
                            <p:strVal val="#ppt_x"/>
                          </p:val>
                        </p:tav>
                      </p:tavLst>
                    </p:anim>
                    <p:anim calcmode="lin" valueType="num">
                      <p:cBhvr>
                        <p:cTn dur="1000" fill="hold"/>
                        <p:tgtEl>
                          <p:spTgt spid="12296"/>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72" y="1357298"/>
            <a:ext cx="7715304" cy="584775"/>
          </a:xfrm>
          <a:prstGeom prst="rect">
            <a:avLst/>
          </a:prstGeom>
          <a:noFill/>
        </p:spPr>
        <p:txBody>
          <a:bodyPr wrap="square" rtlCol="0">
            <a:spAutoFit/>
          </a:bodyPr>
          <a:lstStyle/>
          <a:p>
            <a:r>
              <a:rPr lang="en-US" sz="3200" b="1" i="1" dirty="0" smtClean="0">
                <a:solidFill>
                  <a:srgbClr val="FF0000"/>
                </a:solidFill>
                <a:effectLst>
                  <a:outerShdw blurRad="38100" dist="38100" dir="2700000" algn="tl">
                    <a:srgbClr val="C0C0C0"/>
                  </a:outerShdw>
                </a:effectLst>
                <a:latin typeface="Cambria" pitchFamily="18" charset="0"/>
                <a:ea typeface="Cambria" pitchFamily="18" charset="0"/>
              </a:rPr>
              <a:t>What Are Enzymes?</a:t>
            </a:r>
            <a:endParaRPr lang="en-IN" sz="3200" b="1" i="1" dirty="0">
              <a:solidFill>
                <a:srgbClr val="FF0000"/>
              </a:solidFill>
              <a:latin typeface="Cambria" pitchFamily="18" charset="0"/>
              <a:ea typeface="Cambria" pitchFamily="18" charset="0"/>
            </a:endParaRPr>
          </a:p>
        </p:txBody>
      </p:sp>
      <p:pic>
        <p:nvPicPr>
          <p:cNvPr id="3" name="Picture 10" descr="WPPHOTO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286380" y="1785926"/>
            <a:ext cx="3371850" cy="4667250"/>
          </a:xfrm>
          <a:prstGeom prst="rect">
            <a:avLst/>
          </a:prstGeom>
          <a:noFill/>
        </p:spPr>
      </p:pic>
      <p:sp>
        <p:nvSpPr>
          <p:cNvPr id="4" name="TextBox 3"/>
          <p:cNvSpPr txBox="1"/>
          <p:nvPr/>
        </p:nvSpPr>
        <p:spPr>
          <a:xfrm>
            <a:off x="571472" y="2571744"/>
            <a:ext cx="4000528" cy="3139321"/>
          </a:xfrm>
          <a:prstGeom prst="rect">
            <a:avLst/>
          </a:prstGeom>
          <a:noFill/>
        </p:spPr>
        <p:txBody>
          <a:bodyPr wrap="square" rtlCol="0">
            <a:spAutoFit/>
          </a:bodyPr>
          <a:lstStyle/>
          <a:p>
            <a:pPr eaLnBrk="1" hangingPunct="1">
              <a:lnSpc>
                <a:spcPct val="90000"/>
              </a:lnSpc>
              <a:defRPr/>
            </a:pPr>
            <a:r>
              <a:rPr lang="en-US" sz="2000" b="1" dirty="0" smtClean="0">
                <a:solidFill>
                  <a:srgbClr val="C00000"/>
                </a:solidFill>
                <a:latin typeface="Cambria" pitchFamily="18" charset="0"/>
                <a:ea typeface="Cambria" pitchFamily="18" charset="0"/>
                <a:cs typeface="Arial" charset="0"/>
              </a:rPr>
              <a:t>Most enzymes are </a:t>
            </a:r>
            <a:r>
              <a:rPr lang="en-US" sz="2000" b="1" dirty="0" smtClean="0">
                <a:solidFill>
                  <a:srgbClr val="C00000"/>
                </a:solidFill>
                <a:effectLst>
                  <a:outerShdw blurRad="38100" dist="38100" dir="2700000" algn="tl">
                    <a:srgbClr val="C0C0C0"/>
                  </a:outerShdw>
                </a:effectLst>
                <a:latin typeface="Cambria" pitchFamily="18" charset="0"/>
                <a:ea typeface="Cambria" pitchFamily="18" charset="0"/>
                <a:cs typeface="Arial" charset="0"/>
              </a:rPr>
              <a:t>Proteins (</a:t>
            </a:r>
            <a:r>
              <a:rPr lang="en-US" sz="2000" b="1" dirty="0" smtClean="0">
                <a:solidFill>
                  <a:srgbClr val="C00000"/>
                </a:solidFill>
                <a:latin typeface="Cambria" pitchFamily="18" charset="0"/>
                <a:ea typeface="Cambria" pitchFamily="18" charset="0"/>
                <a:cs typeface="Arial" charset="0"/>
              </a:rPr>
              <a:t>tertiary and quaternary structures)</a:t>
            </a:r>
          </a:p>
          <a:p>
            <a:pPr eaLnBrk="1" hangingPunct="1">
              <a:lnSpc>
                <a:spcPct val="90000"/>
              </a:lnSpc>
              <a:defRPr/>
            </a:pPr>
            <a:endParaRPr lang="en-US" sz="2000" b="1" dirty="0" smtClean="0">
              <a:solidFill>
                <a:srgbClr val="C00000"/>
              </a:solidFill>
              <a:latin typeface="Cambria" pitchFamily="18" charset="0"/>
              <a:ea typeface="Cambria" pitchFamily="18" charset="0"/>
              <a:cs typeface="Arial" charset="0"/>
            </a:endParaRPr>
          </a:p>
          <a:p>
            <a:pPr eaLnBrk="1" hangingPunct="1">
              <a:lnSpc>
                <a:spcPct val="90000"/>
              </a:lnSpc>
              <a:defRPr/>
            </a:pPr>
            <a:r>
              <a:rPr lang="en-US" sz="2000" b="1" dirty="0" smtClean="0">
                <a:solidFill>
                  <a:srgbClr val="C00000"/>
                </a:solidFill>
                <a:latin typeface="Cambria" pitchFamily="18" charset="0"/>
                <a:ea typeface="Cambria" pitchFamily="18" charset="0"/>
                <a:cs typeface="Arial" charset="0"/>
              </a:rPr>
              <a:t>Act as </a:t>
            </a:r>
            <a:r>
              <a:rPr lang="en-US" sz="2000" b="1" dirty="0" smtClean="0">
                <a:solidFill>
                  <a:srgbClr val="C00000"/>
                </a:solidFill>
                <a:effectLst>
                  <a:outerShdw blurRad="38100" dist="38100" dir="2700000" algn="tl">
                    <a:srgbClr val="C0C0C0"/>
                  </a:outerShdw>
                </a:effectLst>
                <a:latin typeface="Cambria" pitchFamily="18" charset="0"/>
                <a:ea typeface="Cambria" pitchFamily="18" charset="0"/>
                <a:cs typeface="Arial" charset="0"/>
              </a:rPr>
              <a:t>Catalyst</a:t>
            </a:r>
            <a:r>
              <a:rPr lang="en-US" sz="2000" b="1" dirty="0" smtClean="0">
                <a:solidFill>
                  <a:srgbClr val="C00000"/>
                </a:solidFill>
                <a:latin typeface="Cambria" pitchFamily="18" charset="0"/>
                <a:ea typeface="Cambria" pitchFamily="18" charset="0"/>
                <a:cs typeface="Arial" charset="0"/>
              </a:rPr>
              <a:t> to  accelerates a reaction </a:t>
            </a:r>
          </a:p>
          <a:p>
            <a:pPr eaLnBrk="1" hangingPunct="1">
              <a:lnSpc>
                <a:spcPct val="90000"/>
              </a:lnSpc>
              <a:defRPr/>
            </a:pPr>
            <a:endParaRPr lang="en-US" sz="2000" b="1" dirty="0" smtClean="0">
              <a:solidFill>
                <a:srgbClr val="C00000"/>
              </a:solidFill>
              <a:latin typeface="Cambria" pitchFamily="18" charset="0"/>
              <a:ea typeface="Cambria" pitchFamily="18" charset="0"/>
              <a:cs typeface="Arial" charset="0"/>
            </a:endParaRPr>
          </a:p>
          <a:p>
            <a:pPr eaLnBrk="1" hangingPunct="1">
              <a:lnSpc>
                <a:spcPct val="90000"/>
              </a:lnSpc>
              <a:defRPr/>
            </a:pPr>
            <a:endParaRPr lang="en-US" sz="2000" b="1" dirty="0" smtClean="0">
              <a:solidFill>
                <a:srgbClr val="C00000"/>
              </a:solidFill>
              <a:latin typeface="Cambria" pitchFamily="18" charset="0"/>
              <a:ea typeface="Cambria" pitchFamily="18" charset="0"/>
              <a:cs typeface="Arial" charset="0"/>
            </a:endParaRPr>
          </a:p>
          <a:p>
            <a:pPr eaLnBrk="1" hangingPunct="1">
              <a:lnSpc>
                <a:spcPct val="90000"/>
              </a:lnSpc>
              <a:defRPr/>
            </a:pPr>
            <a:r>
              <a:rPr lang="en-US" sz="2000" b="1" dirty="0" smtClean="0">
                <a:solidFill>
                  <a:srgbClr val="C00000"/>
                </a:solidFill>
                <a:effectLst>
                  <a:outerShdw blurRad="38100" dist="38100" dir="2700000" algn="tl">
                    <a:srgbClr val="C0C0C0"/>
                  </a:outerShdw>
                </a:effectLst>
                <a:latin typeface="Cambria" pitchFamily="18" charset="0"/>
                <a:ea typeface="Cambria" pitchFamily="18" charset="0"/>
                <a:cs typeface="Arial" charset="0"/>
              </a:rPr>
              <a:t>Not permanently</a:t>
            </a:r>
            <a:r>
              <a:rPr lang="en-US" sz="2000" b="1" dirty="0" smtClean="0">
                <a:solidFill>
                  <a:srgbClr val="C00000"/>
                </a:solidFill>
                <a:latin typeface="Cambria" pitchFamily="18" charset="0"/>
                <a:ea typeface="Cambria" pitchFamily="18" charset="0"/>
                <a:cs typeface="Arial" charset="0"/>
              </a:rPr>
              <a:t> changed in the process</a:t>
            </a:r>
          </a:p>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8596" y="2357430"/>
            <a:ext cx="8280026" cy="4093428"/>
          </a:xfrm>
          <a:prstGeom prst="rect">
            <a:avLst/>
          </a:prstGeom>
          <a:noFill/>
        </p:spPr>
        <p:txBody>
          <a:bodyPr wrap="square" rtlCol="0">
            <a:spAutoFit/>
          </a:bodyPr>
          <a:lstStyle/>
          <a:p>
            <a:r>
              <a:rPr lang="en-IN" sz="3200" b="1" i="1" dirty="0">
                <a:solidFill>
                  <a:srgbClr val="FF0000"/>
                </a:solidFill>
                <a:latin typeface="Cambria" pitchFamily="18" charset="0"/>
                <a:ea typeface="Cambria" pitchFamily="18" charset="0"/>
              </a:rPr>
              <a:t>How enzymes </a:t>
            </a:r>
            <a:r>
              <a:rPr lang="en-IN" sz="3200" b="1" i="1" dirty="0" smtClean="0">
                <a:solidFill>
                  <a:srgbClr val="FF0000"/>
                </a:solidFill>
                <a:latin typeface="Cambria" pitchFamily="18" charset="0"/>
                <a:ea typeface="Cambria" pitchFamily="18" charset="0"/>
              </a:rPr>
              <a:t>work?</a:t>
            </a:r>
          </a:p>
          <a:p>
            <a:endParaRPr lang="en-IN" sz="2000" i="1" dirty="0">
              <a:solidFill>
                <a:srgbClr val="C00000"/>
              </a:solidFill>
              <a:latin typeface="Cambria" pitchFamily="18" charset="0"/>
              <a:ea typeface="Cambria" pitchFamily="18" charset="0"/>
            </a:endParaRPr>
          </a:p>
          <a:p>
            <a:r>
              <a:rPr lang="en-IN" sz="2000" b="1" i="1" dirty="0">
                <a:solidFill>
                  <a:srgbClr val="C00000"/>
                </a:solidFill>
                <a:latin typeface="Cambria" pitchFamily="18" charset="0"/>
                <a:ea typeface="Cambria" pitchFamily="18" charset="0"/>
              </a:rPr>
              <a:t>For two molecules to react they must collide with one another. </a:t>
            </a:r>
            <a:endParaRPr lang="en-IN" sz="2000" b="1" i="1" dirty="0" smtClean="0">
              <a:solidFill>
                <a:srgbClr val="C00000"/>
              </a:solidFill>
              <a:latin typeface="Cambria" pitchFamily="18" charset="0"/>
              <a:ea typeface="Cambria" pitchFamily="18" charset="0"/>
            </a:endParaRPr>
          </a:p>
          <a:p>
            <a:endParaRPr lang="en-IN" sz="2000" b="1" i="1" dirty="0" smtClean="0">
              <a:solidFill>
                <a:srgbClr val="C00000"/>
              </a:solidFill>
              <a:latin typeface="Cambria" pitchFamily="18" charset="0"/>
              <a:ea typeface="Cambria" pitchFamily="18" charset="0"/>
            </a:endParaRPr>
          </a:p>
          <a:p>
            <a:r>
              <a:rPr lang="en-IN" sz="2000" b="1" i="1" dirty="0" smtClean="0">
                <a:solidFill>
                  <a:srgbClr val="C00000"/>
                </a:solidFill>
                <a:latin typeface="Cambria" pitchFamily="18" charset="0"/>
                <a:ea typeface="Cambria" pitchFamily="18" charset="0"/>
              </a:rPr>
              <a:t>They </a:t>
            </a:r>
            <a:r>
              <a:rPr lang="en-IN" sz="2000" b="1" i="1" dirty="0">
                <a:solidFill>
                  <a:srgbClr val="C00000"/>
                </a:solidFill>
                <a:latin typeface="Cambria" pitchFamily="18" charset="0"/>
                <a:ea typeface="Cambria" pitchFamily="18" charset="0"/>
              </a:rPr>
              <a:t>must collide in the right direction (orientation) and with sufficient energy. </a:t>
            </a:r>
            <a:endParaRPr lang="en-IN" sz="2000" b="1" i="1" dirty="0" smtClean="0">
              <a:solidFill>
                <a:srgbClr val="C00000"/>
              </a:solidFill>
              <a:latin typeface="Cambria" pitchFamily="18" charset="0"/>
              <a:ea typeface="Cambria" pitchFamily="18" charset="0"/>
            </a:endParaRPr>
          </a:p>
          <a:p>
            <a:endParaRPr lang="en-IN" sz="2000" b="1" i="1" dirty="0" smtClean="0">
              <a:solidFill>
                <a:srgbClr val="C00000"/>
              </a:solidFill>
              <a:latin typeface="Cambria" pitchFamily="18" charset="0"/>
              <a:ea typeface="Cambria" pitchFamily="18" charset="0"/>
            </a:endParaRPr>
          </a:p>
          <a:p>
            <a:r>
              <a:rPr lang="en-IN" sz="2000" b="1" i="1" dirty="0" smtClean="0">
                <a:solidFill>
                  <a:srgbClr val="C00000"/>
                </a:solidFill>
                <a:latin typeface="Cambria" pitchFamily="18" charset="0"/>
                <a:ea typeface="Cambria" pitchFamily="18" charset="0"/>
              </a:rPr>
              <a:t>Sufficient </a:t>
            </a:r>
            <a:r>
              <a:rPr lang="en-IN" sz="2000" b="1" i="1" dirty="0">
                <a:solidFill>
                  <a:srgbClr val="C00000"/>
                </a:solidFill>
                <a:latin typeface="Cambria" pitchFamily="18" charset="0"/>
                <a:ea typeface="Cambria" pitchFamily="18" charset="0"/>
              </a:rPr>
              <a:t>energy means that between them they have enough energy to overcome the energy barrier to reaction. </a:t>
            </a:r>
            <a:endParaRPr lang="en-IN" sz="2000" b="1" i="1" dirty="0" smtClean="0">
              <a:solidFill>
                <a:srgbClr val="C00000"/>
              </a:solidFill>
              <a:latin typeface="Cambria" pitchFamily="18" charset="0"/>
              <a:ea typeface="Cambria" pitchFamily="18" charset="0"/>
            </a:endParaRPr>
          </a:p>
          <a:p>
            <a:endParaRPr lang="en-IN" sz="2000" b="1" i="1" dirty="0" smtClean="0">
              <a:solidFill>
                <a:srgbClr val="C00000"/>
              </a:solidFill>
              <a:latin typeface="Cambria" pitchFamily="18" charset="0"/>
              <a:ea typeface="Cambria" pitchFamily="18" charset="0"/>
            </a:endParaRPr>
          </a:p>
          <a:p>
            <a:r>
              <a:rPr lang="en-IN" sz="2000" b="1" i="1" dirty="0" smtClean="0">
                <a:solidFill>
                  <a:srgbClr val="00B050"/>
                </a:solidFill>
                <a:latin typeface="Cambria" pitchFamily="18" charset="0"/>
                <a:ea typeface="Cambria" pitchFamily="18" charset="0"/>
              </a:rPr>
              <a:t>This </a:t>
            </a:r>
            <a:r>
              <a:rPr lang="en-IN" sz="2000" b="1" i="1" dirty="0">
                <a:solidFill>
                  <a:srgbClr val="00B050"/>
                </a:solidFill>
                <a:latin typeface="Cambria" pitchFamily="18" charset="0"/>
                <a:ea typeface="Cambria" pitchFamily="18" charset="0"/>
              </a:rPr>
              <a:t>is called the activation energy.</a:t>
            </a:r>
          </a:p>
          <a:p>
            <a:endParaRPr lang="en-IN" sz="2800" b="1" dirty="0">
              <a:solidFill>
                <a:srgbClr val="00B050"/>
              </a:solidFill>
            </a:endParaRPr>
          </a:p>
        </p:txBody>
      </p:sp>
    </p:spTree>
    <p:extLst>
      <p:ext uri="{BB962C8B-B14F-4D97-AF65-F5344CB8AC3E}">
        <p14:creationId xmlns:p14="http://schemas.microsoft.com/office/powerpoint/2010/main" val="41789038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fontAlgn="auto" hangingPunct="1">
              <a:spcAft>
                <a:spcPts val="0"/>
              </a:spcAft>
              <a:defRPr/>
            </a:pPr>
            <a:r>
              <a:rPr lang="fr-FR" b="1" smtClean="0">
                <a:ea typeface="+mj-ea"/>
                <a:cs typeface="+mj-cs"/>
              </a:rPr>
              <a:t>The active site</a:t>
            </a:r>
          </a:p>
        </p:txBody>
      </p:sp>
      <p:sp>
        <p:nvSpPr>
          <p:cNvPr id="24578" name="Rectangle 3"/>
          <p:cNvSpPr>
            <a:spLocks noGrp="1" noChangeArrowheads="1"/>
          </p:cNvSpPr>
          <p:nvPr>
            <p:ph type="body" sz="half" idx="2"/>
          </p:nvPr>
        </p:nvSpPr>
        <p:spPr>
          <a:xfrm>
            <a:off x="5643570" y="2071678"/>
            <a:ext cx="3286148" cy="4302125"/>
          </a:xfrm>
        </p:spPr>
        <p:txBody>
          <a:bodyPr/>
          <a:lstStyle/>
          <a:p>
            <a:pPr marL="0" indent="0" eaLnBrk="1" hangingPunct="1">
              <a:buNone/>
            </a:pPr>
            <a:r>
              <a:rPr lang="fr-FR" dirty="0">
                <a:solidFill>
                  <a:srgbClr val="D60093"/>
                </a:solidFill>
              </a:rPr>
              <a:t>The </a:t>
            </a:r>
            <a:r>
              <a:rPr lang="fr-FR" b="1" dirty="0" err="1">
                <a:solidFill>
                  <a:srgbClr val="D60093"/>
                </a:solidFill>
              </a:rPr>
              <a:t>shape</a:t>
            </a:r>
            <a:r>
              <a:rPr lang="fr-FR" dirty="0">
                <a:solidFill>
                  <a:srgbClr val="D60093"/>
                </a:solidFill>
              </a:rPr>
              <a:t> and the </a:t>
            </a:r>
            <a:r>
              <a:rPr lang="fr-FR" b="1" dirty="0" err="1">
                <a:solidFill>
                  <a:srgbClr val="D60093"/>
                </a:solidFill>
              </a:rPr>
              <a:t>chemical</a:t>
            </a:r>
            <a:r>
              <a:rPr lang="fr-FR" b="1" dirty="0">
                <a:solidFill>
                  <a:srgbClr val="D60093"/>
                </a:solidFill>
              </a:rPr>
              <a:t> </a:t>
            </a:r>
            <a:r>
              <a:rPr lang="fr-FR" b="1" dirty="0" err="1">
                <a:solidFill>
                  <a:srgbClr val="D60093"/>
                </a:solidFill>
              </a:rPr>
              <a:t>environment</a:t>
            </a:r>
            <a:r>
              <a:rPr lang="fr-FR" dirty="0">
                <a:solidFill>
                  <a:srgbClr val="D60093"/>
                </a:solidFill>
              </a:rPr>
              <a:t> </a:t>
            </a:r>
            <a:r>
              <a:rPr lang="fr-FR" dirty="0" err="1">
                <a:solidFill>
                  <a:srgbClr val="D60093"/>
                </a:solidFill>
              </a:rPr>
              <a:t>inside</a:t>
            </a:r>
            <a:r>
              <a:rPr lang="fr-FR" dirty="0">
                <a:solidFill>
                  <a:srgbClr val="D60093"/>
                </a:solidFill>
              </a:rPr>
              <a:t> the active site </a:t>
            </a:r>
            <a:r>
              <a:rPr lang="fr-FR" dirty="0" err="1">
                <a:solidFill>
                  <a:srgbClr val="D60093"/>
                </a:solidFill>
              </a:rPr>
              <a:t>permits</a:t>
            </a:r>
            <a:r>
              <a:rPr lang="fr-FR" dirty="0">
                <a:solidFill>
                  <a:srgbClr val="D60093"/>
                </a:solidFill>
              </a:rPr>
              <a:t> a </a:t>
            </a:r>
            <a:r>
              <a:rPr lang="fr-FR" dirty="0" err="1">
                <a:solidFill>
                  <a:srgbClr val="D60093"/>
                </a:solidFill>
              </a:rPr>
              <a:t>chemical</a:t>
            </a:r>
            <a:r>
              <a:rPr lang="fr-FR" dirty="0">
                <a:solidFill>
                  <a:srgbClr val="D60093"/>
                </a:solidFill>
              </a:rPr>
              <a:t> </a:t>
            </a:r>
            <a:r>
              <a:rPr lang="fr-FR" dirty="0" err="1">
                <a:solidFill>
                  <a:srgbClr val="D60093"/>
                </a:solidFill>
              </a:rPr>
              <a:t>reaction</a:t>
            </a:r>
            <a:r>
              <a:rPr lang="fr-FR" dirty="0">
                <a:solidFill>
                  <a:srgbClr val="D60093"/>
                </a:solidFill>
              </a:rPr>
              <a:t> to </a:t>
            </a:r>
            <a:r>
              <a:rPr lang="fr-FR" dirty="0" err="1">
                <a:solidFill>
                  <a:srgbClr val="D60093"/>
                </a:solidFill>
              </a:rPr>
              <a:t>proceed</a:t>
            </a:r>
            <a:r>
              <a:rPr lang="fr-FR" dirty="0">
                <a:solidFill>
                  <a:srgbClr val="D60093"/>
                </a:solidFill>
              </a:rPr>
              <a:t> more </a:t>
            </a:r>
            <a:r>
              <a:rPr lang="fr-FR" dirty="0" err="1">
                <a:solidFill>
                  <a:srgbClr val="D60093"/>
                </a:solidFill>
              </a:rPr>
              <a:t>easily</a:t>
            </a:r>
            <a:r>
              <a:rPr lang="fr-FR" dirty="0">
                <a:solidFill>
                  <a:srgbClr val="D60093"/>
                </a:solidFill>
              </a:rPr>
              <a:t>.</a:t>
            </a:r>
          </a:p>
        </p:txBody>
      </p:sp>
      <p:pic>
        <p:nvPicPr>
          <p:cNvPr id="24580" name="Picture 5" descr="DNApolymer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2028825"/>
            <a:ext cx="3954066" cy="380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15824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fontAlgn="auto" hangingPunct="1">
              <a:spcAft>
                <a:spcPts val="0"/>
              </a:spcAft>
              <a:defRPr/>
            </a:pPr>
            <a:r>
              <a:rPr lang="fr-FR" sz="3200" b="1" dirty="0" smtClean="0">
                <a:solidFill>
                  <a:srgbClr val="D60093"/>
                </a:solidFill>
                <a:ea typeface="+mj-ea"/>
                <a:cs typeface="+mj-cs"/>
              </a:rPr>
              <a:t>The </a:t>
            </a:r>
            <a:r>
              <a:rPr lang="en-GB" sz="3200" b="1" dirty="0" smtClean="0">
                <a:solidFill>
                  <a:srgbClr val="D60093"/>
                </a:solidFill>
                <a:ea typeface="+mj-ea"/>
                <a:cs typeface="+mj-cs"/>
              </a:rPr>
              <a:t>substrate</a:t>
            </a:r>
            <a:r>
              <a:rPr lang="fr-FR" sz="3200" dirty="0" smtClean="0">
                <a:solidFill>
                  <a:srgbClr val="D60093"/>
                </a:solidFill>
                <a:ea typeface="+mj-ea"/>
                <a:cs typeface="+mj-cs"/>
              </a:rPr>
              <a:t> </a:t>
            </a:r>
            <a:br>
              <a:rPr lang="fr-FR" sz="3200" dirty="0" smtClean="0">
                <a:solidFill>
                  <a:srgbClr val="D60093"/>
                </a:solidFill>
                <a:ea typeface="+mj-ea"/>
                <a:cs typeface="+mj-cs"/>
              </a:rPr>
            </a:br>
            <a:r>
              <a:rPr lang="fr-FR" sz="3200" dirty="0" smtClean="0">
                <a:ea typeface="+mj-ea"/>
              </a:rPr>
              <a:t/>
            </a:r>
            <a:br>
              <a:rPr lang="fr-FR" sz="3200" dirty="0" smtClean="0">
                <a:ea typeface="+mj-ea"/>
              </a:rPr>
            </a:br>
            <a:endParaRPr lang="fr-FR" sz="3200" dirty="0" smtClean="0">
              <a:ea typeface="+mj-ea"/>
              <a:cs typeface="+mj-cs"/>
            </a:endParaRPr>
          </a:p>
        </p:txBody>
      </p:sp>
      <p:sp>
        <p:nvSpPr>
          <p:cNvPr id="26626" name="Rectangle 3"/>
          <p:cNvSpPr>
            <a:spLocks noGrp="1" noChangeArrowheads="1"/>
          </p:cNvSpPr>
          <p:nvPr>
            <p:ph idx="1"/>
          </p:nvPr>
        </p:nvSpPr>
        <p:spPr>
          <a:xfrm>
            <a:off x="357158" y="2071678"/>
            <a:ext cx="8229600" cy="4144963"/>
          </a:xfrm>
        </p:spPr>
        <p:txBody>
          <a:bodyPr/>
          <a:lstStyle/>
          <a:p>
            <a:pPr eaLnBrk="1" hangingPunct="1">
              <a:buFont typeface="Wingdings" pitchFamily="2" charset="2"/>
              <a:buChar char="§"/>
            </a:pPr>
            <a:r>
              <a:rPr lang="en-GB" b="1" dirty="0">
                <a:solidFill>
                  <a:srgbClr val="D60093"/>
                </a:solidFill>
              </a:rPr>
              <a:t>The substrates of enzymes are the reactants that are activated by the enzymes</a:t>
            </a:r>
            <a:r>
              <a:rPr lang="fr-FR" b="1" dirty="0">
                <a:solidFill>
                  <a:srgbClr val="D60093"/>
                </a:solidFill>
              </a:rPr>
              <a:t> </a:t>
            </a:r>
            <a:endParaRPr lang="fr-FR" b="1" dirty="0" smtClean="0">
              <a:solidFill>
                <a:srgbClr val="D60093"/>
              </a:solidFill>
            </a:endParaRPr>
          </a:p>
          <a:p>
            <a:pPr eaLnBrk="1" hangingPunct="1">
              <a:buFont typeface="Wingdings" pitchFamily="2" charset="2"/>
              <a:buChar char="§"/>
            </a:pPr>
            <a:r>
              <a:rPr lang="fr-FR" b="1" dirty="0" smtClean="0">
                <a:solidFill>
                  <a:srgbClr val="D60093"/>
                </a:solidFill>
              </a:rPr>
              <a:t>Enzymes </a:t>
            </a:r>
            <a:r>
              <a:rPr lang="fr-FR" b="1" dirty="0">
                <a:solidFill>
                  <a:srgbClr val="D60093"/>
                </a:solidFill>
              </a:rPr>
              <a:t>are </a:t>
            </a:r>
            <a:r>
              <a:rPr lang="fr-FR" b="1" dirty="0" err="1">
                <a:solidFill>
                  <a:srgbClr val="D60093"/>
                </a:solidFill>
              </a:rPr>
              <a:t>specific</a:t>
            </a:r>
            <a:r>
              <a:rPr lang="fr-FR" b="1" dirty="0">
                <a:solidFill>
                  <a:srgbClr val="D60093"/>
                </a:solidFill>
              </a:rPr>
              <a:t> to </a:t>
            </a:r>
            <a:r>
              <a:rPr lang="fr-FR" b="1" dirty="0" err="1">
                <a:solidFill>
                  <a:srgbClr val="D60093"/>
                </a:solidFill>
              </a:rPr>
              <a:t>their</a:t>
            </a:r>
            <a:r>
              <a:rPr lang="fr-FR" b="1" dirty="0">
                <a:solidFill>
                  <a:srgbClr val="D60093"/>
                </a:solidFill>
              </a:rPr>
              <a:t> </a:t>
            </a:r>
            <a:r>
              <a:rPr lang="fr-FR" b="1" dirty="0" err="1" smtClean="0">
                <a:solidFill>
                  <a:srgbClr val="D60093"/>
                </a:solidFill>
              </a:rPr>
              <a:t>substrates</a:t>
            </a:r>
            <a:endParaRPr lang="fr-FR" b="1" dirty="0" smtClean="0">
              <a:solidFill>
                <a:srgbClr val="D60093"/>
              </a:solidFill>
            </a:endParaRPr>
          </a:p>
          <a:p>
            <a:pPr eaLnBrk="1" hangingPunct="1">
              <a:buFont typeface="Wingdings" pitchFamily="2" charset="2"/>
              <a:buChar char="§"/>
            </a:pPr>
            <a:r>
              <a:rPr lang="fr-FR" b="1" dirty="0" smtClean="0">
                <a:solidFill>
                  <a:srgbClr val="D60093"/>
                </a:solidFill>
              </a:rPr>
              <a:t>The </a:t>
            </a:r>
            <a:r>
              <a:rPr lang="fr-FR" b="1" dirty="0" err="1">
                <a:solidFill>
                  <a:srgbClr val="D60093"/>
                </a:solidFill>
              </a:rPr>
              <a:t>specificity</a:t>
            </a:r>
            <a:r>
              <a:rPr lang="fr-FR" b="1" dirty="0">
                <a:solidFill>
                  <a:srgbClr val="D60093"/>
                </a:solidFill>
              </a:rPr>
              <a:t> </a:t>
            </a:r>
            <a:r>
              <a:rPr lang="fr-FR" b="1" dirty="0" err="1">
                <a:solidFill>
                  <a:srgbClr val="D60093"/>
                </a:solidFill>
              </a:rPr>
              <a:t>is</a:t>
            </a:r>
            <a:r>
              <a:rPr lang="fr-FR" b="1" dirty="0">
                <a:solidFill>
                  <a:srgbClr val="D60093"/>
                </a:solidFill>
              </a:rPr>
              <a:t> </a:t>
            </a:r>
            <a:r>
              <a:rPr lang="fr-FR" b="1" dirty="0" err="1">
                <a:solidFill>
                  <a:srgbClr val="D60093"/>
                </a:solidFill>
              </a:rPr>
              <a:t>determined</a:t>
            </a:r>
            <a:r>
              <a:rPr lang="fr-FR" b="1" dirty="0">
                <a:solidFill>
                  <a:srgbClr val="D60093"/>
                </a:solidFill>
              </a:rPr>
              <a:t> by the active site</a:t>
            </a:r>
            <a:r>
              <a:rPr lang="fr-FR" b="1" dirty="0" smtClean="0">
                <a:solidFill>
                  <a:srgbClr val="D60093"/>
                </a:solidFill>
              </a:rPr>
              <a:t>.</a:t>
            </a:r>
          </a:p>
          <a:p>
            <a:pPr>
              <a:buNone/>
            </a:pPr>
            <a:r>
              <a:rPr lang="fr-FR" b="1" dirty="0" smtClean="0">
                <a:solidFill>
                  <a:srgbClr val="D60093"/>
                </a:solidFill>
              </a:rPr>
              <a:t>                                         </a:t>
            </a:r>
          </a:p>
          <a:p>
            <a:pPr>
              <a:buNone/>
            </a:pPr>
            <a:r>
              <a:rPr lang="en-IN" b="1" i="1" dirty="0" smtClean="0">
                <a:solidFill>
                  <a:srgbClr val="7030A0"/>
                </a:solidFill>
              </a:rPr>
              <a:t>                                       A simplified picture</a:t>
            </a:r>
          </a:p>
          <a:p>
            <a:pPr>
              <a:buNone/>
            </a:pPr>
            <a:r>
              <a:rPr lang="en-IN" b="1" i="1" dirty="0" smtClean="0">
                <a:solidFill>
                  <a:srgbClr val="FF0000"/>
                </a:solidFill>
              </a:rPr>
              <a:t>         Route A </a:t>
            </a:r>
            <a:r>
              <a:rPr lang="en-IN" b="1" i="1" dirty="0" smtClean="0">
                <a:solidFill>
                  <a:srgbClr val="7030A0"/>
                </a:solidFill>
              </a:rPr>
              <a:t>	reactant 1 + reactant 2  --&gt; product</a:t>
            </a:r>
          </a:p>
          <a:p>
            <a:pPr>
              <a:buNone/>
            </a:pPr>
            <a:r>
              <a:rPr lang="en-IN" b="1" i="1" dirty="0" smtClean="0">
                <a:solidFill>
                  <a:srgbClr val="7030A0"/>
                </a:solidFill>
              </a:rPr>
              <a:t>  	 </a:t>
            </a:r>
          </a:p>
          <a:p>
            <a:pPr>
              <a:buNone/>
            </a:pPr>
            <a:r>
              <a:rPr lang="en-IN" b="1" i="1" dirty="0" smtClean="0">
                <a:solidFill>
                  <a:srgbClr val="7030A0"/>
                </a:solidFill>
              </a:rPr>
              <a:t>         </a:t>
            </a:r>
            <a:r>
              <a:rPr lang="en-IN" b="1" i="1" dirty="0" smtClean="0">
                <a:solidFill>
                  <a:srgbClr val="FF0000"/>
                </a:solidFill>
              </a:rPr>
              <a:t>Route B </a:t>
            </a:r>
            <a:r>
              <a:rPr lang="en-IN" b="1" i="1" dirty="0" smtClean="0">
                <a:solidFill>
                  <a:srgbClr val="7030A0"/>
                </a:solidFill>
              </a:rPr>
              <a:t>	reactant 1 + enzyme  --&gt;  intermediate</a:t>
            </a:r>
          </a:p>
          <a:p>
            <a:pPr>
              <a:buNone/>
            </a:pPr>
            <a:r>
              <a:rPr lang="en-IN" b="1" i="1" dirty="0" smtClean="0">
                <a:solidFill>
                  <a:srgbClr val="7030A0"/>
                </a:solidFill>
              </a:rPr>
              <a:t>                                 intermediate + reactant 2  --&gt;  product + enzyme</a:t>
            </a:r>
          </a:p>
          <a:p>
            <a:pPr>
              <a:buNone/>
            </a:pPr>
            <a:r>
              <a:rPr lang="en-US" b="1" i="1" dirty="0" smtClean="0">
                <a:solidFill>
                  <a:srgbClr val="7030A0"/>
                </a:solidFill>
              </a:rPr>
              <a:t>      </a:t>
            </a:r>
          </a:p>
          <a:p>
            <a:pPr>
              <a:buNone/>
            </a:pPr>
            <a:r>
              <a:rPr lang="en-IN" b="1" i="1" dirty="0" smtClean="0">
                <a:solidFill>
                  <a:srgbClr val="7030A0"/>
                </a:solidFill>
              </a:rPr>
              <a:t>So the enzyme is used to form a reaction intermediate, but when this reacts with another reactant the enzyme reforms.</a:t>
            </a:r>
          </a:p>
          <a:p>
            <a:pPr eaLnBrk="1" hangingPunct="1"/>
            <a:endParaRPr lang="fr-FR" b="1" dirty="0"/>
          </a:p>
        </p:txBody>
      </p:sp>
    </p:spTree>
    <p:extLst>
      <p:ext uri="{BB962C8B-B14F-4D97-AF65-F5344CB8AC3E}">
        <p14:creationId xmlns:p14="http://schemas.microsoft.com/office/powerpoint/2010/main" val="1293335704"/>
      </p:ext>
    </p:extLst>
  </p:cSld>
  <p:clrMapOvr>
    <a:masterClrMapping/>
  </p:clrMapOvr>
  <p:timing>
    <p:tnLst>
      <p:par>
        <p:cTn id="1" dur="indefinite" restart="never" nodeType="tmRoot"/>
      </p:par>
    </p:tnLst>
    <p:bldLst>
      <p:bldP spid="26626" grpId="0" build="p">
        <p:tmplLst>
          <p:tmpl lvl="1">
            <p:tnLst>
              <p:par>
                <p:cTn presetID="42" presetClass="entr" presetSubtype="0" fill="hold" nodeType="clickEffect">
                  <p:stCondLst>
                    <p:cond delay="0"/>
                  </p:stCondLst>
                  <p:childTnLst>
                    <p:set>
                      <p:cBhvr>
                        <p:cTn dur="1" fill="hold">
                          <p:stCondLst>
                            <p:cond delay="0"/>
                          </p:stCondLst>
                        </p:cTn>
                        <p:tgtEl>
                          <p:spTgt spid="26626"/>
                        </p:tgtEl>
                        <p:attrNameLst>
                          <p:attrName>style.visibility</p:attrName>
                        </p:attrNameLst>
                      </p:cBhvr>
                      <p:to>
                        <p:strVal val="visible"/>
                      </p:to>
                    </p:set>
                    <p:animEffect transition="in" filter="fade">
                      <p:cBhvr>
                        <p:cTn dur="1000"/>
                        <p:tgtEl>
                          <p:spTgt spid="26626"/>
                        </p:tgtEl>
                      </p:cBhvr>
                    </p:animEffect>
                    <p:anim calcmode="lin" valueType="num">
                      <p:cBhvr>
                        <p:cTn dur="1000" fill="hold"/>
                        <p:tgtEl>
                          <p:spTgt spid="26626"/>
                        </p:tgtEl>
                        <p:attrNameLst>
                          <p:attrName>ppt_x</p:attrName>
                        </p:attrNameLst>
                      </p:cBhvr>
                      <p:tavLst>
                        <p:tav tm="0">
                          <p:val>
                            <p:strVal val="#ppt_x"/>
                          </p:val>
                        </p:tav>
                        <p:tav tm="100000">
                          <p:val>
                            <p:strVal val="#ppt_x"/>
                          </p:val>
                        </p:tav>
                      </p:tavLst>
                    </p:anim>
                    <p:anim calcmode="lin" valueType="num">
                      <p:cBhvr>
                        <p:cTn dur="1000" fill="hold"/>
                        <p:tgtEl>
                          <p:spTgt spid="26626"/>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26626"/>
                        </p:tgtEl>
                        <p:attrNameLst>
                          <p:attrName>style.visibility</p:attrName>
                        </p:attrNameLst>
                      </p:cBhvr>
                      <p:to>
                        <p:strVal val="visible"/>
                      </p:to>
                    </p:set>
                    <p:animEffect transition="in" filter="fade">
                      <p:cBhvr>
                        <p:cTn dur="1000"/>
                        <p:tgtEl>
                          <p:spTgt spid="26626"/>
                        </p:tgtEl>
                      </p:cBhvr>
                    </p:animEffect>
                    <p:anim calcmode="lin" valueType="num">
                      <p:cBhvr>
                        <p:cTn dur="1000" fill="hold"/>
                        <p:tgtEl>
                          <p:spTgt spid="26626"/>
                        </p:tgtEl>
                        <p:attrNameLst>
                          <p:attrName>ppt_x</p:attrName>
                        </p:attrNameLst>
                      </p:cBhvr>
                      <p:tavLst>
                        <p:tav tm="0">
                          <p:val>
                            <p:strVal val="#ppt_x"/>
                          </p:val>
                        </p:tav>
                        <p:tav tm="100000">
                          <p:val>
                            <p:strVal val="#ppt_x"/>
                          </p:val>
                        </p:tav>
                      </p:tavLst>
                    </p:anim>
                    <p:anim calcmode="lin" valueType="num">
                      <p:cBhvr>
                        <p:cTn dur="1000" fill="hold"/>
                        <p:tgtEl>
                          <p:spTgt spid="26626"/>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26626"/>
                        </p:tgtEl>
                        <p:attrNameLst>
                          <p:attrName>style.visibility</p:attrName>
                        </p:attrNameLst>
                      </p:cBhvr>
                      <p:to>
                        <p:strVal val="visible"/>
                      </p:to>
                    </p:set>
                    <p:animEffect transition="in" filter="fade">
                      <p:cBhvr>
                        <p:cTn dur="1000"/>
                        <p:tgtEl>
                          <p:spTgt spid="26626"/>
                        </p:tgtEl>
                      </p:cBhvr>
                    </p:animEffect>
                    <p:anim calcmode="lin" valueType="num">
                      <p:cBhvr>
                        <p:cTn dur="1000" fill="hold"/>
                        <p:tgtEl>
                          <p:spTgt spid="26626"/>
                        </p:tgtEl>
                        <p:attrNameLst>
                          <p:attrName>ppt_x</p:attrName>
                        </p:attrNameLst>
                      </p:cBhvr>
                      <p:tavLst>
                        <p:tav tm="0">
                          <p:val>
                            <p:strVal val="#ppt_x"/>
                          </p:val>
                        </p:tav>
                        <p:tav tm="100000">
                          <p:val>
                            <p:strVal val="#ppt_x"/>
                          </p:val>
                        </p:tav>
                      </p:tavLst>
                    </p:anim>
                    <p:anim calcmode="lin" valueType="num">
                      <p:cBhvr>
                        <p:cTn dur="1000" fill="hold"/>
                        <p:tgtEl>
                          <p:spTgt spid="26626"/>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26626"/>
                        </p:tgtEl>
                        <p:attrNameLst>
                          <p:attrName>style.visibility</p:attrName>
                        </p:attrNameLst>
                      </p:cBhvr>
                      <p:to>
                        <p:strVal val="visible"/>
                      </p:to>
                    </p:set>
                    <p:animEffect transition="in" filter="fade">
                      <p:cBhvr>
                        <p:cTn dur="1000"/>
                        <p:tgtEl>
                          <p:spTgt spid="26626"/>
                        </p:tgtEl>
                      </p:cBhvr>
                    </p:animEffect>
                    <p:anim calcmode="lin" valueType="num">
                      <p:cBhvr>
                        <p:cTn dur="1000" fill="hold"/>
                        <p:tgtEl>
                          <p:spTgt spid="26626"/>
                        </p:tgtEl>
                        <p:attrNameLst>
                          <p:attrName>ppt_x</p:attrName>
                        </p:attrNameLst>
                      </p:cBhvr>
                      <p:tavLst>
                        <p:tav tm="0">
                          <p:val>
                            <p:strVal val="#ppt_x"/>
                          </p:val>
                        </p:tav>
                        <p:tav tm="100000">
                          <p:val>
                            <p:strVal val="#ppt_x"/>
                          </p:val>
                        </p:tav>
                      </p:tavLst>
                    </p:anim>
                    <p:anim calcmode="lin" valueType="num">
                      <p:cBhvr>
                        <p:cTn dur="1000" fill="hold"/>
                        <p:tgtEl>
                          <p:spTgt spid="26626"/>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26626"/>
                        </p:tgtEl>
                        <p:attrNameLst>
                          <p:attrName>style.visibility</p:attrName>
                        </p:attrNameLst>
                      </p:cBhvr>
                      <p:to>
                        <p:strVal val="visible"/>
                      </p:to>
                    </p:set>
                    <p:animEffect transition="in" filter="fade">
                      <p:cBhvr>
                        <p:cTn dur="1000"/>
                        <p:tgtEl>
                          <p:spTgt spid="26626"/>
                        </p:tgtEl>
                      </p:cBhvr>
                    </p:animEffect>
                    <p:anim calcmode="lin" valueType="num">
                      <p:cBhvr>
                        <p:cTn dur="1000" fill="hold"/>
                        <p:tgtEl>
                          <p:spTgt spid="26626"/>
                        </p:tgtEl>
                        <p:attrNameLst>
                          <p:attrName>ppt_x</p:attrName>
                        </p:attrNameLst>
                      </p:cBhvr>
                      <p:tavLst>
                        <p:tav tm="0">
                          <p:val>
                            <p:strVal val="#ppt_x"/>
                          </p:val>
                        </p:tav>
                        <p:tav tm="100000">
                          <p:val>
                            <p:strVal val="#ppt_x"/>
                          </p:val>
                        </p:tav>
                      </p:tavLst>
                    </p:anim>
                    <p:anim calcmode="lin" valueType="num">
                      <p:cBhvr>
                        <p:cTn dur="1000" fill="hold"/>
                        <p:tgtEl>
                          <p:spTgt spid="26626"/>
                        </p:tgtEl>
                        <p:attrNameLst>
                          <p:attrName>ppt_y</p:attrName>
                        </p:attrNameLst>
                      </p:cBhvr>
                      <p:tavLst>
                        <p:tav tm="0">
                          <p:val>
                            <p:strVal val="#ppt_y+.1"/>
                          </p:val>
                        </p:tav>
                        <p:tav tm="100000">
                          <p:val>
                            <p:strVal val="#ppt_y"/>
                          </p:val>
                        </p:tav>
                      </p:tavLst>
                    </p:anim>
                  </p:childTnLst>
                </p:cTn>
              </p:par>
            </p:tnLst>
          </p:tmpl>
        </p:tmplLst>
      </p:b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4348" y="1428736"/>
            <a:ext cx="7553885" cy="2123658"/>
          </a:xfrm>
          <a:prstGeom prst="rect">
            <a:avLst/>
          </a:prstGeom>
          <a:noFill/>
        </p:spPr>
        <p:txBody>
          <a:bodyPr wrap="square" rtlCol="0">
            <a:spAutoFit/>
          </a:bodyPr>
          <a:lstStyle/>
          <a:p>
            <a:r>
              <a:rPr lang="en-IN" sz="2800" b="1" i="1" u="sng" dirty="0">
                <a:solidFill>
                  <a:srgbClr val="FF0000"/>
                </a:solidFill>
                <a:latin typeface="Cambria" pitchFamily="18" charset="0"/>
                <a:ea typeface="Cambria" pitchFamily="18" charset="0"/>
              </a:rPr>
              <a:t>Lock and key </a:t>
            </a:r>
            <a:r>
              <a:rPr lang="en-IN" sz="2800" b="1" i="1" u="sng" dirty="0" smtClean="0">
                <a:solidFill>
                  <a:srgbClr val="FF0000"/>
                </a:solidFill>
                <a:latin typeface="Cambria" pitchFamily="18" charset="0"/>
                <a:ea typeface="Cambria" pitchFamily="18" charset="0"/>
              </a:rPr>
              <a:t>hypothesis</a:t>
            </a:r>
          </a:p>
          <a:p>
            <a:endParaRPr lang="en-IN" sz="2000" b="1" i="1" dirty="0">
              <a:solidFill>
                <a:srgbClr val="FF0000"/>
              </a:solidFill>
              <a:latin typeface="Cambria" pitchFamily="18" charset="0"/>
              <a:ea typeface="Cambria" pitchFamily="18" charset="0"/>
            </a:endParaRPr>
          </a:p>
          <a:p>
            <a:r>
              <a:rPr lang="en-IN" sz="2000" b="1" i="1" dirty="0">
                <a:solidFill>
                  <a:srgbClr val="FF0000"/>
                </a:solidFill>
                <a:latin typeface="Cambria" pitchFamily="18" charset="0"/>
                <a:ea typeface="Cambria" pitchFamily="18" charset="0"/>
              </a:rPr>
              <a:t>This is the simplest model to represent how an enzyme works. The substrate simply fits into the active site to form a reaction intermediate.</a:t>
            </a:r>
          </a:p>
          <a:p>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166" y="3792992"/>
            <a:ext cx="4364423" cy="3065008"/>
          </a:xfrm>
          <a:prstGeom prst="rect">
            <a:avLst/>
          </a:prstGeom>
        </p:spPr>
      </p:pic>
    </p:spTree>
    <p:extLst>
      <p:ext uri="{BB962C8B-B14F-4D97-AF65-F5344CB8AC3E}">
        <p14:creationId xmlns:p14="http://schemas.microsoft.com/office/powerpoint/2010/main" val="18265087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7224" y="1714488"/>
            <a:ext cx="7291668" cy="2646878"/>
          </a:xfrm>
          <a:prstGeom prst="rect">
            <a:avLst/>
          </a:prstGeom>
          <a:noFill/>
        </p:spPr>
        <p:txBody>
          <a:bodyPr wrap="square" rtlCol="0">
            <a:spAutoFit/>
          </a:bodyPr>
          <a:lstStyle/>
          <a:p>
            <a:r>
              <a:rPr lang="en-IN" sz="2800" b="1" dirty="0">
                <a:solidFill>
                  <a:srgbClr val="D60093"/>
                </a:solidFill>
                <a:latin typeface="Cambria" pitchFamily="18" charset="0"/>
                <a:ea typeface="Cambria" pitchFamily="18" charset="0"/>
              </a:rPr>
              <a:t>Induced fit </a:t>
            </a:r>
            <a:r>
              <a:rPr lang="en-IN" sz="2800" b="1" dirty="0" smtClean="0">
                <a:solidFill>
                  <a:srgbClr val="D60093"/>
                </a:solidFill>
                <a:latin typeface="Cambria" pitchFamily="18" charset="0"/>
                <a:ea typeface="Cambria" pitchFamily="18" charset="0"/>
              </a:rPr>
              <a:t>hypothesis</a:t>
            </a:r>
          </a:p>
          <a:p>
            <a:endParaRPr lang="en-IN" sz="2000" b="1" dirty="0"/>
          </a:p>
          <a:p>
            <a:r>
              <a:rPr lang="en-IN" sz="2000" b="1" i="1" dirty="0">
                <a:solidFill>
                  <a:srgbClr val="0000FF"/>
                </a:solidFill>
                <a:latin typeface="Cambria" pitchFamily="18" charset="0"/>
                <a:ea typeface="Cambria" pitchFamily="18" charset="0"/>
              </a:rPr>
              <a:t>In this model the enzyme molecule changes shape as the substrate molecules gets close. The change in shape is 'induced' by the approaching substrate molecule. This more sophisticated model relies on the fact that molecules are flexible because single covalent bonds are free to rotate.</a:t>
            </a:r>
          </a:p>
          <a:p>
            <a:endParaRPr lang="en-IN" b="1" i="1" dirty="0">
              <a:solidFill>
                <a:srgbClr val="0000FF"/>
              </a:solidFill>
              <a:latin typeface="Cambria" pitchFamily="18" charset="0"/>
              <a:ea typeface="Cambria"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604" y="4429132"/>
            <a:ext cx="5274609" cy="2141444"/>
          </a:xfrm>
          <a:prstGeom prst="rect">
            <a:avLst/>
          </a:prstGeom>
        </p:spPr>
      </p:pic>
    </p:spTree>
    <p:extLst>
      <p:ext uri="{BB962C8B-B14F-4D97-AF65-F5344CB8AC3E}">
        <p14:creationId xmlns:p14="http://schemas.microsoft.com/office/powerpoint/2010/main" val="16007074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57200" y="533400"/>
            <a:ext cx="8229600" cy="538146"/>
          </a:xfrm>
        </p:spPr>
        <p:txBody>
          <a:bodyPr/>
          <a:lstStyle/>
          <a:p>
            <a:pPr eaLnBrk="1" fontAlgn="auto" hangingPunct="1">
              <a:spcAft>
                <a:spcPts val="0"/>
              </a:spcAft>
              <a:defRPr/>
            </a:pPr>
            <a:r>
              <a:rPr lang="fr-FR" sz="2800" b="1" dirty="0" smtClean="0">
                <a:solidFill>
                  <a:srgbClr val="FF0000"/>
                </a:solidFill>
                <a:latin typeface="Cambria" pitchFamily="18" charset="0"/>
                <a:ea typeface="Cambria" pitchFamily="18" charset="0"/>
              </a:rPr>
              <a:t>The </a:t>
            </a:r>
            <a:r>
              <a:rPr lang="fr-FR" sz="2800" b="1" dirty="0" err="1" smtClean="0">
                <a:solidFill>
                  <a:srgbClr val="FF0000"/>
                </a:solidFill>
                <a:latin typeface="Cambria" pitchFamily="18" charset="0"/>
                <a:ea typeface="Cambria" pitchFamily="18" charset="0"/>
              </a:rPr>
              <a:t>Induced</a:t>
            </a:r>
            <a:r>
              <a:rPr lang="fr-FR" sz="2800" b="1" dirty="0" smtClean="0">
                <a:solidFill>
                  <a:srgbClr val="FF0000"/>
                </a:solidFill>
                <a:latin typeface="Cambria" pitchFamily="18" charset="0"/>
                <a:ea typeface="Cambria" pitchFamily="18" charset="0"/>
              </a:rPr>
              <a:t> Fit </a:t>
            </a:r>
            <a:r>
              <a:rPr lang="fr-FR" sz="2800" b="1" dirty="0" err="1" smtClean="0">
                <a:solidFill>
                  <a:srgbClr val="FF0000"/>
                </a:solidFill>
                <a:latin typeface="Cambria" pitchFamily="18" charset="0"/>
                <a:ea typeface="Cambria" pitchFamily="18" charset="0"/>
              </a:rPr>
              <a:t>Hypothesis</a:t>
            </a:r>
            <a:endParaRPr lang="fr-FR" sz="2800" b="1" dirty="0" smtClean="0">
              <a:solidFill>
                <a:srgbClr val="FF0000"/>
              </a:solidFill>
              <a:latin typeface="Cambria" pitchFamily="18" charset="0"/>
              <a:ea typeface="Cambria" pitchFamily="18" charset="0"/>
            </a:endParaRPr>
          </a:p>
        </p:txBody>
      </p:sp>
      <p:sp>
        <p:nvSpPr>
          <p:cNvPr id="31746" name="Rectangle 3"/>
          <p:cNvSpPr>
            <a:spLocks noGrp="1" noChangeArrowheads="1"/>
          </p:cNvSpPr>
          <p:nvPr>
            <p:ph type="body" sz="half" idx="1"/>
          </p:nvPr>
        </p:nvSpPr>
        <p:spPr>
          <a:xfrm>
            <a:off x="1485900" y="5286377"/>
            <a:ext cx="6172200" cy="1076325"/>
          </a:xfrm>
        </p:spPr>
        <p:txBody>
          <a:bodyPr/>
          <a:lstStyle/>
          <a:p>
            <a:pPr marL="0" indent="0" eaLnBrk="1" hangingPunct="1">
              <a:buNone/>
            </a:pPr>
            <a:r>
              <a:rPr lang="fr-FR" b="1" i="1" dirty="0">
                <a:solidFill>
                  <a:srgbClr val="D60093"/>
                </a:solidFill>
              </a:rPr>
              <a:t>This </a:t>
            </a:r>
            <a:r>
              <a:rPr lang="fr-FR" b="1" i="1" dirty="0" err="1">
                <a:solidFill>
                  <a:srgbClr val="D60093"/>
                </a:solidFill>
              </a:rPr>
              <a:t>also</a:t>
            </a:r>
            <a:r>
              <a:rPr lang="fr-FR" b="1" i="1" dirty="0">
                <a:solidFill>
                  <a:srgbClr val="D60093"/>
                </a:solidFill>
              </a:rPr>
              <a:t> how </a:t>
            </a:r>
            <a:r>
              <a:rPr lang="fr-FR" b="1" i="1" dirty="0" err="1">
                <a:solidFill>
                  <a:srgbClr val="D60093"/>
                </a:solidFill>
              </a:rPr>
              <a:t>some</a:t>
            </a:r>
            <a:r>
              <a:rPr lang="fr-FR" b="1" i="1" dirty="0">
                <a:solidFill>
                  <a:srgbClr val="D60093"/>
                </a:solidFill>
              </a:rPr>
              <a:t> enzymes </a:t>
            </a:r>
            <a:r>
              <a:rPr lang="fr-FR" b="1" i="1" dirty="0" err="1">
                <a:solidFill>
                  <a:srgbClr val="D60093"/>
                </a:solidFill>
              </a:rPr>
              <a:t>can</a:t>
            </a:r>
            <a:r>
              <a:rPr lang="fr-FR" b="1" i="1" dirty="0">
                <a:solidFill>
                  <a:srgbClr val="D60093"/>
                </a:solidFill>
              </a:rPr>
              <a:t> </a:t>
            </a:r>
            <a:r>
              <a:rPr lang="fr-FR" b="1" i="1" dirty="0" err="1">
                <a:solidFill>
                  <a:srgbClr val="D60093"/>
                </a:solidFill>
              </a:rPr>
              <a:t>react</a:t>
            </a:r>
            <a:r>
              <a:rPr lang="fr-FR" b="1" i="1" dirty="0">
                <a:solidFill>
                  <a:srgbClr val="D60093"/>
                </a:solidFill>
              </a:rPr>
              <a:t> </a:t>
            </a:r>
            <a:r>
              <a:rPr lang="fr-FR" b="1" i="1" dirty="0" err="1">
                <a:solidFill>
                  <a:srgbClr val="D60093"/>
                </a:solidFill>
              </a:rPr>
              <a:t>with</a:t>
            </a:r>
            <a:r>
              <a:rPr lang="fr-FR" b="1" i="1" dirty="0">
                <a:solidFill>
                  <a:srgbClr val="D60093"/>
                </a:solidFill>
              </a:rPr>
              <a:t> a range of </a:t>
            </a:r>
            <a:r>
              <a:rPr lang="fr-FR" b="1" i="1" dirty="0" err="1">
                <a:solidFill>
                  <a:srgbClr val="D60093"/>
                </a:solidFill>
              </a:rPr>
              <a:t>substrates</a:t>
            </a:r>
            <a:r>
              <a:rPr lang="fr-FR" b="1" i="1" dirty="0">
                <a:solidFill>
                  <a:srgbClr val="D60093"/>
                </a:solidFill>
              </a:rPr>
              <a:t> of </a:t>
            </a:r>
            <a:r>
              <a:rPr lang="fr-FR" b="1" i="1" dirty="0" err="1">
                <a:solidFill>
                  <a:srgbClr val="D60093"/>
                </a:solidFill>
              </a:rPr>
              <a:t>similar</a:t>
            </a:r>
            <a:r>
              <a:rPr lang="fr-FR" b="1" i="1" dirty="0">
                <a:solidFill>
                  <a:srgbClr val="D60093"/>
                </a:solidFill>
              </a:rPr>
              <a:t> types.</a:t>
            </a:r>
          </a:p>
        </p:txBody>
      </p:sp>
      <p:grpSp>
        <p:nvGrpSpPr>
          <p:cNvPr id="2" name="Group 8"/>
          <p:cNvGrpSpPr>
            <a:grpSpLocks/>
          </p:cNvGrpSpPr>
          <p:nvPr/>
        </p:nvGrpSpPr>
        <p:grpSpPr bwMode="auto">
          <a:xfrm>
            <a:off x="2000232" y="1357298"/>
            <a:ext cx="5198269" cy="3322079"/>
            <a:chOff x="657" y="1880"/>
            <a:chExt cx="4366" cy="2339"/>
          </a:xfrm>
        </p:grpSpPr>
        <p:pic>
          <p:nvPicPr>
            <p:cNvPr id="31748" name="Picture 6" descr="HexokinaseIndF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 y="1880"/>
              <a:ext cx="4115" cy="1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 Box 7"/>
            <p:cNvSpPr txBox="1">
              <a:spLocks noChangeArrowheads="1"/>
            </p:cNvSpPr>
            <p:nvPr/>
          </p:nvSpPr>
          <p:spPr bwMode="auto">
            <a:xfrm>
              <a:off x="708" y="3721"/>
              <a:ext cx="4315" cy="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defTabSz="914400" eaLnBrk="1" fontAlgn="base" hangingPunct="1">
                <a:spcBef>
                  <a:spcPct val="50000"/>
                </a:spcBef>
                <a:spcAft>
                  <a:spcPct val="0"/>
                </a:spcAft>
              </a:pPr>
              <a:r>
                <a:rPr lang="fr-FR" sz="2000" b="1" dirty="0" err="1">
                  <a:solidFill>
                    <a:srgbClr val="292934"/>
                  </a:solidFill>
                  <a:latin typeface="Cambria" pitchFamily="18" charset="0"/>
                  <a:ea typeface="Cambria" pitchFamily="18" charset="0"/>
                  <a:hlinkClick r:id="rId4"/>
                </a:rPr>
                <a:t>Hexokinase</a:t>
              </a:r>
              <a:r>
                <a:rPr lang="fr-FR" sz="2000" b="1" dirty="0">
                  <a:solidFill>
                    <a:srgbClr val="292934"/>
                  </a:solidFill>
                  <a:latin typeface="Cambria" pitchFamily="18" charset="0"/>
                  <a:ea typeface="Cambria" pitchFamily="18" charset="0"/>
                  <a:hlinkClick r:id="rId4"/>
                </a:rPr>
                <a:t> (a) </a:t>
              </a:r>
              <a:r>
                <a:rPr lang="fr-FR" sz="2000" b="1" dirty="0" err="1">
                  <a:solidFill>
                    <a:srgbClr val="292934"/>
                  </a:solidFill>
                  <a:latin typeface="Cambria" pitchFamily="18" charset="0"/>
                  <a:ea typeface="Cambria" pitchFamily="18" charset="0"/>
                  <a:hlinkClick r:id="rId4"/>
                </a:rPr>
                <a:t>without</a:t>
              </a:r>
              <a:r>
                <a:rPr lang="fr-FR" sz="2000" b="1" dirty="0">
                  <a:solidFill>
                    <a:srgbClr val="292934"/>
                  </a:solidFill>
                  <a:latin typeface="Cambria" pitchFamily="18" charset="0"/>
                  <a:ea typeface="Cambria" pitchFamily="18" charset="0"/>
                  <a:hlinkClick r:id="rId4"/>
                </a:rPr>
                <a:t> (b) </a:t>
              </a:r>
              <a:r>
                <a:rPr lang="fr-FR" sz="2000" b="1" dirty="0" err="1">
                  <a:solidFill>
                    <a:srgbClr val="292934"/>
                  </a:solidFill>
                  <a:latin typeface="Cambria" pitchFamily="18" charset="0"/>
                  <a:ea typeface="Cambria" pitchFamily="18" charset="0"/>
                  <a:hlinkClick r:id="rId4"/>
                </a:rPr>
                <a:t>with</a:t>
              </a:r>
              <a:r>
                <a:rPr lang="fr-FR" sz="2000" b="1" dirty="0">
                  <a:solidFill>
                    <a:srgbClr val="292934"/>
                  </a:solidFill>
                  <a:latin typeface="Cambria" pitchFamily="18" charset="0"/>
                  <a:ea typeface="Cambria" pitchFamily="18" charset="0"/>
                  <a:hlinkClick r:id="rId4"/>
                </a:rPr>
                <a:t> glucose </a:t>
              </a:r>
              <a:r>
                <a:rPr lang="fr-FR" sz="2000" b="1" dirty="0" err="1">
                  <a:solidFill>
                    <a:srgbClr val="292934"/>
                  </a:solidFill>
                  <a:latin typeface="Cambria" pitchFamily="18" charset="0"/>
                  <a:ea typeface="Cambria" pitchFamily="18" charset="0"/>
                  <a:hlinkClick r:id="rId4"/>
                </a:rPr>
                <a:t>substrate</a:t>
              </a:r>
              <a:endParaRPr lang="fr-FR" sz="2000" b="1" dirty="0">
                <a:solidFill>
                  <a:srgbClr val="292934"/>
                </a:solidFill>
                <a:latin typeface="Cambria" pitchFamily="18" charset="0"/>
                <a:ea typeface="Cambria" pitchFamily="18" charset="0"/>
              </a:endParaRPr>
            </a:p>
          </p:txBody>
        </p:sp>
      </p:grpSp>
    </p:spTree>
    <p:extLst>
      <p:ext uri="{BB962C8B-B14F-4D97-AF65-F5344CB8AC3E}">
        <p14:creationId xmlns:p14="http://schemas.microsoft.com/office/powerpoint/2010/main" val="26169209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28596" y="1357298"/>
            <a:ext cx="8229600" cy="457729"/>
          </a:xfrm>
        </p:spPr>
        <p:txBody>
          <a:bodyPr/>
          <a:lstStyle/>
          <a:p>
            <a:pPr eaLnBrk="1" fontAlgn="auto" hangingPunct="1">
              <a:spcAft>
                <a:spcPts val="0"/>
              </a:spcAft>
              <a:defRPr/>
            </a:pPr>
            <a:r>
              <a:rPr lang="fr-FR" sz="2800" i="1" u="sng" dirty="0" err="1" smtClean="0">
                <a:solidFill>
                  <a:srgbClr val="D60093"/>
                </a:solidFill>
                <a:ea typeface="+mj-ea"/>
                <a:cs typeface="+mj-cs"/>
              </a:rPr>
              <a:t>Factors</a:t>
            </a:r>
            <a:r>
              <a:rPr lang="fr-FR" sz="2800" i="1" u="sng" dirty="0" smtClean="0">
                <a:solidFill>
                  <a:srgbClr val="D60093"/>
                </a:solidFill>
                <a:ea typeface="+mj-ea"/>
                <a:cs typeface="+mj-cs"/>
              </a:rPr>
              <a:t> </a:t>
            </a:r>
            <a:r>
              <a:rPr lang="fr-FR" sz="2800" i="1" u="sng" dirty="0" err="1" smtClean="0">
                <a:solidFill>
                  <a:srgbClr val="D60093"/>
                </a:solidFill>
                <a:ea typeface="+mj-ea"/>
                <a:cs typeface="+mj-cs"/>
              </a:rPr>
              <a:t>affecting</a:t>
            </a:r>
            <a:r>
              <a:rPr lang="fr-FR" sz="2800" i="1" u="sng" dirty="0" smtClean="0">
                <a:solidFill>
                  <a:srgbClr val="D60093"/>
                </a:solidFill>
                <a:ea typeface="+mj-ea"/>
                <a:cs typeface="+mj-cs"/>
              </a:rPr>
              <a:t> </a:t>
            </a:r>
            <a:r>
              <a:rPr lang="fr-FR" sz="2800" i="1" u="sng" dirty="0" smtClean="0">
                <a:solidFill>
                  <a:srgbClr val="D60093"/>
                </a:solidFill>
                <a:ea typeface="+mj-ea"/>
              </a:rPr>
              <a:t>e</a:t>
            </a:r>
            <a:r>
              <a:rPr lang="fr-FR" sz="2800" i="1" u="sng" dirty="0" smtClean="0">
                <a:solidFill>
                  <a:srgbClr val="D60093"/>
                </a:solidFill>
                <a:ea typeface="+mj-ea"/>
                <a:cs typeface="+mj-cs"/>
              </a:rPr>
              <a:t>nzyme </a:t>
            </a:r>
            <a:r>
              <a:rPr lang="fr-FR" sz="2800" i="1" u="sng" dirty="0" err="1" smtClean="0">
                <a:solidFill>
                  <a:srgbClr val="D60093"/>
                </a:solidFill>
                <a:ea typeface="+mj-ea"/>
                <a:cs typeface="+mj-cs"/>
              </a:rPr>
              <a:t>activity</a:t>
            </a:r>
            <a:r>
              <a:rPr lang="fr-FR" sz="2800" i="1" u="sng" dirty="0" smtClean="0">
                <a:solidFill>
                  <a:srgbClr val="D60093"/>
                </a:solidFill>
                <a:ea typeface="+mj-ea"/>
                <a:cs typeface="+mj-cs"/>
              </a:rPr>
              <a:t/>
            </a:r>
            <a:br>
              <a:rPr lang="fr-FR" sz="2800" i="1" u="sng" dirty="0" smtClean="0">
                <a:solidFill>
                  <a:srgbClr val="D60093"/>
                </a:solidFill>
                <a:ea typeface="+mj-ea"/>
                <a:cs typeface="+mj-cs"/>
              </a:rPr>
            </a:br>
            <a:r>
              <a:rPr lang="fr-FR" sz="2800" i="1" dirty="0" smtClean="0">
                <a:ea typeface="+mj-ea"/>
              </a:rPr>
              <a:t/>
            </a:r>
            <a:br>
              <a:rPr lang="fr-FR" sz="2800" i="1" dirty="0" smtClean="0">
                <a:ea typeface="+mj-ea"/>
              </a:rPr>
            </a:br>
            <a:endParaRPr lang="fr-FR" sz="2800" i="1" dirty="0" smtClean="0">
              <a:ea typeface="+mj-ea"/>
              <a:cs typeface="+mj-cs"/>
            </a:endParaRPr>
          </a:p>
        </p:txBody>
      </p:sp>
      <p:sp>
        <p:nvSpPr>
          <p:cNvPr id="2" name="Rectangle 3"/>
          <p:cNvSpPr>
            <a:spLocks noGrp="1" noChangeArrowheads="1"/>
          </p:cNvSpPr>
          <p:nvPr>
            <p:ph idx="1"/>
          </p:nvPr>
        </p:nvSpPr>
        <p:spPr>
          <a:xfrm>
            <a:off x="428596" y="2000240"/>
            <a:ext cx="8229600" cy="4643446"/>
          </a:xfrm>
        </p:spPr>
        <p:txBody>
          <a:bodyPr/>
          <a:lstStyle/>
          <a:p>
            <a:pPr eaLnBrk="1" hangingPunct="1">
              <a:buFont typeface="Wingdings" pitchFamily="2" charset="2"/>
              <a:buChar char="§"/>
            </a:pPr>
            <a:r>
              <a:rPr lang="fr-FR" b="1" i="1" dirty="0" smtClean="0">
                <a:solidFill>
                  <a:srgbClr val="0000FF"/>
                </a:solidFill>
              </a:rPr>
              <a:t> </a:t>
            </a:r>
            <a:r>
              <a:rPr lang="fr-FR" b="1" i="1" dirty="0" err="1" smtClean="0">
                <a:solidFill>
                  <a:srgbClr val="0000FF"/>
                </a:solidFill>
              </a:rPr>
              <a:t>substrate</a:t>
            </a:r>
            <a:r>
              <a:rPr lang="fr-FR" b="1" i="1" dirty="0" smtClean="0">
                <a:solidFill>
                  <a:srgbClr val="0000FF"/>
                </a:solidFill>
              </a:rPr>
              <a:t> concentration</a:t>
            </a:r>
          </a:p>
          <a:p>
            <a:pPr eaLnBrk="1" hangingPunct="1">
              <a:buFont typeface="Wingdings" pitchFamily="2" charset="2"/>
              <a:buChar char="§"/>
            </a:pPr>
            <a:endParaRPr lang="fr-FR" b="1" i="1" dirty="0" smtClean="0">
              <a:solidFill>
                <a:srgbClr val="0000FF"/>
              </a:solidFill>
            </a:endParaRPr>
          </a:p>
          <a:p>
            <a:pPr eaLnBrk="1" hangingPunct="1">
              <a:buFont typeface="Wingdings" pitchFamily="2" charset="2"/>
              <a:buChar char="§"/>
            </a:pPr>
            <a:r>
              <a:rPr lang="fr-FR" b="1" i="1" dirty="0" smtClean="0">
                <a:solidFill>
                  <a:srgbClr val="0000FF"/>
                </a:solidFill>
              </a:rPr>
              <a:t>Enzyme concentration</a:t>
            </a:r>
          </a:p>
          <a:p>
            <a:pPr eaLnBrk="1" hangingPunct="1">
              <a:buFont typeface="Wingdings" pitchFamily="2" charset="2"/>
              <a:buChar char="§"/>
            </a:pPr>
            <a:endParaRPr lang="fr-FR" b="1" i="1" dirty="0">
              <a:solidFill>
                <a:srgbClr val="0000FF"/>
              </a:solidFill>
            </a:endParaRPr>
          </a:p>
          <a:p>
            <a:pPr eaLnBrk="1" hangingPunct="1">
              <a:buFont typeface="Wingdings" pitchFamily="2" charset="2"/>
              <a:buChar char="§"/>
            </a:pPr>
            <a:r>
              <a:rPr lang="fr-FR" b="1" i="1" dirty="0" smtClean="0">
                <a:solidFill>
                  <a:srgbClr val="0000FF"/>
                </a:solidFill>
              </a:rPr>
              <a:t>pH</a:t>
            </a:r>
          </a:p>
          <a:p>
            <a:pPr eaLnBrk="1" hangingPunct="1">
              <a:buFont typeface="Wingdings" pitchFamily="2" charset="2"/>
              <a:buChar char="§"/>
            </a:pPr>
            <a:endParaRPr lang="fr-FR" b="1" i="1" dirty="0">
              <a:solidFill>
                <a:srgbClr val="0000FF"/>
              </a:solidFill>
            </a:endParaRPr>
          </a:p>
          <a:p>
            <a:pPr eaLnBrk="1" hangingPunct="1">
              <a:buFont typeface="Wingdings" pitchFamily="2" charset="2"/>
              <a:buChar char="§"/>
            </a:pPr>
            <a:r>
              <a:rPr lang="fr-FR" b="1" i="1" dirty="0" err="1" smtClean="0">
                <a:solidFill>
                  <a:srgbClr val="0000FF"/>
                </a:solidFill>
              </a:rPr>
              <a:t>Temperature</a:t>
            </a:r>
            <a:endParaRPr lang="fr-FR" b="1" i="1" dirty="0" smtClean="0">
              <a:solidFill>
                <a:srgbClr val="0000FF"/>
              </a:solidFill>
            </a:endParaRPr>
          </a:p>
          <a:p>
            <a:pPr eaLnBrk="1" hangingPunct="1">
              <a:buFont typeface="Wingdings" pitchFamily="2" charset="2"/>
              <a:buChar char="§"/>
            </a:pPr>
            <a:endParaRPr lang="fr-FR" b="1" i="1" dirty="0">
              <a:solidFill>
                <a:srgbClr val="0000FF"/>
              </a:solidFill>
            </a:endParaRPr>
          </a:p>
          <a:p>
            <a:pPr eaLnBrk="1" hangingPunct="1">
              <a:buFont typeface="Wingdings" pitchFamily="2" charset="2"/>
              <a:buChar char="§"/>
            </a:pPr>
            <a:r>
              <a:rPr lang="fr-FR" b="1" i="1" dirty="0" err="1" smtClean="0">
                <a:solidFill>
                  <a:srgbClr val="0000FF"/>
                </a:solidFill>
              </a:rPr>
              <a:t>Inhibitors</a:t>
            </a:r>
            <a:endParaRPr lang="fr-FR" b="1" i="1" dirty="0">
              <a:solidFill>
                <a:srgbClr val="0000FF"/>
              </a:solidFill>
            </a:endParaRPr>
          </a:p>
          <a:p>
            <a:pPr eaLnBrk="1" hangingPunct="1">
              <a:buFont typeface="Wingdings" pitchFamily="2" charset="2"/>
              <a:buChar char="§"/>
            </a:pPr>
            <a:endParaRPr lang="fr-FR" b="1" i="1" dirty="0" smtClean="0">
              <a:solidFill>
                <a:srgbClr val="0000FF"/>
              </a:solidFill>
            </a:endParaRPr>
          </a:p>
          <a:p>
            <a:pPr eaLnBrk="1" hangingPunct="1">
              <a:buFont typeface="Wingdings" pitchFamily="2" charset="2"/>
              <a:buChar char="§"/>
            </a:pPr>
            <a:r>
              <a:rPr lang="fr-FR" b="1" i="1" dirty="0" err="1" smtClean="0">
                <a:solidFill>
                  <a:srgbClr val="0000FF"/>
                </a:solidFill>
              </a:rPr>
              <a:t>Products</a:t>
            </a:r>
            <a:r>
              <a:rPr lang="fr-FR" b="1" i="1" dirty="0" smtClean="0">
                <a:solidFill>
                  <a:srgbClr val="0000FF"/>
                </a:solidFill>
              </a:rPr>
              <a:t> of the </a:t>
            </a:r>
            <a:r>
              <a:rPr lang="fr-FR" b="1" i="1" dirty="0" err="1" smtClean="0">
                <a:solidFill>
                  <a:srgbClr val="0000FF"/>
                </a:solidFill>
              </a:rPr>
              <a:t>reactioon</a:t>
            </a:r>
            <a:endParaRPr lang="fr-FR" b="1" i="1" dirty="0" smtClean="0">
              <a:solidFill>
                <a:srgbClr val="0000FF"/>
              </a:solidFill>
            </a:endParaRPr>
          </a:p>
          <a:p>
            <a:pPr eaLnBrk="1" hangingPunct="1">
              <a:buFont typeface="Wingdings" pitchFamily="2" charset="2"/>
              <a:buChar char="§"/>
            </a:pPr>
            <a:endParaRPr lang="fr-FR" b="1" i="1" dirty="0" smtClean="0">
              <a:solidFill>
                <a:srgbClr val="0000FF"/>
              </a:solidFill>
            </a:endParaRPr>
          </a:p>
          <a:p>
            <a:pPr eaLnBrk="1" hangingPunct="1">
              <a:buFont typeface="Wingdings" pitchFamily="2" charset="2"/>
              <a:buChar char="§"/>
            </a:pPr>
            <a:r>
              <a:rPr lang="fr-FR" b="1" i="1" dirty="0" err="1" smtClean="0">
                <a:solidFill>
                  <a:srgbClr val="0000FF"/>
                </a:solidFill>
              </a:rPr>
              <a:t>Allosteric</a:t>
            </a:r>
            <a:r>
              <a:rPr lang="fr-FR" b="1" i="1" dirty="0" smtClean="0">
                <a:solidFill>
                  <a:srgbClr val="0000FF"/>
                </a:solidFill>
              </a:rPr>
              <a:t> </a:t>
            </a:r>
            <a:r>
              <a:rPr lang="fr-FR" b="1" i="1" dirty="0" err="1" smtClean="0">
                <a:solidFill>
                  <a:srgbClr val="0000FF"/>
                </a:solidFill>
              </a:rPr>
              <a:t>effects</a:t>
            </a:r>
            <a:endParaRPr lang="fr-FR" b="1" i="1" dirty="0">
              <a:solidFill>
                <a:srgbClr val="0000FF"/>
              </a:solidFill>
            </a:endParaRPr>
          </a:p>
        </p:txBody>
      </p:sp>
    </p:spTree>
    <p:extLst>
      <p:ext uri="{BB962C8B-B14F-4D97-AF65-F5344CB8AC3E}">
        <p14:creationId xmlns:p14="http://schemas.microsoft.com/office/powerpoint/2010/main" val="35977844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643042" y="1500174"/>
            <a:ext cx="6172200" cy="663575"/>
          </a:xfrm>
        </p:spPr>
        <p:txBody>
          <a:bodyPr/>
          <a:lstStyle/>
          <a:p>
            <a:pPr eaLnBrk="1" fontAlgn="auto" hangingPunct="1">
              <a:spcAft>
                <a:spcPts val="0"/>
              </a:spcAft>
              <a:defRPr/>
            </a:pPr>
            <a:r>
              <a:rPr lang="en-GB" sz="2800" b="1" i="1" dirty="0">
                <a:solidFill>
                  <a:srgbClr val="0000FF"/>
                </a:solidFill>
                <a:ea typeface="+mj-ea"/>
                <a:cs typeface="+mj-cs"/>
              </a:rPr>
              <a:t>Substrate concentration: Non-</a:t>
            </a:r>
            <a:r>
              <a:rPr lang="en-GB" sz="2800" b="1" i="1" dirty="0" err="1">
                <a:solidFill>
                  <a:srgbClr val="0000FF"/>
                </a:solidFill>
                <a:ea typeface="+mj-ea"/>
                <a:cs typeface="+mj-cs"/>
              </a:rPr>
              <a:t>enzymic</a:t>
            </a:r>
            <a:r>
              <a:rPr lang="en-GB" sz="2800" b="1" i="1" dirty="0">
                <a:solidFill>
                  <a:srgbClr val="0000FF"/>
                </a:solidFill>
                <a:ea typeface="+mj-ea"/>
                <a:cs typeface="+mj-cs"/>
              </a:rPr>
              <a:t> reactions</a:t>
            </a:r>
            <a:endParaRPr lang="fr-FR" sz="2800" b="1" i="1" dirty="0">
              <a:solidFill>
                <a:srgbClr val="0000FF"/>
              </a:solidFill>
              <a:ea typeface="+mj-ea"/>
              <a:cs typeface="+mj-cs"/>
            </a:endParaRPr>
          </a:p>
        </p:txBody>
      </p:sp>
      <p:sp>
        <p:nvSpPr>
          <p:cNvPr id="33794" name="Rectangle 3"/>
          <p:cNvSpPr>
            <a:spLocks noGrp="1" noChangeArrowheads="1"/>
          </p:cNvSpPr>
          <p:nvPr>
            <p:ph idx="1"/>
          </p:nvPr>
        </p:nvSpPr>
        <p:spPr>
          <a:xfrm>
            <a:off x="1485900" y="5524502"/>
            <a:ext cx="6172200" cy="1046163"/>
          </a:xfrm>
        </p:spPr>
        <p:txBody>
          <a:bodyPr/>
          <a:lstStyle/>
          <a:p>
            <a:pPr marL="0" indent="0" eaLnBrk="1" hangingPunct="1">
              <a:buNone/>
            </a:pPr>
            <a:endParaRPr lang="en-GB" b="1" i="1" dirty="0" smtClean="0">
              <a:solidFill>
                <a:srgbClr val="FF0000"/>
              </a:solidFill>
            </a:endParaRPr>
          </a:p>
          <a:p>
            <a:pPr marL="0" indent="0" eaLnBrk="1" hangingPunct="1">
              <a:buNone/>
            </a:pPr>
            <a:r>
              <a:rPr lang="en-GB" b="1" i="1" dirty="0" smtClean="0">
                <a:solidFill>
                  <a:srgbClr val="FF0000"/>
                </a:solidFill>
              </a:rPr>
              <a:t>The </a:t>
            </a:r>
            <a:r>
              <a:rPr lang="en-GB" b="1" i="1" dirty="0">
                <a:solidFill>
                  <a:srgbClr val="FF0000"/>
                </a:solidFill>
              </a:rPr>
              <a:t>increase in velocity is proportional to the substrate concentration</a:t>
            </a:r>
            <a:r>
              <a:rPr lang="fr-FR" b="1" i="1" dirty="0" smtClean="0">
                <a:solidFill>
                  <a:srgbClr val="FF0000"/>
                </a:solidFill>
              </a:rPr>
              <a:t>.</a:t>
            </a:r>
          </a:p>
        </p:txBody>
      </p:sp>
      <p:grpSp>
        <p:nvGrpSpPr>
          <p:cNvPr id="2" name="Group 6"/>
          <p:cNvGrpSpPr>
            <a:grpSpLocks/>
          </p:cNvGrpSpPr>
          <p:nvPr/>
        </p:nvGrpSpPr>
        <p:grpSpPr bwMode="auto">
          <a:xfrm>
            <a:off x="1875236" y="2571744"/>
            <a:ext cx="5006578" cy="2768608"/>
            <a:chOff x="645" y="7740"/>
            <a:chExt cx="5182" cy="3405"/>
          </a:xfrm>
        </p:grpSpPr>
        <p:grpSp>
          <p:nvGrpSpPr>
            <p:cNvPr id="3" name="Group 7"/>
            <p:cNvGrpSpPr>
              <a:grpSpLocks/>
            </p:cNvGrpSpPr>
            <p:nvPr/>
          </p:nvGrpSpPr>
          <p:grpSpPr bwMode="auto">
            <a:xfrm>
              <a:off x="645" y="7740"/>
              <a:ext cx="5182" cy="3405"/>
              <a:chOff x="870" y="7740"/>
              <a:chExt cx="5182" cy="3405"/>
            </a:xfrm>
          </p:grpSpPr>
          <p:sp>
            <p:nvSpPr>
              <p:cNvPr id="33798" name="Line 8"/>
              <p:cNvSpPr>
                <a:spLocks noChangeShapeType="1"/>
              </p:cNvSpPr>
              <p:nvPr/>
            </p:nvSpPr>
            <p:spPr bwMode="auto">
              <a:xfrm flipV="1">
                <a:off x="1500" y="7785"/>
                <a:ext cx="0" cy="280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292934"/>
                  </a:solidFill>
                  <a:latin typeface="Times New Roman" panose="02020603050405020304" pitchFamily="18" charset="0"/>
                  <a:ea typeface="MS PGothic" panose="020B0600070205080204" pitchFamily="34" charset="-128"/>
                </a:endParaRPr>
              </a:p>
            </p:txBody>
          </p:sp>
          <p:sp>
            <p:nvSpPr>
              <p:cNvPr id="33799" name="Line 9"/>
              <p:cNvSpPr>
                <a:spLocks noChangeShapeType="1"/>
              </p:cNvSpPr>
              <p:nvPr/>
            </p:nvSpPr>
            <p:spPr bwMode="auto">
              <a:xfrm>
                <a:off x="2175" y="7740"/>
                <a:ext cx="0" cy="286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292934"/>
                  </a:solidFill>
                  <a:latin typeface="Times New Roman" panose="02020603050405020304" pitchFamily="18" charset="0"/>
                  <a:ea typeface="MS PGothic" panose="020B0600070205080204" pitchFamily="34" charset="-128"/>
                </a:endParaRPr>
              </a:p>
            </p:txBody>
          </p:sp>
          <p:sp>
            <p:nvSpPr>
              <p:cNvPr id="33800" name="Line 10"/>
              <p:cNvSpPr>
                <a:spLocks noChangeShapeType="1"/>
              </p:cNvSpPr>
              <p:nvPr/>
            </p:nvSpPr>
            <p:spPr bwMode="auto">
              <a:xfrm rot="5400000">
                <a:off x="4110" y="8640"/>
                <a:ext cx="0" cy="388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292934"/>
                  </a:solidFill>
                  <a:latin typeface="Times New Roman" panose="02020603050405020304" pitchFamily="18" charset="0"/>
                  <a:ea typeface="MS PGothic" panose="020B0600070205080204" pitchFamily="34" charset="-128"/>
                </a:endParaRPr>
              </a:p>
            </p:txBody>
          </p:sp>
          <p:sp>
            <p:nvSpPr>
              <p:cNvPr id="33801" name="Text Box 11"/>
              <p:cNvSpPr txBox="1">
                <a:spLocks noChangeArrowheads="1"/>
              </p:cNvSpPr>
              <p:nvPr/>
            </p:nvSpPr>
            <p:spPr bwMode="auto">
              <a:xfrm>
                <a:off x="870" y="8580"/>
                <a:ext cx="1215" cy="7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defTabSz="914400" eaLnBrk="1" fontAlgn="base" hangingPunct="1">
                  <a:spcBef>
                    <a:spcPct val="0"/>
                  </a:spcBef>
                  <a:spcAft>
                    <a:spcPct val="0"/>
                  </a:spcAft>
                </a:pPr>
                <a:r>
                  <a:rPr lang="fr-FR" sz="1800" b="1">
                    <a:solidFill>
                      <a:srgbClr val="292934"/>
                    </a:solidFill>
                    <a:latin typeface="Arial" panose="020B0604020202020204" pitchFamily="34" charset="0"/>
                  </a:rPr>
                  <a:t>Reaction velocity</a:t>
                </a:r>
                <a:endParaRPr lang="fr-FR" sz="1800">
                  <a:solidFill>
                    <a:srgbClr val="292934"/>
                  </a:solidFill>
                  <a:latin typeface="Arial" panose="020B0604020202020204" pitchFamily="34" charset="0"/>
                </a:endParaRPr>
              </a:p>
            </p:txBody>
          </p:sp>
          <p:sp>
            <p:nvSpPr>
              <p:cNvPr id="33802" name="Line 12"/>
              <p:cNvSpPr>
                <a:spLocks noChangeShapeType="1"/>
              </p:cNvSpPr>
              <p:nvPr/>
            </p:nvSpPr>
            <p:spPr bwMode="auto">
              <a:xfrm>
                <a:off x="2160" y="10920"/>
                <a:ext cx="3840"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292934"/>
                  </a:solidFill>
                  <a:latin typeface="Times New Roman" panose="02020603050405020304" pitchFamily="18" charset="0"/>
                  <a:ea typeface="MS PGothic" panose="020B0600070205080204" pitchFamily="34" charset="-128"/>
                </a:endParaRPr>
              </a:p>
            </p:txBody>
          </p:sp>
          <p:sp>
            <p:nvSpPr>
              <p:cNvPr id="33803" name="Text Box 13"/>
              <p:cNvSpPr txBox="1">
                <a:spLocks noChangeArrowheads="1"/>
              </p:cNvSpPr>
              <p:nvPr/>
            </p:nvSpPr>
            <p:spPr bwMode="auto">
              <a:xfrm>
                <a:off x="2610" y="10695"/>
                <a:ext cx="2790" cy="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defTabSz="914400" eaLnBrk="1" fontAlgn="base" hangingPunct="1">
                  <a:spcBef>
                    <a:spcPct val="0"/>
                  </a:spcBef>
                  <a:spcAft>
                    <a:spcPct val="0"/>
                  </a:spcAft>
                </a:pPr>
                <a:r>
                  <a:rPr lang="fr-FR" sz="1800" b="1">
                    <a:solidFill>
                      <a:srgbClr val="292934"/>
                    </a:solidFill>
                    <a:latin typeface="Arial" panose="020B0604020202020204" pitchFamily="34" charset="0"/>
                  </a:rPr>
                  <a:t>Substrate concentration</a:t>
                </a:r>
                <a:endParaRPr lang="fr-FR" sz="1800">
                  <a:solidFill>
                    <a:srgbClr val="292934"/>
                  </a:solidFill>
                  <a:latin typeface="Arial" panose="020B0604020202020204" pitchFamily="34" charset="0"/>
                </a:endParaRPr>
              </a:p>
            </p:txBody>
          </p:sp>
        </p:grpSp>
        <p:sp>
          <p:nvSpPr>
            <p:cNvPr id="33797" name="Line 14"/>
            <p:cNvSpPr>
              <a:spLocks noChangeShapeType="1"/>
            </p:cNvSpPr>
            <p:nvPr/>
          </p:nvSpPr>
          <p:spPr bwMode="auto">
            <a:xfrm flipV="1">
              <a:off x="1950" y="7860"/>
              <a:ext cx="3450" cy="271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292934"/>
                </a:solidFill>
                <a:latin typeface="Times New Roman" panose="02020603050405020304" pitchFamily="18" charset="0"/>
                <a:ea typeface="MS PGothic" panose="020B0600070205080204" pitchFamily="34" charset="-128"/>
              </a:endParaRPr>
            </a:p>
          </p:txBody>
        </p:sp>
      </p:grpSp>
    </p:spTree>
    <p:extLst>
      <p:ext uri="{BB962C8B-B14F-4D97-AF65-F5344CB8AC3E}">
        <p14:creationId xmlns:p14="http://schemas.microsoft.com/office/powerpoint/2010/main" val="18922840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428728" y="1214422"/>
            <a:ext cx="6172200" cy="879475"/>
          </a:xfrm>
        </p:spPr>
        <p:txBody>
          <a:bodyPr/>
          <a:lstStyle/>
          <a:p>
            <a:pPr eaLnBrk="1" fontAlgn="auto" hangingPunct="1">
              <a:spcAft>
                <a:spcPts val="0"/>
              </a:spcAft>
              <a:defRPr/>
            </a:pPr>
            <a:r>
              <a:rPr lang="fr-FR" sz="2800" b="1" i="1" dirty="0" err="1">
                <a:solidFill>
                  <a:srgbClr val="D60093"/>
                </a:solidFill>
                <a:ea typeface="+mj-ea"/>
                <a:cs typeface="+mj-cs"/>
              </a:rPr>
              <a:t>Substrate</a:t>
            </a:r>
            <a:r>
              <a:rPr lang="fr-FR" sz="2800" b="1" i="1" dirty="0">
                <a:solidFill>
                  <a:srgbClr val="D60093"/>
                </a:solidFill>
                <a:ea typeface="+mj-ea"/>
                <a:cs typeface="+mj-cs"/>
              </a:rPr>
              <a:t> concentration: </a:t>
            </a:r>
            <a:r>
              <a:rPr lang="en-GB" sz="2800" b="1" i="1" dirty="0" err="1">
                <a:solidFill>
                  <a:srgbClr val="D60093"/>
                </a:solidFill>
                <a:ea typeface="+mj-ea"/>
                <a:cs typeface="+mj-cs"/>
              </a:rPr>
              <a:t>Enzymic</a:t>
            </a:r>
            <a:r>
              <a:rPr lang="en-GB" sz="2800" b="1" i="1" dirty="0">
                <a:solidFill>
                  <a:srgbClr val="D60093"/>
                </a:solidFill>
                <a:ea typeface="+mj-ea"/>
                <a:cs typeface="+mj-cs"/>
              </a:rPr>
              <a:t> reactions</a:t>
            </a:r>
            <a:endParaRPr lang="fr-FR" sz="2800" b="1" i="1" dirty="0">
              <a:solidFill>
                <a:srgbClr val="D60093"/>
              </a:solidFill>
              <a:ea typeface="+mj-ea"/>
              <a:cs typeface="+mj-cs"/>
            </a:endParaRPr>
          </a:p>
        </p:txBody>
      </p:sp>
      <p:sp>
        <p:nvSpPr>
          <p:cNvPr id="34818" name="Rectangle 3"/>
          <p:cNvSpPr>
            <a:spLocks noGrp="1" noChangeArrowheads="1"/>
          </p:cNvSpPr>
          <p:nvPr>
            <p:ph idx="1"/>
          </p:nvPr>
        </p:nvSpPr>
        <p:spPr>
          <a:xfrm>
            <a:off x="1428728" y="5715017"/>
            <a:ext cx="6072230" cy="1142984"/>
          </a:xfrm>
        </p:spPr>
        <p:txBody>
          <a:bodyPr/>
          <a:lstStyle/>
          <a:p>
            <a:pPr eaLnBrk="1" hangingPunct="1">
              <a:lnSpc>
                <a:spcPct val="80000"/>
              </a:lnSpc>
            </a:pPr>
            <a:r>
              <a:rPr lang="en-GB" b="1" i="1" dirty="0" smtClean="0">
                <a:solidFill>
                  <a:srgbClr val="0000FF"/>
                </a:solidFill>
              </a:rPr>
              <a:t>Faster reaction but it reaches a saturation point when all the enzyme molecules are occupied</a:t>
            </a:r>
          </a:p>
          <a:p>
            <a:pPr eaLnBrk="1" hangingPunct="1">
              <a:lnSpc>
                <a:spcPct val="80000"/>
              </a:lnSpc>
            </a:pPr>
            <a:r>
              <a:rPr lang="en-GB" b="1" i="1" dirty="0" smtClean="0">
                <a:solidFill>
                  <a:srgbClr val="0000FF"/>
                </a:solidFill>
              </a:rPr>
              <a:t>Alter the concentration of the enzyme then </a:t>
            </a:r>
            <a:r>
              <a:rPr lang="en-GB" b="1" i="1" dirty="0" err="1" smtClean="0">
                <a:solidFill>
                  <a:srgbClr val="0000FF"/>
                </a:solidFill>
              </a:rPr>
              <a:t>V</a:t>
            </a:r>
            <a:r>
              <a:rPr lang="en-GB" b="1" i="1" baseline="-25000" dirty="0" err="1" smtClean="0">
                <a:solidFill>
                  <a:srgbClr val="0000FF"/>
                </a:solidFill>
              </a:rPr>
              <a:t>max</a:t>
            </a:r>
            <a:r>
              <a:rPr lang="en-GB" b="1" i="1" dirty="0" smtClean="0">
                <a:solidFill>
                  <a:srgbClr val="0000FF"/>
                </a:solidFill>
              </a:rPr>
              <a:t> will change too.</a:t>
            </a:r>
            <a:endParaRPr lang="fr-FR" b="1" i="1" dirty="0" smtClean="0">
              <a:solidFill>
                <a:srgbClr val="0000FF"/>
              </a:solidFill>
            </a:endParaRPr>
          </a:p>
        </p:txBody>
      </p:sp>
      <p:grpSp>
        <p:nvGrpSpPr>
          <p:cNvPr id="2" name="Group 4"/>
          <p:cNvGrpSpPr>
            <a:grpSpLocks/>
          </p:cNvGrpSpPr>
          <p:nvPr/>
        </p:nvGrpSpPr>
        <p:grpSpPr bwMode="auto">
          <a:xfrm>
            <a:off x="2143108" y="2285993"/>
            <a:ext cx="4429156" cy="3143272"/>
            <a:chOff x="5730" y="7740"/>
            <a:chExt cx="5182" cy="3405"/>
          </a:xfrm>
        </p:grpSpPr>
        <p:grpSp>
          <p:nvGrpSpPr>
            <p:cNvPr id="3" name="Group 5"/>
            <p:cNvGrpSpPr>
              <a:grpSpLocks/>
            </p:cNvGrpSpPr>
            <p:nvPr/>
          </p:nvGrpSpPr>
          <p:grpSpPr bwMode="auto">
            <a:xfrm>
              <a:off x="5730" y="7740"/>
              <a:ext cx="5182" cy="3405"/>
              <a:chOff x="870" y="7740"/>
              <a:chExt cx="5182" cy="3405"/>
            </a:xfrm>
          </p:grpSpPr>
          <p:sp>
            <p:nvSpPr>
              <p:cNvPr id="34824" name="Line 6"/>
              <p:cNvSpPr>
                <a:spLocks noChangeShapeType="1"/>
              </p:cNvSpPr>
              <p:nvPr/>
            </p:nvSpPr>
            <p:spPr bwMode="auto">
              <a:xfrm flipV="1">
                <a:off x="1500" y="7785"/>
                <a:ext cx="0" cy="2805"/>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292934"/>
                  </a:solidFill>
                  <a:latin typeface="Times New Roman" panose="02020603050405020304" pitchFamily="18" charset="0"/>
                  <a:ea typeface="MS PGothic" panose="020B0600070205080204" pitchFamily="34" charset="-128"/>
                </a:endParaRPr>
              </a:p>
            </p:txBody>
          </p:sp>
          <p:sp>
            <p:nvSpPr>
              <p:cNvPr id="34825" name="Line 7"/>
              <p:cNvSpPr>
                <a:spLocks noChangeShapeType="1"/>
              </p:cNvSpPr>
              <p:nvPr/>
            </p:nvSpPr>
            <p:spPr bwMode="auto">
              <a:xfrm>
                <a:off x="2175" y="7740"/>
                <a:ext cx="0" cy="286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292934"/>
                  </a:solidFill>
                  <a:latin typeface="Times New Roman" panose="02020603050405020304" pitchFamily="18" charset="0"/>
                  <a:ea typeface="MS PGothic" panose="020B0600070205080204" pitchFamily="34" charset="-128"/>
                </a:endParaRPr>
              </a:p>
            </p:txBody>
          </p:sp>
          <p:sp>
            <p:nvSpPr>
              <p:cNvPr id="34826" name="Line 8"/>
              <p:cNvSpPr>
                <a:spLocks noChangeShapeType="1"/>
              </p:cNvSpPr>
              <p:nvPr/>
            </p:nvSpPr>
            <p:spPr bwMode="auto">
              <a:xfrm rot="5400000">
                <a:off x="4110" y="8640"/>
                <a:ext cx="0" cy="388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292934"/>
                  </a:solidFill>
                  <a:latin typeface="Times New Roman" panose="02020603050405020304" pitchFamily="18" charset="0"/>
                  <a:ea typeface="MS PGothic" panose="020B0600070205080204" pitchFamily="34" charset="-128"/>
                </a:endParaRPr>
              </a:p>
            </p:txBody>
          </p:sp>
          <p:sp>
            <p:nvSpPr>
              <p:cNvPr id="34827" name="Text Box 9"/>
              <p:cNvSpPr txBox="1">
                <a:spLocks noChangeArrowheads="1"/>
              </p:cNvSpPr>
              <p:nvPr/>
            </p:nvSpPr>
            <p:spPr bwMode="auto">
              <a:xfrm>
                <a:off x="870" y="8580"/>
                <a:ext cx="1215" cy="7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defTabSz="914400" eaLnBrk="1" fontAlgn="base" hangingPunct="1">
                  <a:spcBef>
                    <a:spcPct val="0"/>
                  </a:spcBef>
                  <a:spcAft>
                    <a:spcPct val="0"/>
                  </a:spcAft>
                </a:pPr>
                <a:r>
                  <a:rPr lang="fr-FR" sz="1800" b="1">
                    <a:solidFill>
                      <a:srgbClr val="292934"/>
                    </a:solidFill>
                    <a:latin typeface="Arial" panose="020B0604020202020204" pitchFamily="34" charset="0"/>
                  </a:rPr>
                  <a:t>Reaction velocity</a:t>
                </a:r>
                <a:endParaRPr lang="fr-FR" sz="1800">
                  <a:solidFill>
                    <a:srgbClr val="292934"/>
                  </a:solidFill>
                  <a:latin typeface="Arial" panose="020B0604020202020204" pitchFamily="34" charset="0"/>
                </a:endParaRPr>
              </a:p>
            </p:txBody>
          </p:sp>
          <p:sp>
            <p:nvSpPr>
              <p:cNvPr id="34828" name="Line 10"/>
              <p:cNvSpPr>
                <a:spLocks noChangeShapeType="1"/>
              </p:cNvSpPr>
              <p:nvPr/>
            </p:nvSpPr>
            <p:spPr bwMode="auto">
              <a:xfrm>
                <a:off x="2160" y="10920"/>
                <a:ext cx="3840"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292934"/>
                  </a:solidFill>
                  <a:latin typeface="Times New Roman" panose="02020603050405020304" pitchFamily="18" charset="0"/>
                  <a:ea typeface="MS PGothic" panose="020B0600070205080204" pitchFamily="34" charset="-128"/>
                </a:endParaRPr>
              </a:p>
            </p:txBody>
          </p:sp>
          <p:sp>
            <p:nvSpPr>
              <p:cNvPr id="34829" name="Text Box 11"/>
              <p:cNvSpPr txBox="1">
                <a:spLocks noChangeArrowheads="1"/>
              </p:cNvSpPr>
              <p:nvPr/>
            </p:nvSpPr>
            <p:spPr bwMode="auto">
              <a:xfrm>
                <a:off x="2610" y="10695"/>
                <a:ext cx="2790" cy="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defTabSz="914400" eaLnBrk="1" fontAlgn="base" hangingPunct="1">
                  <a:spcBef>
                    <a:spcPct val="0"/>
                  </a:spcBef>
                  <a:spcAft>
                    <a:spcPct val="0"/>
                  </a:spcAft>
                </a:pPr>
                <a:r>
                  <a:rPr lang="en-GB" sz="1800" b="1" dirty="0">
                    <a:solidFill>
                      <a:srgbClr val="292934"/>
                    </a:solidFill>
                    <a:latin typeface="Arial" panose="020B0604020202020204" pitchFamily="34" charset="0"/>
                  </a:rPr>
                  <a:t>Substrate concentration</a:t>
                </a:r>
                <a:endParaRPr lang="fr-FR" sz="1800" dirty="0">
                  <a:solidFill>
                    <a:srgbClr val="292934"/>
                  </a:solidFill>
                  <a:latin typeface="Arial" panose="020B0604020202020204" pitchFamily="34" charset="0"/>
                </a:endParaRPr>
              </a:p>
            </p:txBody>
          </p:sp>
        </p:grpSp>
        <p:sp>
          <p:nvSpPr>
            <p:cNvPr id="34821" name="Freeform 12"/>
            <p:cNvSpPr>
              <a:spLocks/>
            </p:cNvSpPr>
            <p:nvPr/>
          </p:nvSpPr>
          <p:spPr bwMode="auto">
            <a:xfrm>
              <a:off x="7035" y="8353"/>
              <a:ext cx="3630" cy="2222"/>
            </a:xfrm>
            <a:custGeom>
              <a:avLst/>
              <a:gdLst>
                <a:gd name="T0" fmla="*/ 0 w 3630"/>
                <a:gd name="T1" fmla="*/ 2222 h 2222"/>
                <a:gd name="T2" fmla="*/ 255 w 3630"/>
                <a:gd name="T3" fmla="*/ 1547 h 2222"/>
                <a:gd name="T4" fmla="*/ 465 w 3630"/>
                <a:gd name="T5" fmla="*/ 977 h 2222"/>
                <a:gd name="T6" fmla="*/ 660 w 3630"/>
                <a:gd name="T7" fmla="*/ 377 h 2222"/>
                <a:gd name="T8" fmla="*/ 840 w 3630"/>
                <a:gd name="T9" fmla="*/ 77 h 2222"/>
                <a:gd name="T10" fmla="*/ 1035 w 3630"/>
                <a:gd name="T11" fmla="*/ 17 h 2222"/>
                <a:gd name="T12" fmla="*/ 1305 w 3630"/>
                <a:gd name="T13" fmla="*/ 2 h 2222"/>
                <a:gd name="T14" fmla="*/ 3630 w 3630"/>
                <a:gd name="T15" fmla="*/ 2 h 2222"/>
                <a:gd name="T16" fmla="*/ 0 60000 65536"/>
                <a:gd name="T17" fmla="*/ 0 60000 65536"/>
                <a:gd name="T18" fmla="*/ 0 60000 65536"/>
                <a:gd name="T19" fmla="*/ 0 60000 65536"/>
                <a:gd name="T20" fmla="*/ 0 60000 65536"/>
                <a:gd name="T21" fmla="*/ 0 60000 65536"/>
                <a:gd name="T22" fmla="*/ 0 60000 65536"/>
                <a:gd name="T23" fmla="*/ 0 60000 65536"/>
                <a:gd name="T24" fmla="*/ 0 w 3630"/>
                <a:gd name="T25" fmla="*/ 0 h 2222"/>
                <a:gd name="T26" fmla="*/ 3630 w 3630"/>
                <a:gd name="T27" fmla="*/ 2222 h 22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30" h="2222">
                  <a:moveTo>
                    <a:pt x="0" y="2222"/>
                  </a:moveTo>
                  <a:cubicBezTo>
                    <a:pt x="89" y="1988"/>
                    <a:pt x="178" y="1754"/>
                    <a:pt x="255" y="1547"/>
                  </a:cubicBezTo>
                  <a:cubicBezTo>
                    <a:pt x="332" y="1340"/>
                    <a:pt x="397" y="1172"/>
                    <a:pt x="465" y="977"/>
                  </a:cubicBezTo>
                  <a:cubicBezTo>
                    <a:pt x="533" y="782"/>
                    <a:pt x="597" y="527"/>
                    <a:pt x="660" y="377"/>
                  </a:cubicBezTo>
                  <a:cubicBezTo>
                    <a:pt x="723" y="227"/>
                    <a:pt x="778" y="137"/>
                    <a:pt x="840" y="77"/>
                  </a:cubicBezTo>
                  <a:cubicBezTo>
                    <a:pt x="902" y="17"/>
                    <a:pt x="958" y="29"/>
                    <a:pt x="1035" y="17"/>
                  </a:cubicBezTo>
                  <a:cubicBezTo>
                    <a:pt x="1112" y="5"/>
                    <a:pt x="873" y="4"/>
                    <a:pt x="1305" y="2"/>
                  </a:cubicBezTo>
                  <a:cubicBezTo>
                    <a:pt x="1737" y="0"/>
                    <a:pt x="2683" y="1"/>
                    <a:pt x="3630" y="2"/>
                  </a:cubicBezTo>
                </a:path>
              </a:pathLst>
            </a:custGeom>
            <a:noFill/>
            <a:ln w="381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defTabSz="914400" fontAlgn="base">
                <a:spcBef>
                  <a:spcPct val="0"/>
                </a:spcBef>
                <a:spcAft>
                  <a:spcPct val="0"/>
                </a:spcAft>
              </a:pPr>
              <a:endParaRPr lang="en-IN">
                <a:solidFill>
                  <a:srgbClr val="292934"/>
                </a:solidFill>
                <a:latin typeface="Times New Roman" panose="02020603050405020304" pitchFamily="18" charset="0"/>
                <a:ea typeface="MS PGothic" panose="020B0600070205080204" pitchFamily="34" charset="-128"/>
              </a:endParaRPr>
            </a:p>
          </p:txBody>
        </p:sp>
        <p:sp>
          <p:nvSpPr>
            <p:cNvPr id="34822" name="Line 13"/>
            <p:cNvSpPr>
              <a:spLocks noChangeShapeType="1"/>
            </p:cNvSpPr>
            <p:nvPr/>
          </p:nvSpPr>
          <p:spPr bwMode="auto">
            <a:xfrm>
              <a:off x="7020" y="8325"/>
              <a:ext cx="3675" cy="0"/>
            </a:xfrm>
            <a:prstGeom prst="line">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292934"/>
                </a:solidFill>
                <a:latin typeface="Times New Roman" panose="02020603050405020304" pitchFamily="18" charset="0"/>
                <a:ea typeface="MS PGothic" panose="020B0600070205080204" pitchFamily="34" charset="-128"/>
              </a:endParaRPr>
            </a:p>
          </p:txBody>
        </p:sp>
        <p:sp>
          <p:nvSpPr>
            <p:cNvPr id="34823" name="Text Box 14"/>
            <p:cNvSpPr txBox="1">
              <a:spLocks noChangeArrowheads="1"/>
            </p:cNvSpPr>
            <p:nvPr/>
          </p:nvSpPr>
          <p:spPr bwMode="auto">
            <a:xfrm>
              <a:off x="6315" y="8115"/>
              <a:ext cx="840"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defTabSz="914400" eaLnBrk="1" fontAlgn="base" hangingPunct="1">
                <a:spcBef>
                  <a:spcPct val="0"/>
                </a:spcBef>
                <a:spcAft>
                  <a:spcPct val="0"/>
                </a:spcAft>
              </a:pPr>
              <a:r>
                <a:rPr lang="fr-FR" sz="1800" b="1">
                  <a:solidFill>
                    <a:srgbClr val="FF0000"/>
                  </a:solidFill>
                  <a:latin typeface="Arial" panose="020B0604020202020204" pitchFamily="34" charset="0"/>
                </a:rPr>
                <a:t>V</a:t>
              </a:r>
              <a:r>
                <a:rPr lang="fr-FR" sz="1800" b="1" baseline="-25000">
                  <a:solidFill>
                    <a:srgbClr val="FF0000"/>
                  </a:solidFill>
                  <a:latin typeface="Arial" panose="020B0604020202020204" pitchFamily="34" charset="0"/>
                </a:rPr>
                <a:t>max</a:t>
              </a:r>
              <a:endParaRPr lang="fr-FR" sz="1800" baseline="-25000">
                <a:solidFill>
                  <a:srgbClr val="292934"/>
                </a:solidFill>
                <a:latin typeface="Arial" panose="020B0604020202020204" pitchFamily="34" charset="0"/>
              </a:endParaRPr>
            </a:p>
          </p:txBody>
        </p:sp>
      </p:grpSp>
    </p:spTree>
    <p:extLst>
      <p:ext uri="{BB962C8B-B14F-4D97-AF65-F5344CB8AC3E}">
        <p14:creationId xmlns:p14="http://schemas.microsoft.com/office/powerpoint/2010/main" val="3153754792"/>
      </p:ext>
    </p:extLst>
  </p:cSld>
  <p:clrMapOvr>
    <a:masterClrMapping/>
  </p:clrMapOvr>
  <p:timing>
    <p:tnLst>
      <p:par>
        <p:cTn id="1" dur="indefinite" restart="never" nodeType="tmRoot"/>
      </p:par>
    </p:tnLst>
    <p:bldLst>
      <p:bldP spid="34818" grpId="0" build="p">
        <p:tmplLst>
          <p:tmpl lvl="1">
            <p:tnLst>
              <p:par>
                <p:cTn presetID="42" presetClass="entr" presetSubtype="0" fill="hold" nodeType="clickEffect">
                  <p:stCondLst>
                    <p:cond delay="0"/>
                  </p:stCondLst>
                  <p:childTnLst>
                    <p:set>
                      <p:cBhvr>
                        <p:cTn dur="1" fill="hold">
                          <p:stCondLst>
                            <p:cond delay="0"/>
                          </p:stCondLst>
                        </p:cTn>
                        <p:tgtEl>
                          <p:spTgt spid="34818"/>
                        </p:tgtEl>
                        <p:attrNameLst>
                          <p:attrName>style.visibility</p:attrName>
                        </p:attrNameLst>
                      </p:cBhvr>
                      <p:to>
                        <p:strVal val="visible"/>
                      </p:to>
                    </p:set>
                    <p:animEffect transition="in" filter="fade">
                      <p:cBhvr>
                        <p:cTn dur="1000"/>
                        <p:tgtEl>
                          <p:spTgt spid="34818"/>
                        </p:tgtEl>
                      </p:cBhvr>
                    </p:animEffect>
                    <p:anim calcmode="lin" valueType="num">
                      <p:cBhvr>
                        <p:cTn dur="1000" fill="hold"/>
                        <p:tgtEl>
                          <p:spTgt spid="34818"/>
                        </p:tgtEl>
                        <p:attrNameLst>
                          <p:attrName>ppt_x</p:attrName>
                        </p:attrNameLst>
                      </p:cBhvr>
                      <p:tavLst>
                        <p:tav tm="0">
                          <p:val>
                            <p:strVal val="#ppt_x"/>
                          </p:val>
                        </p:tav>
                        <p:tav tm="100000">
                          <p:val>
                            <p:strVal val="#ppt_x"/>
                          </p:val>
                        </p:tav>
                      </p:tavLst>
                    </p:anim>
                    <p:anim calcmode="lin" valueType="num">
                      <p:cBhvr>
                        <p:cTn dur="1000" fill="hold"/>
                        <p:tgtEl>
                          <p:spTgt spid="34818"/>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34818"/>
                        </p:tgtEl>
                        <p:attrNameLst>
                          <p:attrName>style.visibility</p:attrName>
                        </p:attrNameLst>
                      </p:cBhvr>
                      <p:to>
                        <p:strVal val="visible"/>
                      </p:to>
                    </p:set>
                    <p:animEffect transition="in" filter="fade">
                      <p:cBhvr>
                        <p:cTn dur="1000"/>
                        <p:tgtEl>
                          <p:spTgt spid="34818"/>
                        </p:tgtEl>
                      </p:cBhvr>
                    </p:animEffect>
                    <p:anim calcmode="lin" valueType="num">
                      <p:cBhvr>
                        <p:cTn dur="1000" fill="hold"/>
                        <p:tgtEl>
                          <p:spTgt spid="34818"/>
                        </p:tgtEl>
                        <p:attrNameLst>
                          <p:attrName>ppt_x</p:attrName>
                        </p:attrNameLst>
                      </p:cBhvr>
                      <p:tavLst>
                        <p:tav tm="0">
                          <p:val>
                            <p:strVal val="#ppt_x"/>
                          </p:val>
                        </p:tav>
                        <p:tav tm="100000">
                          <p:val>
                            <p:strVal val="#ppt_x"/>
                          </p:val>
                        </p:tav>
                      </p:tavLst>
                    </p:anim>
                    <p:anim calcmode="lin" valueType="num">
                      <p:cBhvr>
                        <p:cTn dur="1000" fill="hold"/>
                        <p:tgtEl>
                          <p:spTgt spid="34818"/>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34818"/>
                        </p:tgtEl>
                        <p:attrNameLst>
                          <p:attrName>style.visibility</p:attrName>
                        </p:attrNameLst>
                      </p:cBhvr>
                      <p:to>
                        <p:strVal val="visible"/>
                      </p:to>
                    </p:set>
                    <p:animEffect transition="in" filter="fade">
                      <p:cBhvr>
                        <p:cTn dur="1000"/>
                        <p:tgtEl>
                          <p:spTgt spid="34818"/>
                        </p:tgtEl>
                      </p:cBhvr>
                    </p:animEffect>
                    <p:anim calcmode="lin" valueType="num">
                      <p:cBhvr>
                        <p:cTn dur="1000" fill="hold"/>
                        <p:tgtEl>
                          <p:spTgt spid="34818"/>
                        </p:tgtEl>
                        <p:attrNameLst>
                          <p:attrName>ppt_x</p:attrName>
                        </p:attrNameLst>
                      </p:cBhvr>
                      <p:tavLst>
                        <p:tav tm="0">
                          <p:val>
                            <p:strVal val="#ppt_x"/>
                          </p:val>
                        </p:tav>
                        <p:tav tm="100000">
                          <p:val>
                            <p:strVal val="#ppt_x"/>
                          </p:val>
                        </p:tav>
                      </p:tavLst>
                    </p:anim>
                    <p:anim calcmode="lin" valueType="num">
                      <p:cBhvr>
                        <p:cTn dur="1000" fill="hold"/>
                        <p:tgtEl>
                          <p:spTgt spid="34818"/>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34818"/>
                        </p:tgtEl>
                        <p:attrNameLst>
                          <p:attrName>style.visibility</p:attrName>
                        </p:attrNameLst>
                      </p:cBhvr>
                      <p:to>
                        <p:strVal val="visible"/>
                      </p:to>
                    </p:set>
                    <p:animEffect transition="in" filter="fade">
                      <p:cBhvr>
                        <p:cTn dur="1000"/>
                        <p:tgtEl>
                          <p:spTgt spid="34818"/>
                        </p:tgtEl>
                      </p:cBhvr>
                    </p:animEffect>
                    <p:anim calcmode="lin" valueType="num">
                      <p:cBhvr>
                        <p:cTn dur="1000" fill="hold"/>
                        <p:tgtEl>
                          <p:spTgt spid="34818"/>
                        </p:tgtEl>
                        <p:attrNameLst>
                          <p:attrName>ppt_x</p:attrName>
                        </p:attrNameLst>
                      </p:cBhvr>
                      <p:tavLst>
                        <p:tav tm="0">
                          <p:val>
                            <p:strVal val="#ppt_x"/>
                          </p:val>
                        </p:tav>
                        <p:tav tm="100000">
                          <p:val>
                            <p:strVal val="#ppt_x"/>
                          </p:val>
                        </p:tav>
                      </p:tavLst>
                    </p:anim>
                    <p:anim calcmode="lin" valueType="num">
                      <p:cBhvr>
                        <p:cTn dur="1000" fill="hold"/>
                        <p:tgtEl>
                          <p:spTgt spid="34818"/>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34818"/>
                        </p:tgtEl>
                        <p:attrNameLst>
                          <p:attrName>style.visibility</p:attrName>
                        </p:attrNameLst>
                      </p:cBhvr>
                      <p:to>
                        <p:strVal val="visible"/>
                      </p:to>
                    </p:set>
                    <p:animEffect transition="in" filter="fade">
                      <p:cBhvr>
                        <p:cTn dur="1000"/>
                        <p:tgtEl>
                          <p:spTgt spid="34818"/>
                        </p:tgtEl>
                      </p:cBhvr>
                    </p:animEffect>
                    <p:anim calcmode="lin" valueType="num">
                      <p:cBhvr>
                        <p:cTn dur="1000" fill="hold"/>
                        <p:tgtEl>
                          <p:spTgt spid="34818"/>
                        </p:tgtEl>
                        <p:attrNameLst>
                          <p:attrName>ppt_x</p:attrName>
                        </p:attrNameLst>
                      </p:cBhvr>
                      <p:tavLst>
                        <p:tav tm="0">
                          <p:val>
                            <p:strVal val="#ppt_x"/>
                          </p:val>
                        </p:tav>
                        <p:tav tm="100000">
                          <p:val>
                            <p:strVal val="#ppt_x"/>
                          </p:val>
                        </p:tav>
                      </p:tavLst>
                    </p:anim>
                    <p:anim calcmode="lin" valueType="num">
                      <p:cBhvr>
                        <p:cTn dur="1000" fill="hold"/>
                        <p:tgtEl>
                          <p:spTgt spid="34818"/>
                        </p:tgtEl>
                        <p:attrNameLst>
                          <p:attrName>ppt_y</p:attrName>
                        </p:attrNameLst>
                      </p:cBhvr>
                      <p:tavLst>
                        <p:tav tm="0">
                          <p:val>
                            <p:strVal val="#ppt_y+.1"/>
                          </p:val>
                        </p:tav>
                        <p:tav tm="100000">
                          <p:val>
                            <p:strVal val="#ppt_y"/>
                          </p:val>
                        </p:tav>
                      </p:tavLst>
                    </p:anim>
                  </p:childTnLst>
                </p:cTn>
              </p:par>
            </p:tnLst>
          </p:tmpl>
        </p:tmplLst>
      </p:b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034" y="1571612"/>
            <a:ext cx="7584141" cy="2246769"/>
          </a:xfrm>
          <a:prstGeom prst="rect">
            <a:avLst/>
          </a:prstGeom>
          <a:noFill/>
        </p:spPr>
        <p:txBody>
          <a:bodyPr wrap="square" rtlCol="0">
            <a:spAutoFit/>
          </a:bodyPr>
          <a:lstStyle/>
          <a:p>
            <a:r>
              <a:rPr lang="en-IN" sz="2800" b="1" dirty="0">
                <a:solidFill>
                  <a:srgbClr val="D60093"/>
                </a:solidFill>
                <a:latin typeface="Cambria" pitchFamily="18" charset="0"/>
                <a:ea typeface="Cambria" pitchFamily="18" charset="0"/>
              </a:rPr>
              <a:t>Factors affecting catalytic activity of </a:t>
            </a:r>
            <a:r>
              <a:rPr lang="en-IN" sz="2800" b="1" dirty="0" smtClean="0">
                <a:solidFill>
                  <a:srgbClr val="D60093"/>
                </a:solidFill>
                <a:latin typeface="Cambria" pitchFamily="18" charset="0"/>
                <a:ea typeface="Cambria" pitchFamily="18" charset="0"/>
              </a:rPr>
              <a:t>enzymes:</a:t>
            </a:r>
          </a:p>
          <a:p>
            <a:endParaRPr lang="en-IN" sz="2000" b="1" dirty="0">
              <a:latin typeface="Cambria" pitchFamily="18" charset="0"/>
              <a:ea typeface="Cambria" pitchFamily="18" charset="0"/>
            </a:endParaRPr>
          </a:p>
          <a:p>
            <a:pPr>
              <a:buFont typeface="Arial" pitchFamily="34" charset="0"/>
              <a:buChar char="•"/>
            </a:pPr>
            <a:r>
              <a:rPr lang="en-IN" sz="2800" b="1" dirty="0">
                <a:solidFill>
                  <a:srgbClr val="7030A0"/>
                </a:solidFill>
                <a:latin typeface="Cambria" pitchFamily="18" charset="0"/>
                <a:ea typeface="Cambria" pitchFamily="18" charset="0"/>
              </a:rPr>
              <a:t>Temperature</a:t>
            </a:r>
          </a:p>
          <a:p>
            <a:endParaRPr lang="en-US" dirty="0" smtClean="0"/>
          </a:p>
          <a:p>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7422" y="3643314"/>
            <a:ext cx="3842498" cy="2944906"/>
          </a:xfrm>
          <a:prstGeom prst="rect">
            <a:avLst/>
          </a:prstGeom>
        </p:spPr>
      </p:pic>
    </p:spTree>
    <p:extLst>
      <p:ext uri="{BB962C8B-B14F-4D97-AF65-F5344CB8AC3E}">
        <p14:creationId xmlns:p14="http://schemas.microsoft.com/office/powerpoint/2010/main" val="39210321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7158" y="1357298"/>
            <a:ext cx="8582585" cy="2862322"/>
          </a:xfrm>
          <a:prstGeom prst="rect">
            <a:avLst/>
          </a:prstGeom>
          <a:noFill/>
        </p:spPr>
        <p:txBody>
          <a:bodyPr wrap="square" rtlCol="0">
            <a:spAutoFit/>
          </a:bodyPr>
          <a:lstStyle/>
          <a:p>
            <a:r>
              <a:rPr lang="en-IN" sz="2000" b="1" i="1" dirty="0">
                <a:solidFill>
                  <a:srgbClr val="C00000"/>
                </a:solidFill>
                <a:latin typeface="Cambria" pitchFamily="18" charset="0"/>
                <a:ea typeface="Cambria" pitchFamily="18" charset="0"/>
              </a:rPr>
              <a:t>What are Catalysts?</a:t>
            </a:r>
          </a:p>
          <a:p>
            <a:endParaRPr lang="en-IN" sz="2000" b="1" i="1" dirty="0">
              <a:solidFill>
                <a:srgbClr val="C00000"/>
              </a:solidFill>
              <a:latin typeface="Cambria" pitchFamily="18" charset="0"/>
              <a:ea typeface="Cambria" pitchFamily="18" charset="0"/>
            </a:endParaRPr>
          </a:p>
          <a:p>
            <a:r>
              <a:rPr lang="en-IN" sz="2000" b="1" i="1" dirty="0">
                <a:solidFill>
                  <a:srgbClr val="C00000"/>
                </a:solidFill>
                <a:latin typeface="Cambria" pitchFamily="18" charset="0"/>
                <a:ea typeface="Cambria" pitchFamily="18" charset="0"/>
              </a:rPr>
              <a:t>Catalysts have no effect on the equilibrium constant and thus on the equilibrium composition. Catalysts are substances that speed up a reaction but which are not consumed by it and do not appear in the net reaction equation</a:t>
            </a:r>
            <a:r>
              <a:rPr lang="en-IN" sz="2000" dirty="0">
                <a:latin typeface="Cambria" pitchFamily="18" charset="0"/>
                <a:ea typeface="Cambria" pitchFamily="18" charset="0"/>
              </a:rPr>
              <a:t>. </a:t>
            </a:r>
            <a:endParaRPr lang="en-IN" sz="2000" dirty="0" smtClean="0">
              <a:latin typeface="Cambria" pitchFamily="18" charset="0"/>
              <a:ea typeface="Cambria" pitchFamily="18" charset="0"/>
            </a:endParaRPr>
          </a:p>
          <a:p>
            <a:endParaRPr lang="en-IN" sz="2000" dirty="0">
              <a:latin typeface="Cambria" pitchFamily="18" charset="0"/>
              <a:ea typeface="Cambria" pitchFamily="18" charset="0"/>
            </a:endParaRPr>
          </a:p>
          <a:p>
            <a:endParaRPr lang="en-IN" sz="2000" dirty="0"/>
          </a:p>
          <a:p>
            <a:endParaRPr lang="en-IN"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48" y="3286124"/>
            <a:ext cx="7500990" cy="1928826"/>
          </a:xfrm>
          <a:prstGeom prst="rect">
            <a:avLst/>
          </a:prstGeom>
        </p:spPr>
      </p:pic>
    </p:spTree>
    <p:extLst>
      <p:ext uri="{BB962C8B-B14F-4D97-AF65-F5344CB8AC3E}">
        <p14:creationId xmlns:p14="http://schemas.microsoft.com/office/powerpoint/2010/main" val="26679976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034" y="1225689"/>
            <a:ext cx="7937127" cy="3785652"/>
          </a:xfrm>
          <a:prstGeom prst="rect">
            <a:avLst/>
          </a:prstGeom>
          <a:noFill/>
        </p:spPr>
        <p:txBody>
          <a:bodyPr wrap="square" rtlCol="0">
            <a:spAutoFit/>
          </a:bodyPr>
          <a:lstStyle/>
          <a:p>
            <a:endParaRPr lang="en-IN" sz="2000" b="1" i="1" dirty="0" smtClean="0">
              <a:latin typeface="Cambria" pitchFamily="18" charset="0"/>
              <a:ea typeface="Cambria" pitchFamily="18" charset="0"/>
            </a:endParaRPr>
          </a:p>
          <a:p>
            <a:endParaRPr lang="en-IN" sz="2000" b="1" i="1" dirty="0" smtClean="0">
              <a:latin typeface="Cambria" pitchFamily="18" charset="0"/>
              <a:ea typeface="Cambria" pitchFamily="18" charset="0"/>
            </a:endParaRPr>
          </a:p>
          <a:p>
            <a:pPr>
              <a:buFont typeface="Wingdings" pitchFamily="2" charset="2"/>
              <a:buChar char="§"/>
            </a:pPr>
            <a:r>
              <a:rPr lang="en-IN" sz="2000" b="1" i="1" dirty="0" smtClean="0">
                <a:solidFill>
                  <a:srgbClr val="0000FF"/>
                </a:solidFill>
                <a:latin typeface="Cambria" pitchFamily="18" charset="0"/>
                <a:ea typeface="Cambria" pitchFamily="18" charset="0"/>
              </a:rPr>
              <a:t>As </a:t>
            </a:r>
            <a:r>
              <a:rPr lang="en-IN" sz="2000" b="1" i="1" dirty="0">
                <a:solidFill>
                  <a:srgbClr val="0000FF"/>
                </a:solidFill>
                <a:latin typeface="Cambria" pitchFamily="18" charset="0"/>
                <a:ea typeface="Cambria" pitchFamily="18" charset="0"/>
              </a:rPr>
              <a:t>the temperature rises, reacting molecules have more and more kinetic energy. </a:t>
            </a:r>
            <a:endParaRPr lang="en-IN" sz="2000" b="1" i="1" dirty="0" smtClean="0">
              <a:solidFill>
                <a:srgbClr val="0000FF"/>
              </a:solidFill>
              <a:latin typeface="Cambria" pitchFamily="18" charset="0"/>
              <a:ea typeface="Cambria" pitchFamily="18" charset="0"/>
            </a:endParaRPr>
          </a:p>
          <a:p>
            <a:pPr>
              <a:buFont typeface="Wingdings" pitchFamily="2" charset="2"/>
              <a:buChar char="§"/>
            </a:pPr>
            <a:endParaRPr lang="en-IN" sz="2000" b="1" i="1" dirty="0" smtClean="0">
              <a:solidFill>
                <a:srgbClr val="0000FF"/>
              </a:solidFill>
              <a:latin typeface="Cambria" pitchFamily="18" charset="0"/>
              <a:ea typeface="Cambria" pitchFamily="18" charset="0"/>
            </a:endParaRPr>
          </a:p>
          <a:p>
            <a:pPr>
              <a:buFont typeface="Wingdings" pitchFamily="2" charset="2"/>
              <a:buChar char="§"/>
            </a:pPr>
            <a:r>
              <a:rPr lang="en-IN" sz="2000" b="1" i="1" dirty="0" smtClean="0">
                <a:solidFill>
                  <a:srgbClr val="0000FF"/>
                </a:solidFill>
                <a:latin typeface="Cambria" pitchFamily="18" charset="0"/>
                <a:ea typeface="Cambria" pitchFamily="18" charset="0"/>
              </a:rPr>
              <a:t>This </a:t>
            </a:r>
            <a:r>
              <a:rPr lang="en-IN" sz="2000" b="1" i="1" dirty="0">
                <a:solidFill>
                  <a:srgbClr val="0000FF"/>
                </a:solidFill>
                <a:latin typeface="Cambria" pitchFamily="18" charset="0"/>
                <a:ea typeface="Cambria" pitchFamily="18" charset="0"/>
              </a:rPr>
              <a:t>increases the chances of a successful collision and so the rate increases. </a:t>
            </a:r>
            <a:endParaRPr lang="en-IN" sz="2000" b="1" i="1" dirty="0" smtClean="0">
              <a:solidFill>
                <a:srgbClr val="0000FF"/>
              </a:solidFill>
              <a:latin typeface="Cambria" pitchFamily="18" charset="0"/>
              <a:ea typeface="Cambria" pitchFamily="18" charset="0"/>
            </a:endParaRPr>
          </a:p>
          <a:p>
            <a:pPr>
              <a:buFont typeface="Wingdings" pitchFamily="2" charset="2"/>
              <a:buChar char="§"/>
            </a:pPr>
            <a:endParaRPr lang="en-IN" sz="2000" b="1" i="1" dirty="0">
              <a:solidFill>
                <a:srgbClr val="0000FF"/>
              </a:solidFill>
              <a:latin typeface="Cambria" pitchFamily="18" charset="0"/>
              <a:ea typeface="Cambria" pitchFamily="18" charset="0"/>
            </a:endParaRPr>
          </a:p>
          <a:p>
            <a:pPr>
              <a:buFont typeface="Wingdings" pitchFamily="2" charset="2"/>
              <a:buChar char="§"/>
            </a:pPr>
            <a:r>
              <a:rPr lang="en-IN" sz="2000" b="1" i="1" dirty="0" smtClean="0">
                <a:solidFill>
                  <a:srgbClr val="0000FF"/>
                </a:solidFill>
                <a:latin typeface="Cambria" pitchFamily="18" charset="0"/>
                <a:ea typeface="Cambria" pitchFamily="18" charset="0"/>
              </a:rPr>
              <a:t>There </a:t>
            </a:r>
            <a:r>
              <a:rPr lang="en-IN" sz="2000" b="1" i="1" dirty="0">
                <a:solidFill>
                  <a:srgbClr val="0000FF"/>
                </a:solidFill>
                <a:latin typeface="Cambria" pitchFamily="18" charset="0"/>
                <a:ea typeface="Cambria" pitchFamily="18" charset="0"/>
              </a:rPr>
              <a:t>is a certain temperature at which an enzyme's catalytic activity is at its greatest </a:t>
            </a:r>
            <a:r>
              <a:rPr lang="en-IN" sz="2000" b="1" i="1" dirty="0" smtClean="0">
                <a:solidFill>
                  <a:srgbClr val="0000FF"/>
                </a:solidFill>
                <a:latin typeface="Cambria" pitchFamily="18" charset="0"/>
                <a:ea typeface="Cambria" pitchFamily="18" charset="0"/>
              </a:rPr>
              <a:t>. </a:t>
            </a:r>
          </a:p>
          <a:p>
            <a:endParaRPr lang="en-IN" sz="2000" b="1" i="1" dirty="0">
              <a:solidFill>
                <a:srgbClr val="0000FF"/>
              </a:solidFill>
              <a:latin typeface="Cambria" pitchFamily="18" charset="0"/>
              <a:ea typeface="Cambria" pitchFamily="18" charset="0"/>
            </a:endParaRPr>
          </a:p>
          <a:p>
            <a:endParaRPr lang="en-IN" sz="2000" b="1" i="1" dirty="0">
              <a:latin typeface="Cambria" pitchFamily="18" charset="0"/>
              <a:ea typeface="Cambria" pitchFamily="18" charset="0"/>
            </a:endParaRPr>
          </a:p>
        </p:txBody>
      </p:sp>
    </p:spTree>
    <p:extLst>
      <p:ext uri="{BB962C8B-B14F-4D97-AF65-F5344CB8AC3E}">
        <p14:creationId xmlns:p14="http://schemas.microsoft.com/office/powerpoint/2010/main" val="42622865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5786" y="1785926"/>
            <a:ext cx="7715304" cy="2831544"/>
          </a:xfrm>
          <a:prstGeom prst="rect">
            <a:avLst/>
          </a:prstGeom>
          <a:noFill/>
        </p:spPr>
        <p:txBody>
          <a:bodyPr wrap="square" rtlCol="0">
            <a:spAutoFit/>
          </a:bodyPr>
          <a:lstStyle/>
          <a:p>
            <a:pPr>
              <a:buFont typeface="Wingdings" pitchFamily="2" charset="2"/>
              <a:buChar char="§"/>
            </a:pPr>
            <a:r>
              <a:rPr lang="en-IN" sz="2000" b="1" i="1" dirty="0" smtClean="0">
                <a:solidFill>
                  <a:srgbClr val="FF0000"/>
                </a:solidFill>
                <a:latin typeface="Cambria" pitchFamily="18" charset="0"/>
                <a:ea typeface="Cambria" pitchFamily="18" charset="0"/>
              </a:rPr>
              <a:t>This optimal temperature is usually around human body temperature (37.5 </a:t>
            </a:r>
            <a:r>
              <a:rPr lang="en-IN" sz="2000" b="1" i="1" baseline="30000" dirty="0" err="1" smtClean="0">
                <a:solidFill>
                  <a:srgbClr val="FF0000"/>
                </a:solidFill>
                <a:latin typeface="Cambria" pitchFamily="18" charset="0"/>
                <a:ea typeface="Cambria" pitchFamily="18" charset="0"/>
              </a:rPr>
              <a:t>o</a:t>
            </a:r>
            <a:r>
              <a:rPr lang="en-IN" sz="2000" b="1" i="1" dirty="0" err="1" smtClean="0">
                <a:solidFill>
                  <a:srgbClr val="FF0000"/>
                </a:solidFill>
                <a:latin typeface="Cambria" pitchFamily="18" charset="0"/>
                <a:ea typeface="Cambria" pitchFamily="18" charset="0"/>
              </a:rPr>
              <a:t>C</a:t>
            </a:r>
            <a:r>
              <a:rPr lang="en-IN" sz="2000" b="1" i="1" dirty="0" smtClean="0">
                <a:solidFill>
                  <a:srgbClr val="FF0000"/>
                </a:solidFill>
                <a:latin typeface="Cambria" pitchFamily="18" charset="0"/>
                <a:ea typeface="Cambria" pitchFamily="18" charset="0"/>
              </a:rPr>
              <a:t>) for the enzymes in human cells</a:t>
            </a:r>
            <a:r>
              <a:rPr lang="en-IN" sz="2000" b="1" i="1" dirty="0" smtClean="0">
                <a:solidFill>
                  <a:srgbClr val="0000FF"/>
                </a:solidFill>
                <a:latin typeface="Cambria" pitchFamily="18" charset="0"/>
                <a:ea typeface="Cambria" pitchFamily="18" charset="0"/>
              </a:rPr>
              <a:t>.</a:t>
            </a:r>
          </a:p>
          <a:p>
            <a:pPr>
              <a:buFont typeface="Wingdings" pitchFamily="2" charset="2"/>
              <a:buChar char="§"/>
            </a:pPr>
            <a:endParaRPr lang="en-US" sz="2000" b="1" i="1" dirty="0" smtClean="0">
              <a:solidFill>
                <a:srgbClr val="0000FF"/>
              </a:solidFill>
              <a:latin typeface="Cambria" pitchFamily="18" charset="0"/>
              <a:ea typeface="Cambria" pitchFamily="18" charset="0"/>
            </a:endParaRPr>
          </a:p>
          <a:p>
            <a:pPr>
              <a:buFont typeface="Wingdings" pitchFamily="2" charset="2"/>
              <a:buChar char="§"/>
            </a:pPr>
            <a:endParaRPr lang="en-IN" sz="2000" b="1" i="1" dirty="0" smtClean="0">
              <a:solidFill>
                <a:srgbClr val="0000FF"/>
              </a:solidFill>
              <a:latin typeface="Cambria" pitchFamily="18" charset="0"/>
              <a:ea typeface="Cambria" pitchFamily="18" charset="0"/>
            </a:endParaRPr>
          </a:p>
          <a:p>
            <a:pPr>
              <a:buFont typeface="Wingdings" pitchFamily="2" charset="2"/>
              <a:buChar char="§"/>
            </a:pPr>
            <a:r>
              <a:rPr lang="en-IN" sz="2000" b="1" i="1" dirty="0" smtClean="0">
                <a:solidFill>
                  <a:srgbClr val="0000FF"/>
                </a:solidFill>
                <a:latin typeface="Cambria" pitchFamily="18" charset="0"/>
                <a:ea typeface="Cambria" pitchFamily="18" charset="0"/>
              </a:rPr>
              <a:t>Above this temperature the enzyme structure begins to break down (denature) since at higher temperatures intra- and intermolecular bonds are broken as the enzyme molecules gain even more kinetic energy.</a:t>
            </a:r>
          </a:p>
          <a:p>
            <a:endParaRPr lang="en-IN" dirty="0">
              <a:solidFill>
                <a:srgbClr val="0000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fontAlgn="auto" hangingPunct="1">
              <a:spcAft>
                <a:spcPts val="0"/>
              </a:spcAft>
              <a:defRPr/>
            </a:pPr>
            <a:r>
              <a:rPr lang="en-GB" sz="2800" b="1" i="1" dirty="0" smtClean="0">
                <a:solidFill>
                  <a:srgbClr val="17365D"/>
                </a:solidFill>
                <a:ea typeface="+mj-ea"/>
                <a:cs typeface="+mj-cs"/>
              </a:rPr>
              <a:t>The effect of temperature</a:t>
            </a:r>
            <a:endParaRPr lang="fr-FR" sz="2800" b="1" i="1" dirty="0" smtClean="0">
              <a:solidFill>
                <a:srgbClr val="17365D"/>
              </a:solidFill>
              <a:ea typeface="+mj-ea"/>
              <a:cs typeface="+mj-cs"/>
            </a:endParaRPr>
          </a:p>
        </p:txBody>
      </p:sp>
      <p:sp>
        <p:nvSpPr>
          <p:cNvPr id="37890" name="Rectangle 3"/>
          <p:cNvSpPr>
            <a:spLocks noGrp="1" noChangeArrowheads="1"/>
          </p:cNvSpPr>
          <p:nvPr>
            <p:ph idx="1"/>
          </p:nvPr>
        </p:nvSpPr>
        <p:spPr>
          <a:xfrm>
            <a:off x="500034" y="2285992"/>
            <a:ext cx="8229600" cy="4144963"/>
          </a:xfrm>
        </p:spPr>
        <p:txBody>
          <a:bodyPr>
            <a:normAutofit/>
          </a:bodyPr>
          <a:lstStyle/>
          <a:p>
            <a:pPr eaLnBrk="1" hangingPunct="1">
              <a:lnSpc>
                <a:spcPct val="80000"/>
              </a:lnSpc>
            </a:pPr>
            <a:r>
              <a:rPr lang="en-GB" b="1" i="1" dirty="0">
                <a:solidFill>
                  <a:srgbClr val="D60093"/>
                </a:solidFill>
              </a:rPr>
              <a:t>Q</a:t>
            </a:r>
            <a:r>
              <a:rPr lang="en-GB" b="1" i="1" baseline="-25000" dirty="0">
                <a:solidFill>
                  <a:srgbClr val="D60093"/>
                </a:solidFill>
              </a:rPr>
              <a:t>10</a:t>
            </a:r>
            <a:r>
              <a:rPr lang="en-GB" b="1" i="1" dirty="0">
                <a:solidFill>
                  <a:srgbClr val="D60093"/>
                </a:solidFill>
              </a:rPr>
              <a:t> (the temperature coefficient) = the increase in reaction rate with a 10°C rise in </a:t>
            </a:r>
            <a:r>
              <a:rPr lang="en-GB" b="1" i="1" dirty="0" smtClean="0">
                <a:solidFill>
                  <a:srgbClr val="D60093"/>
                </a:solidFill>
              </a:rPr>
              <a:t>temperature</a:t>
            </a:r>
          </a:p>
          <a:p>
            <a:pPr eaLnBrk="1" hangingPunct="1">
              <a:lnSpc>
                <a:spcPct val="80000"/>
              </a:lnSpc>
            </a:pPr>
            <a:endParaRPr lang="en-GB" b="1" i="1" dirty="0">
              <a:solidFill>
                <a:srgbClr val="D60093"/>
              </a:solidFill>
            </a:endParaRPr>
          </a:p>
          <a:p>
            <a:pPr eaLnBrk="1" hangingPunct="1">
              <a:lnSpc>
                <a:spcPct val="80000"/>
              </a:lnSpc>
            </a:pPr>
            <a:r>
              <a:rPr lang="en-GB" b="1" i="1" dirty="0">
                <a:solidFill>
                  <a:srgbClr val="D60093"/>
                </a:solidFill>
              </a:rPr>
              <a:t>For chemical reactions the Q</a:t>
            </a:r>
            <a:r>
              <a:rPr lang="en-GB" b="1" i="1" baseline="-25000" dirty="0">
                <a:solidFill>
                  <a:srgbClr val="D60093"/>
                </a:solidFill>
              </a:rPr>
              <a:t>10</a:t>
            </a:r>
            <a:r>
              <a:rPr lang="en-GB" b="1" i="1" dirty="0">
                <a:solidFill>
                  <a:srgbClr val="D60093"/>
                </a:solidFill>
              </a:rPr>
              <a:t> = 2 to </a:t>
            </a:r>
            <a:r>
              <a:rPr lang="en-GB" b="1" i="1" dirty="0" smtClean="0">
                <a:solidFill>
                  <a:srgbClr val="D60093"/>
                </a:solidFill>
              </a:rPr>
              <a:t>3</a:t>
            </a:r>
          </a:p>
          <a:p>
            <a:pPr eaLnBrk="1" hangingPunct="1">
              <a:lnSpc>
                <a:spcPct val="80000"/>
              </a:lnSpc>
            </a:pPr>
            <a:endParaRPr lang="en-GB" b="1" i="1" dirty="0">
              <a:solidFill>
                <a:srgbClr val="D60093"/>
              </a:solidFill>
            </a:endParaRPr>
          </a:p>
          <a:p>
            <a:pPr eaLnBrk="1" hangingPunct="1">
              <a:lnSpc>
                <a:spcPct val="80000"/>
              </a:lnSpc>
            </a:pPr>
            <a:r>
              <a:rPr lang="en-GB" b="1" i="1" dirty="0">
                <a:solidFill>
                  <a:srgbClr val="D60093"/>
                </a:solidFill>
              </a:rPr>
              <a:t>Enzyme-controlled reactions follow this rule as they are chemical </a:t>
            </a:r>
            <a:r>
              <a:rPr lang="en-GB" b="1" i="1" dirty="0" smtClean="0">
                <a:solidFill>
                  <a:srgbClr val="D60093"/>
                </a:solidFill>
              </a:rPr>
              <a:t>reactions</a:t>
            </a:r>
          </a:p>
          <a:p>
            <a:pPr eaLnBrk="1" hangingPunct="1">
              <a:lnSpc>
                <a:spcPct val="80000"/>
              </a:lnSpc>
            </a:pPr>
            <a:endParaRPr lang="en-GB" b="1" i="1" dirty="0">
              <a:solidFill>
                <a:srgbClr val="D60093"/>
              </a:solidFill>
            </a:endParaRPr>
          </a:p>
          <a:p>
            <a:pPr eaLnBrk="1" hangingPunct="1">
              <a:lnSpc>
                <a:spcPct val="80000"/>
              </a:lnSpc>
            </a:pPr>
            <a:r>
              <a:rPr lang="en-GB" b="1" i="1" dirty="0">
                <a:solidFill>
                  <a:srgbClr val="D60093"/>
                </a:solidFill>
              </a:rPr>
              <a:t>BUT at high temperatures proteins </a:t>
            </a:r>
            <a:r>
              <a:rPr lang="en-GB" b="1" i="1" dirty="0" smtClean="0">
                <a:solidFill>
                  <a:srgbClr val="D60093"/>
                </a:solidFill>
              </a:rPr>
              <a:t>denature</a:t>
            </a:r>
          </a:p>
          <a:p>
            <a:pPr eaLnBrk="1" hangingPunct="1">
              <a:lnSpc>
                <a:spcPct val="80000"/>
              </a:lnSpc>
            </a:pPr>
            <a:endParaRPr lang="en-GB" b="1" i="1" dirty="0">
              <a:solidFill>
                <a:srgbClr val="D60093"/>
              </a:solidFill>
            </a:endParaRPr>
          </a:p>
          <a:p>
            <a:pPr eaLnBrk="1" hangingPunct="1">
              <a:lnSpc>
                <a:spcPct val="80000"/>
              </a:lnSpc>
            </a:pPr>
            <a:r>
              <a:rPr lang="en-GB" b="1" i="1" dirty="0">
                <a:solidFill>
                  <a:srgbClr val="D60093"/>
                </a:solidFill>
              </a:rPr>
              <a:t>The optimum temperature for an enzyme controlled reaction will be a balance between the Q</a:t>
            </a:r>
            <a:r>
              <a:rPr lang="en-GB" b="1" i="1" baseline="-25000" dirty="0">
                <a:solidFill>
                  <a:srgbClr val="D60093"/>
                </a:solidFill>
              </a:rPr>
              <a:t>10</a:t>
            </a:r>
            <a:r>
              <a:rPr lang="en-GB" b="1" i="1" dirty="0">
                <a:solidFill>
                  <a:srgbClr val="D60093"/>
                </a:solidFill>
              </a:rPr>
              <a:t> and </a:t>
            </a:r>
            <a:r>
              <a:rPr lang="en-GB" b="1" i="1" dirty="0" err="1">
                <a:solidFill>
                  <a:srgbClr val="D60093"/>
                </a:solidFill>
              </a:rPr>
              <a:t>denaturation</a:t>
            </a:r>
            <a:r>
              <a:rPr lang="en-GB" b="1" i="1" dirty="0">
                <a:solidFill>
                  <a:srgbClr val="D60093"/>
                </a:solidFill>
              </a:rPr>
              <a:t>.</a:t>
            </a:r>
            <a:endParaRPr lang="fr-FR" b="1" i="1" dirty="0">
              <a:solidFill>
                <a:srgbClr val="D60093"/>
              </a:solidFill>
            </a:endParaRPr>
          </a:p>
        </p:txBody>
      </p:sp>
    </p:spTree>
    <p:extLst>
      <p:ext uri="{BB962C8B-B14F-4D97-AF65-F5344CB8AC3E}">
        <p14:creationId xmlns:p14="http://schemas.microsoft.com/office/powerpoint/2010/main" val="39455065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idx="1"/>
          </p:nvPr>
        </p:nvSpPr>
        <p:spPr>
          <a:xfrm>
            <a:off x="0" y="1587500"/>
            <a:ext cx="8929718" cy="5270500"/>
          </a:xfrm>
        </p:spPr>
        <p:txBody>
          <a:bodyPr/>
          <a:lstStyle/>
          <a:p>
            <a:pPr eaLnBrk="1" hangingPunct="1"/>
            <a:r>
              <a:rPr lang="en-GB" b="1" i="1" dirty="0">
                <a:solidFill>
                  <a:srgbClr val="800080"/>
                </a:solidFill>
              </a:rPr>
              <a:t>For most enzymes the optimum temperature is about </a:t>
            </a:r>
            <a:r>
              <a:rPr lang="en-GB" b="1" i="1" dirty="0" smtClean="0">
                <a:solidFill>
                  <a:srgbClr val="800080"/>
                </a:solidFill>
              </a:rPr>
              <a:t>30°C</a:t>
            </a:r>
          </a:p>
          <a:p>
            <a:pPr eaLnBrk="1" hangingPunct="1"/>
            <a:endParaRPr lang="en-GB" b="1" i="1" dirty="0">
              <a:solidFill>
                <a:srgbClr val="800080"/>
              </a:solidFill>
            </a:endParaRPr>
          </a:p>
          <a:p>
            <a:pPr eaLnBrk="1" hangingPunct="1"/>
            <a:r>
              <a:rPr lang="en-GB" b="1" i="1" dirty="0">
                <a:solidFill>
                  <a:srgbClr val="800080"/>
                </a:solidFill>
              </a:rPr>
              <a:t>Many are a lot lower, </a:t>
            </a:r>
            <a:r>
              <a:rPr lang="en-GB" b="1" i="1" dirty="0" smtClean="0">
                <a:solidFill>
                  <a:srgbClr val="800080"/>
                </a:solidFill>
              </a:rPr>
              <a:t>cold </a:t>
            </a:r>
            <a:r>
              <a:rPr lang="en-GB" b="1" i="1" dirty="0">
                <a:solidFill>
                  <a:srgbClr val="800080"/>
                </a:solidFill>
              </a:rPr>
              <a:t>water fish will die at 30°C because their enzymes </a:t>
            </a:r>
            <a:r>
              <a:rPr lang="en-GB" b="1" i="1" dirty="0" smtClean="0">
                <a:solidFill>
                  <a:srgbClr val="800080"/>
                </a:solidFill>
              </a:rPr>
              <a:t>denature</a:t>
            </a:r>
          </a:p>
          <a:p>
            <a:pPr eaLnBrk="1" hangingPunct="1"/>
            <a:endParaRPr lang="en-GB" b="1" i="1" dirty="0">
              <a:solidFill>
                <a:srgbClr val="800080"/>
              </a:solidFill>
            </a:endParaRPr>
          </a:p>
          <a:p>
            <a:pPr eaLnBrk="1" hangingPunct="1"/>
            <a:r>
              <a:rPr lang="en-GB" b="1" i="1" dirty="0">
                <a:solidFill>
                  <a:srgbClr val="800080"/>
                </a:solidFill>
              </a:rPr>
              <a:t>A few bacteria have enzymes that can withstand very high temperatures up to </a:t>
            </a:r>
            <a:r>
              <a:rPr lang="en-GB" b="1" i="1" dirty="0" smtClean="0">
                <a:solidFill>
                  <a:srgbClr val="800080"/>
                </a:solidFill>
              </a:rPr>
              <a:t>100°C</a:t>
            </a:r>
          </a:p>
          <a:p>
            <a:pPr eaLnBrk="1" hangingPunct="1"/>
            <a:endParaRPr lang="en-GB" b="1" i="1" dirty="0">
              <a:solidFill>
                <a:srgbClr val="800080"/>
              </a:solidFill>
            </a:endParaRPr>
          </a:p>
          <a:p>
            <a:pPr eaLnBrk="1" hangingPunct="1"/>
            <a:r>
              <a:rPr lang="en-GB" b="1" i="1" dirty="0">
                <a:solidFill>
                  <a:srgbClr val="800080"/>
                </a:solidFill>
              </a:rPr>
              <a:t>Most enzymes however are fully denatured at 70°C.</a:t>
            </a:r>
            <a:endParaRPr lang="fr-FR" b="1" i="1" dirty="0">
              <a:solidFill>
                <a:srgbClr val="800080"/>
              </a:solidFill>
            </a:endParaRPr>
          </a:p>
        </p:txBody>
      </p:sp>
    </p:spTree>
    <p:extLst>
      <p:ext uri="{BB962C8B-B14F-4D97-AF65-F5344CB8AC3E}">
        <p14:creationId xmlns:p14="http://schemas.microsoft.com/office/powerpoint/2010/main" val="902995820"/>
      </p:ext>
    </p:extLst>
  </p:cSld>
  <p:clrMapOvr>
    <a:masterClrMapping/>
  </p:clrMapOvr>
  <p:timing>
    <p:tnLst>
      <p:par>
        <p:cTn id="1" dur="indefinite" restart="never" nodeType="tmRoot"/>
      </p:par>
    </p:tnLst>
    <p:bldLst>
      <p:bldP spid="39938" grpId="0" build="p">
        <p:tmplLst>
          <p:tmpl lvl="1">
            <p:tnLst>
              <p:par>
                <p:cTn presetID="42" presetClass="entr" presetSubtype="0" fill="hold" nodeType="clickEffect">
                  <p:stCondLst>
                    <p:cond delay="0"/>
                  </p:stCondLst>
                  <p:childTnLst>
                    <p:set>
                      <p:cBhvr>
                        <p:cTn dur="1" fill="hold">
                          <p:stCondLst>
                            <p:cond delay="0"/>
                          </p:stCondLst>
                        </p:cTn>
                        <p:tgtEl>
                          <p:spTgt spid="39938"/>
                        </p:tgtEl>
                        <p:attrNameLst>
                          <p:attrName>style.visibility</p:attrName>
                        </p:attrNameLst>
                      </p:cBhvr>
                      <p:to>
                        <p:strVal val="visible"/>
                      </p:to>
                    </p:set>
                    <p:animEffect transition="in" filter="fade">
                      <p:cBhvr>
                        <p:cTn dur="1000"/>
                        <p:tgtEl>
                          <p:spTgt spid="39938"/>
                        </p:tgtEl>
                      </p:cBhvr>
                    </p:animEffect>
                    <p:anim calcmode="lin" valueType="num">
                      <p:cBhvr>
                        <p:cTn dur="1000" fill="hold"/>
                        <p:tgtEl>
                          <p:spTgt spid="39938"/>
                        </p:tgtEl>
                        <p:attrNameLst>
                          <p:attrName>ppt_x</p:attrName>
                        </p:attrNameLst>
                      </p:cBhvr>
                      <p:tavLst>
                        <p:tav tm="0">
                          <p:val>
                            <p:strVal val="#ppt_x"/>
                          </p:val>
                        </p:tav>
                        <p:tav tm="100000">
                          <p:val>
                            <p:strVal val="#ppt_x"/>
                          </p:val>
                        </p:tav>
                      </p:tavLst>
                    </p:anim>
                    <p:anim calcmode="lin" valueType="num">
                      <p:cBhvr>
                        <p:cTn dur="1000" fill="hold"/>
                        <p:tgtEl>
                          <p:spTgt spid="39938"/>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39938"/>
                        </p:tgtEl>
                        <p:attrNameLst>
                          <p:attrName>style.visibility</p:attrName>
                        </p:attrNameLst>
                      </p:cBhvr>
                      <p:to>
                        <p:strVal val="visible"/>
                      </p:to>
                    </p:set>
                    <p:animEffect transition="in" filter="fade">
                      <p:cBhvr>
                        <p:cTn dur="1000"/>
                        <p:tgtEl>
                          <p:spTgt spid="39938"/>
                        </p:tgtEl>
                      </p:cBhvr>
                    </p:animEffect>
                    <p:anim calcmode="lin" valueType="num">
                      <p:cBhvr>
                        <p:cTn dur="1000" fill="hold"/>
                        <p:tgtEl>
                          <p:spTgt spid="39938"/>
                        </p:tgtEl>
                        <p:attrNameLst>
                          <p:attrName>ppt_x</p:attrName>
                        </p:attrNameLst>
                      </p:cBhvr>
                      <p:tavLst>
                        <p:tav tm="0">
                          <p:val>
                            <p:strVal val="#ppt_x"/>
                          </p:val>
                        </p:tav>
                        <p:tav tm="100000">
                          <p:val>
                            <p:strVal val="#ppt_x"/>
                          </p:val>
                        </p:tav>
                      </p:tavLst>
                    </p:anim>
                    <p:anim calcmode="lin" valueType="num">
                      <p:cBhvr>
                        <p:cTn dur="1000" fill="hold"/>
                        <p:tgtEl>
                          <p:spTgt spid="39938"/>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39938"/>
                        </p:tgtEl>
                        <p:attrNameLst>
                          <p:attrName>style.visibility</p:attrName>
                        </p:attrNameLst>
                      </p:cBhvr>
                      <p:to>
                        <p:strVal val="visible"/>
                      </p:to>
                    </p:set>
                    <p:animEffect transition="in" filter="fade">
                      <p:cBhvr>
                        <p:cTn dur="1000"/>
                        <p:tgtEl>
                          <p:spTgt spid="39938"/>
                        </p:tgtEl>
                      </p:cBhvr>
                    </p:animEffect>
                    <p:anim calcmode="lin" valueType="num">
                      <p:cBhvr>
                        <p:cTn dur="1000" fill="hold"/>
                        <p:tgtEl>
                          <p:spTgt spid="39938"/>
                        </p:tgtEl>
                        <p:attrNameLst>
                          <p:attrName>ppt_x</p:attrName>
                        </p:attrNameLst>
                      </p:cBhvr>
                      <p:tavLst>
                        <p:tav tm="0">
                          <p:val>
                            <p:strVal val="#ppt_x"/>
                          </p:val>
                        </p:tav>
                        <p:tav tm="100000">
                          <p:val>
                            <p:strVal val="#ppt_x"/>
                          </p:val>
                        </p:tav>
                      </p:tavLst>
                    </p:anim>
                    <p:anim calcmode="lin" valueType="num">
                      <p:cBhvr>
                        <p:cTn dur="1000" fill="hold"/>
                        <p:tgtEl>
                          <p:spTgt spid="39938"/>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39938"/>
                        </p:tgtEl>
                        <p:attrNameLst>
                          <p:attrName>style.visibility</p:attrName>
                        </p:attrNameLst>
                      </p:cBhvr>
                      <p:to>
                        <p:strVal val="visible"/>
                      </p:to>
                    </p:set>
                    <p:animEffect transition="in" filter="fade">
                      <p:cBhvr>
                        <p:cTn dur="1000"/>
                        <p:tgtEl>
                          <p:spTgt spid="39938"/>
                        </p:tgtEl>
                      </p:cBhvr>
                    </p:animEffect>
                    <p:anim calcmode="lin" valueType="num">
                      <p:cBhvr>
                        <p:cTn dur="1000" fill="hold"/>
                        <p:tgtEl>
                          <p:spTgt spid="39938"/>
                        </p:tgtEl>
                        <p:attrNameLst>
                          <p:attrName>ppt_x</p:attrName>
                        </p:attrNameLst>
                      </p:cBhvr>
                      <p:tavLst>
                        <p:tav tm="0">
                          <p:val>
                            <p:strVal val="#ppt_x"/>
                          </p:val>
                        </p:tav>
                        <p:tav tm="100000">
                          <p:val>
                            <p:strVal val="#ppt_x"/>
                          </p:val>
                        </p:tav>
                      </p:tavLst>
                    </p:anim>
                    <p:anim calcmode="lin" valueType="num">
                      <p:cBhvr>
                        <p:cTn dur="1000" fill="hold"/>
                        <p:tgtEl>
                          <p:spTgt spid="39938"/>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39938"/>
                        </p:tgtEl>
                        <p:attrNameLst>
                          <p:attrName>style.visibility</p:attrName>
                        </p:attrNameLst>
                      </p:cBhvr>
                      <p:to>
                        <p:strVal val="visible"/>
                      </p:to>
                    </p:set>
                    <p:animEffect transition="in" filter="fade">
                      <p:cBhvr>
                        <p:cTn dur="1000"/>
                        <p:tgtEl>
                          <p:spTgt spid="39938"/>
                        </p:tgtEl>
                      </p:cBhvr>
                    </p:animEffect>
                    <p:anim calcmode="lin" valueType="num">
                      <p:cBhvr>
                        <p:cTn dur="1000" fill="hold"/>
                        <p:tgtEl>
                          <p:spTgt spid="39938"/>
                        </p:tgtEl>
                        <p:attrNameLst>
                          <p:attrName>ppt_x</p:attrName>
                        </p:attrNameLst>
                      </p:cBhvr>
                      <p:tavLst>
                        <p:tav tm="0">
                          <p:val>
                            <p:strVal val="#ppt_x"/>
                          </p:val>
                        </p:tav>
                        <p:tav tm="100000">
                          <p:val>
                            <p:strVal val="#ppt_x"/>
                          </p:val>
                        </p:tav>
                      </p:tavLst>
                    </p:anim>
                    <p:anim calcmode="lin" valueType="num">
                      <p:cBhvr>
                        <p:cTn dur="1000" fill="hold"/>
                        <p:tgtEl>
                          <p:spTgt spid="39938"/>
                        </p:tgtEl>
                        <p:attrNameLst>
                          <p:attrName>ppt_y</p:attrName>
                        </p:attrNameLst>
                      </p:cBhvr>
                      <p:tavLst>
                        <p:tav tm="0">
                          <p:val>
                            <p:strVal val="#ppt_y+.1"/>
                          </p:val>
                        </p:tav>
                        <p:tav tm="100000">
                          <p:val>
                            <p:strVal val="#ppt_y"/>
                          </p:val>
                        </p:tav>
                      </p:tavLst>
                    </p:anim>
                  </p:childTnLst>
                </p:cTn>
              </p:par>
            </p:tnLst>
          </p:tmpl>
        </p:tmplLst>
      </p:b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2900" y="416860"/>
            <a:ext cx="6232712" cy="1200329"/>
          </a:xfrm>
          <a:prstGeom prst="rect">
            <a:avLst/>
          </a:prstGeom>
          <a:noFill/>
        </p:spPr>
        <p:txBody>
          <a:bodyPr wrap="square" rtlCol="0">
            <a:spAutoFit/>
          </a:bodyPr>
          <a:lstStyle/>
          <a:p>
            <a:r>
              <a:rPr lang="en-IN" b="1" dirty="0"/>
              <a:t>pH</a:t>
            </a:r>
          </a:p>
          <a:p>
            <a:endParaRPr lang="en-US" dirty="0" smtClean="0"/>
          </a:p>
          <a:p>
            <a:endParaRPr lang="en-US" dirty="0"/>
          </a:p>
          <a:p>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108" y="2040382"/>
            <a:ext cx="3683650" cy="2561021"/>
          </a:xfrm>
          <a:prstGeom prst="rect">
            <a:avLst/>
          </a:prstGeom>
        </p:spPr>
      </p:pic>
      <p:sp>
        <p:nvSpPr>
          <p:cNvPr id="4" name="TextBox 3"/>
          <p:cNvSpPr txBox="1"/>
          <p:nvPr/>
        </p:nvSpPr>
        <p:spPr>
          <a:xfrm>
            <a:off x="564777" y="4611231"/>
            <a:ext cx="8579223" cy="2246769"/>
          </a:xfrm>
          <a:prstGeom prst="rect">
            <a:avLst/>
          </a:prstGeom>
          <a:noFill/>
        </p:spPr>
        <p:txBody>
          <a:bodyPr wrap="square" rtlCol="0">
            <a:spAutoFit/>
          </a:bodyPr>
          <a:lstStyle/>
          <a:p>
            <a:r>
              <a:rPr lang="en-IN" sz="2000" b="1" i="1" dirty="0">
                <a:solidFill>
                  <a:srgbClr val="D60093"/>
                </a:solidFill>
                <a:latin typeface="Cambria" pitchFamily="18" charset="0"/>
                <a:ea typeface="Cambria" pitchFamily="18" charset="0"/>
              </a:rPr>
              <a:t>Each enzyme works within quite a small pH range. </a:t>
            </a:r>
            <a:endParaRPr lang="en-IN" sz="2000" b="1" i="1" dirty="0" smtClean="0">
              <a:solidFill>
                <a:srgbClr val="D60093"/>
              </a:solidFill>
              <a:latin typeface="Cambria" pitchFamily="18" charset="0"/>
              <a:ea typeface="Cambria" pitchFamily="18" charset="0"/>
            </a:endParaRPr>
          </a:p>
          <a:p>
            <a:endParaRPr lang="en-IN" sz="2000" b="1" i="1" dirty="0">
              <a:solidFill>
                <a:srgbClr val="D60093"/>
              </a:solidFill>
              <a:latin typeface="Cambria" pitchFamily="18" charset="0"/>
              <a:ea typeface="Cambria" pitchFamily="18" charset="0"/>
            </a:endParaRPr>
          </a:p>
          <a:p>
            <a:r>
              <a:rPr lang="en-IN" sz="2000" b="1" i="1" dirty="0" smtClean="0">
                <a:solidFill>
                  <a:srgbClr val="D60093"/>
                </a:solidFill>
                <a:latin typeface="Cambria" pitchFamily="18" charset="0"/>
                <a:ea typeface="Cambria" pitchFamily="18" charset="0"/>
              </a:rPr>
              <a:t>There </a:t>
            </a:r>
            <a:r>
              <a:rPr lang="en-IN" sz="2000" b="1" i="1" dirty="0">
                <a:solidFill>
                  <a:srgbClr val="D60093"/>
                </a:solidFill>
                <a:latin typeface="Cambria" pitchFamily="18" charset="0"/>
                <a:ea typeface="Cambria" pitchFamily="18" charset="0"/>
              </a:rPr>
              <a:t>is a pH at which its activity is greatest (the optimal pH). </a:t>
            </a:r>
            <a:endParaRPr lang="en-IN" sz="2000" b="1" i="1" dirty="0" smtClean="0">
              <a:solidFill>
                <a:srgbClr val="D60093"/>
              </a:solidFill>
              <a:latin typeface="Cambria" pitchFamily="18" charset="0"/>
              <a:ea typeface="Cambria" pitchFamily="18" charset="0"/>
            </a:endParaRPr>
          </a:p>
          <a:p>
            <a:endParaRPr lang="en-IN" sz="2000" b="1" i="1" dirty="0">
              <a:solidFill>
                <a:srgbClr val="D60093"/>
              </a:solidFill>
              <a:latin typeface="Cambria" pitchFamily="18" charset="0"/>
              <a:ea typeface="Cambria" pitchFamily="18" charset="0"/>
            </a:endParaRPr>
          </a:p>
          <a:p>
            <a:r>
              <a:rPr lang="en-IN" sz="2000" b="1" i="1" dirty="0" smtClean="0">
                <a:solidFill>
                  <a:srgbClr val="D60093"/>
                </a:solidFill>
                <a:latin typeface="Cambria" pitchFamily="18" charset="0"/>
                <a:ea typeface="Cambria" pitchFamily="18" charset="0"/>
              </a:rPr>
              <a:t>This </a:t>
            </a:r>
            <a:r>
              <a:rPr lang="en-IN" sz="2000" b="1" i="1" dirty="0">
                <a:solidFill>
                  <a:srgbClr val="D60093"/>
                </a:solidFill>
                <a:latin typeface="Cambria" pitchFamily="18" charset="0"/>
                <a:ea typeface="Cambria" pitchFamily="18" charset="0"/>
              </a:rPr>
              <a:t>is because changes in pH can make and break intra- and intermolecular bonds, changing the shape of the enzyme and, therefore, its effectiveness</a:t>
            </a:r>
            <a:r>
              <a:rPr lang="en-IN" sz="2000" dirty="0">
                <a:latin typeface="Cambria" pitchFamily="18" charset="0"/>
                <a:ea typeface="Cambria" pitchFamily="18" charset="0"/>
              </a:rPr>
              <a:t>.</a:t>
            </a:r>
          </a:p>
        </p:txBody>
      </p:sp>
      <p:sp>
        <p:nvSpPr>
          <p:cNvPr id="5" name="TextBox 4"/>
          <p:cNvSpPr txBox="1"/>
          <p:nvPr/>
        </p:nvSpPr>
        <p:spPr>
          <a:xfrm>
            <a:off x="642910" y="1357298"/>
            <a:ext cx="5643602" cy="584775"/>
          </a:xfrm>
          <a:prstGeom prst="rect">
            <a:avLst/>
          </a:prstGeom>
          <a:noFill/>
        </p:spPr>
        <p:txBody>
          <a:bodyPr wrap="square" rtlCol="0">
            <a:spAutoFit/>
          </a:bodyPr>
          <a:lstStyle/>
          <a:p>
            <a:r>
              <a:rPr lang="en-IN" dirty="0" smtClean="0"/>
              <a:t>                                    </a:t>
            </a:r>
            <a:r>
              <a:rPr lang="en-IN" sz="3200" b="1" dirty="0" smtClean="0">
                <a:latin typeface="Cambria" pitchFamily="18" charset="0"/>
                <a:ea typeface="Cambria" pitchFamily="18" charset="0"/>
              </a:rPr>
              <a:t>Effect of pH</a:t>
            </a:r>
            <a:endParaRPr lang="en-IN" sz="3200" b="1" dirty="0">
              <a:latin typeface="Cambria" pitchFamily="18" charset="0"/>
              <a:ea typeface="Cambria" pitchFamily="18" charset="0"/>
            </a:endParaRPr>
          </a:p>
        </p:txBody>
      </p:sp>
    </p:spTree>
    <p:extLst>
      <p:ext uri="{BB962C8B-B14F-4D97-AF65-F5344CB8AC3E}">
        <p14:creationId xmlns:p14="http://schemas.microsoft.com/office/powerpoint/2010/main" val="23229261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00034" y="1285860"/>
            <a:ext cx="8229600" cy="457729"/>
          </a:xfrm>
        </p:spPr>
        <p:txBody>
          <a:bodyPr/>
          <a:lstStyle/>
          <a:p>
            <a:pPr eaLnBrk="1" fontAlgn="auto" hangingPunct="1">
              <a:spcAft>
                <a:spcPts val="0"/>
              </a:spcAft>
              <a:defRPr/>
            </a:pPr>
            <a:r>
              <a:rPr lang="en-GB" b="1" dirty="0" smtClean="0">
                <a:ea typeface="+mj-ea"/>
                <a:cs typeface="+mj-cs"/>
              </a:rPr>
              <a:t>The effect of pH</a:t>
            </a:r>
            <a:r>
              <a:rPr lang="fr-FR" dirty="0" smtClean="0">
                <a:ea typeface="+mj-ea"/>
                <a:cs typeface="+mj-cs"/>
              </a:rPr>
              <a:t> </a:t>
            </a:r>
          </a:p>
        </p:txBody>
      </p:sp>
      <p:sp>
        <p:nvSpPr>
          <p:cNvPr id="36866" name="Rectangle 3"/>
          <p:cNvSpPr>
            <a:spLocks noGrp="1" noChangeArrowheads="1"/>
          </p:cNvSpPr>
          <p:nvPr>
            <p:ph idx="1"/>
          </p:nvPr>
        </p:nvSpPr>
        <p:spPr/>
        <p:txBody>
          <a:bodyPr/>
          <a:lstStyle/>
          <a:p>
            <a:pPr eaLnBrk="1" hangingPunct="1"/>
            <a:r>
              <a:rPr lang="en-GB" b="1" i="1" dirty="0">
                <a:solidFill>
                  <a:srgbClr val="0000FF"/>
                </a:solidFill>
              </a:rPr>
              <a:t>Extreme pH levels will produce </a:t>
            </a:r>
            <a:r>
              <a:rPr lang="en-GB" b="1" i="1" dirty="0" err="1">
                <a:solidFill>
                  <a:srgbClr val="0000FF"/>
                </a:solidFill>
              </a:rPr>
              <a:t>denaturation</a:t>
            </a:r>
            <a:endParaRPr lang="en-GB" b="1" i="1" dirty="0">
              <a:solidFill>
                <a:srgbClr val="0000FF"/>
              </a:solidFill>
            </a:endParaRPr>
          </a:p>
          <a:p>
            <a:pPr eaLnBrk="1" hangingPunct="1"/>
            <a:r>
              <a:rPr lang="en-GB" b="1" i="1" dirty="0">
                <a:solidFill>
                  <a:srgbClr val="0000FF"/>
                </a:solidFill>
              </a:rPr>
              <a:t>The structure of the enzyme is changed </a:t>
            </a:r>
          </a:p>
          <a:p>
            <a:pPr eaLnBrk="1" hangingPunct="1"/>
            <a:r>
              <a:rPr lang="en-GB" b="1" i="1" dirty="0">
                <a:solidFill>
                  <a:srgbClr val="0000FF"/>
                </a:solidFill>
              </a:rPr>
              <a:t>The active site is distorted and the substrate molecules will no longer fit in it</a:t>
            </a:r>
          </a:p>
          <a:p>
            <a:pPr eaLnBrk="1" hangingPunct="1"/>
            <a:r>
              <a:rPr lang="en-GB" b="1" i="1" dirty="0">
                <a:solidFill>
                  <a:srgbClr val="0000FF"/>
                </a:solidFill>
              </a:rPr>
              <a:t>At pH values slightly different from the enzyme</a:t>
            </a:r>
            <a:r>
              <a:rPr lang="en-GB" altLang="en-GB" b="1" i="1" dirty="0">
                <a:solidFill>
                  <a:srgbClr val="0000FF"/>
                </a:solidFill>
              </a:rPr>
              <a:t>’</a:t>
            </a:r>
            <a:r>
              <a:rPr lang="en-GB" b="1" i="1" dirty="0">
                <a:solidFill>
                  <a:srgbClr val="0000FF"/>
                </a:solidFill>
              </a:rPr>
              <a:t>s optimum value, small changes in the charges on the enzyme and it</a:t>
            </a:r>
            <a:r>
              <a:rPr lang="en-GB" altLang="en-GB" b="1" i="1" dirty="0">
                <a:solidFill>
                  <a:srgbClr val="0000FF"/>
                </a:solidFill>
              </a:rPr>
              <a:t>’</a:t>
            </a:r>
            <a:r>
              <a:rPr lang="en-GB" b="1" i="1" dirty="0">
                <a:solidFill>
                  <a:srgbClr val="0000FF"/>
                </a:solidFill>
              </a:rPr>
              <a:t>s substrate molecules will occur </a:t>
            </a:r>
          </a:p>
          <a:p>
            <a:pPr eaLnBrk="1" hangingPunct="1"/>
            <a:r>
              <a:rPr lang="en-GB" b="1" i="1" dirty="0">
                <a:solidFill>
                  <a:srgbClr val="0000FF"/>
                </a:solidFill>
              </a:rPr>
              <a:t>This change will affect the binding of the substrate with the active site.</a:t>
            </a:r>
            <a:endParaRPr lang="fr-FR" b="1" i="1" dirty="0">
              <a:solidFill>
                <a:srgbClr val="0000FF"/>
              </a:solidFill>
            </a:endParaRPr>
          </a:p>
        </p:txBody>
      </p:sp>
    </p:spTree>
    <p:extLst>
      <p:ext uri="{BB962C8B-B14F-4D97-AF65-F5344CB8AC3E}">
        <p14:creationId xmlns:p14="http://schemas.microsoft.com/office/powerpoint/2010/main" val="3741622622"/>
      </p:ext>
    </p:extLst>
  </p:cSld>
  <p:clrMapOvr>
    <a:masterClrMapping/>
  </p:clrMapOvr>
  <p:timing>
    <p:tnLst>
      <p:par>
        <p:cTn id="1" dur="indefinite" restart="never" nodeType="tmRoot"/>
      </p:par>
    </p:tnLst>
    <p:bldLst>
      <p:bldP spid="36866" grpId="0" build="p">
        <p:tmplLst>
          <p:tmpl lvl="1">
            <p:tnLst>
              <p:par>
                <p:cTn presetID="42" presetClass="entr" presetSubtype="0" fill="hold" nodeType="clickEffect">
                  <p:stCondLst>
                    <p:cond delay="0"/>
                  </p:stCondLst>
                  <p:childTnLst>
                    <p:set>
                      <p:cBhvr>
                        <p:cTn dur="1" fill="hold">
                          <p:stCondLst>
                            <p:cond delay="0"/>
                          </p:stCondLst>
                        </p:cTn>
                        <p:tgtEl>
                          <p:spTgt spid="36866"/>
                        </p:tgtEl>
                        <p:attrNameLst>
                          <p:attrName>style.visibility</p:attrName>
                        </p:attrNameLst>
                      </p:cBhvr>
                      <p:to>
                        <p:strVal val="visible"/>
                      </p:to>
                    </p:set>
                    <p:animEffect transition="in" filter="fade">
                      <p:cBhvr>
                        <p:cTn dur="1000"/>
                        <p:tgtEl>
                          <p:spTgt spid="36866"/>
                        </p:tgtEl>
                      </p:cBhvr>
                    </p:animEffect>
                    <p:anim calcmode="lin" valueType="num">
                      <p:cBhvr>
                        <p:cTn dur="1000" fill="hold"/>
                        <p:tgtEl>
                          <p:spTgt spid="36866"/>
                        </p:tgtEl>
                        <p:attrNameLst>
                          <p:attrName>ppt_x</p:attrName>
                        </p:attrNameLst>
                      </p:cBhvr>
                      <p:tavLst>
                        <p:tav tm="0">
                          <p:val>
                            <p:strVal val="#ppt_x"/>
                          </p:val>
                        </p:tav>
                        <p:tav tm="100000">
                          <p:val>
                            <p:strVal val="#ppt_x"/>
                          </p:val>
                        </p:tav>
                      </p:tavLst>
                    </p:anim>
                    <p:anim calcmode="lin" valueType="num">
                      <p:cBhvr>
                        <p:cTn dur="1000" fill="hold"/>
                        <p:tgtEl>
                          <p:spTgt spid="36866"/>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36866"/>
                        </p:tgtEl>
                        <p:attrNameLst>
                          <p:attrName>style.visibility</p:attrName>
                        </p:attrNameLst>
                      </p:cBhvr>
                      <p:to>
                        <p:strVal val="visible"/>
                      </p:to>
                    </p:set>
                    <p:animEffect transition="in" filter="fade">
                      <p:cBhvr>
                        <p:cTn dur="1000"/>
                        <p:tgtEl>
                          <p:spTgt spid="36866"/>
                        </p:tgtEl>
                      </p:cBhvr>
                    </p:animEffect>
                    <p:anim calcmode="lin" valueType="num">
                      <p:cBhvr>
                        <p:cTn dur="1000" fill="hold"/>
                        <p:tgtEl>
                          <p:spTgt spid="36866"/>
                        </p:tgtEl>
                        <p:attrNameLst>
                          <p:attrName>ppt_x</p:attrName>
                        </p:attrNameLst>
                      </p:cBhvr>
                      <p:tavLst>
                        <p:tav tm="0">
                          <p:val>
                            <p:strVal val="#ppt_x"/>
                          </p:val>
                        </p:tav>
                        <p:tav tm="100000">
                          <p:val>
                            <p:strVal val="#ppt_x"/>
                          </p:val>
                        </p:tav>
                      </p:tavLst>
                    </p:anim>
                    <p:anim calcmode="lin" valueType="num">
                      <p:cBhvr>
                        <p:cTn dur="1000" fill="hold"/>
                        <p:tgtEl>
                          <p:spTgt spid="36866"/>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36866"/>
                        </p:tgtEl>
                        <p:attrNameLst>
                          <p:attrName>style.visibility</p:attrName>
                        </p:attrNameLst>
                      </p:cBhvr>
                      <p:to>
                        <p:strVal val="visible"/>
                      </p:to>
                    </p:set>
                    <p:animEffect transition="in" filter="fade">
                      <p:cBhvr>
                        <p:cTn dur="1000"/>
                        <p:tgtEl>
                          <p:spTgt spid="36866"/>
                        </p:tgtEl>
                      </p:cBhvr>
                    </p:animEffect>
                    <p:anim calcmode="lin" valueType="num">
                      <p:cBhvr>
                        <p:cTn dur="1000" fill="hold"/>
                        <p:tgtEl>
                          <p:spTgt spid="36866"/>
                        </p:tgtEl>
                        <p:attrNameLst>
                          <p:attrName>ppt_x</p:attrName>
                        </p:attrNameLst>
                      </p:cBhvr>
                      <p:tavLst>
                        <p:tav tm="0">
                          <p:val>
                            <p:strVal val="#ppt_x"/>
                          </p:val>
                        </p:tav>
                        <p:tav tm="100000">
                          <p:val>
                            <p:strVal val="#ppt_x"/>
                          </p:val>
                        </p:tav>
                      </p:tavLst>
                    </p:anim>
                    <p:anim calcmode="lin" valueType="num">
                      <p:cBhvr>
                        <p:cTn dur="1000" fill="hold"/>
                        <p:tgtEl>
                          <p:spTgt spid="36866"/>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36866"/>
                        </p:tgtEl>
                        <p:attrNameLst>
                          <p:attrName>style.visibility</p:attrName>
                        </p:attrNameLst>
                      </p:cBhvr>
                      <p:to>
                        <p:strVal val="visible"/>
                      </p:to>
                    </p:set>
                    <p:animEffect transition="in" filter="fade">
                      <p:cBhvr>
                        <p:cTn dur="1000"/>
                        <p:tgtEl>
                          <p:spTgt spid="36866"/>
                        </p:tgtEl>
                      </p:cBhvr>
                    </p:animEffect>
                    <p:anim calcmode="lin" valueType="num">
                      <p:cBhvr>
                        <p:cTn dur="1000" fill="hold"/>
                        <p:tgtEl>
                          <p:spTgt spid="36866"/>
                        </p:tgtEl>
                        <p:attrNameLst>
                          <p:attrName>ppt_x</p:attrName>
                        </p:attrNameLst>
                      </p:cBhvr>
                      <p:tavLst>
                        <p:tav tm="0">
                          <p:val>
                            <p:strVal val="#ppt_x"/>
                          </p:val>
                        </p:tav>
                        <p:tav tm="100000">
                          <p:val>
                            <p:strVal val="#ppt_x"/>
                          </p:val>
                        </p:tav>
                      </p:tavLst>
                    </p:anim>
                    <p:anim calcmode="lin" valueType="num">
                      <p:cBhvr>
                        <p:cTn dur="1000" fill="hold"/>
                        <p:tgtEl>
                          <p:spTgt spid="36866"/>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36866"/>
                        </p:tgtEl>
                        <p:attrNameLst>
                          <p:attrName>style.visibility</p:attrName>
                        </p:attrNameLst>
                      </p:cBhvr>
                      <p:to>
                        <p:strVal val="visible"/>
                      </p:to>
                    </p:set>
                    <p:animEffect transition="in" filter="fade">
                      <p:cBhvr>
                        <p:cTn dur="1000"/>
                        <p:tgtEl>
                          <p:spTgt spid="36866"/>
                        </p:tgtEl>
                      </p:cBhvr>
                    </p:animEffect>
                    <p:anim calcmode="lin" valueType="num">
                      <p:cBhvr>
                        <p:cTn dur="1000" fill="hold"/>
                        <p:tgtEl>
                          <p:spTgt spid="36866"/>
                        </p:tgtEl>
                        <p:attrNameLst>
                          <p:attrName>ppt_x</p:attrName>
                        </p:attrNameLst>
                      </p:cBhvr>
                      <p:tavLst>
                        <p:tav tm="0">
                          <p:val>
                            <p:strVal val="#ppt_x"/>
                          </p:val>
                        </p:tav>
                        <p:tav tm="100000">
                          <p:val>
                            <p:strVal val="#ppt_x"/>
                          </p:val>
                        </p:tav>
                      </p:tavLst>
                    </p:anim>
                    <p:anim calcmode="lin" valueType="num">
                      <p:cBhvr>
                        <p:cTn dur="1000" fill="hold"/>
                        <p:tgtEl>
                          <p:spTgt spid="36866"/>
                        </p:tgtEl>
                        <p:attrNameLst>
                          <p:attrName>ppt_y</p:attrName>
                        </p:attrNameLst>
                      </p:cBhvr>
                      <p:tavLst>
                        <p:tav tm="0">
                          <p:val>
                            <p:strVal val="#ppt_y+.1"/>
                          </p:val>
                        </p:tav>
                        <p:tav tm="100000">
                          <p:val>
                            <p:strVal val="#ppt_y"/>
                          </p:val>
                        </p:tav>
                      </p:tavLst>
                    </p:anim>
                  </p:childTnLst>
                </p:cTn>
              </p:par>
            </p:tnLst>
          </p:tmpl>
        </p:tmplLst>
      </p:b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606" y="860613"/>
            <a:ext cx="8037980" cy="1200329"/>
          </a:xfrm>
          <a:prstGeom prst="rect">
            <a:avLst/>
          </a:prstGeom>
          <a:noFill/>
        </p:spPr>
        <p:txBody>
          <a:bodyPr wrap="square" rtlCol="0">
            <a:spAutoFit/>
          </a:bodyPr>
          <a:lstStyle/>
          <a:p>
            <a:r>
              <a:rPr lang="en-IN" b="1" dirty="0"/>
              <a:t>Concentration of enzyme and </a:t>
            </a:r>
            <a:r>
              <a:rPr lang="en-IN" b="1" dirty="0" smtClean="0"/>
              <a:t>substrate</a:t>
            </a:r>
          </a:p>
          <a:p>
            <a:endParaRPr lang="en-US" b="1" dirty="0"/>
          </a:p>
          <a:p>
            <a:endParaRPr lang="en-IN" b="1" dirty="0"/>
          </a:p>
          <a:p>
            <a:endParaRPr lang="en-IN"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4414" y="1923222"/>
            <a:ext cx="3143272" cy="183686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4876" y="1681976"/>
            <a:ext cx="4190469" cy="2057620"/>
          </a:xfrm>
          <a:prstGeom prst="rect">
            <a:avLst/>
          </a:prstGeom>
        </p:spPr>
      </p:pic>
      <p:sp>
        <p:nvSpPr>
          <p:cNvPr id="5" name="TextBox 4"/>
          <p:cNvSpPr txBox="1"/>
          <p:nvPr/>
        </p:nvSpPr>
        <p:spPr>
          <a:xfrm>
            <a:off x="571472" y="4214818"/>
            <a:ext cx="7643866" cy="1600438"/>
          </a:xfrm>
          <a:prstGeom prst="rect">
            <a:avLst/>
          </a:prstGeom>
          <a:noFill/>
        </p:spPr>
        <p:txBody>
          <a:bodyPr wrap="square" rtlCol="0">
            <a:spAutoFit/>
          </a:bodyPr>
          <a:lstStyle/>
          <a:p>
            <a:r>
              <a:rPr lang="en-IN" sz="2000" b="1" i="1" dirty="0" smtClean="0">
                <a:solidFill>
                  <a:srgbClr val="D60093"/>
                </a:solidFill>
                <a:latin typeface="Cambria" pitchFamily="18" charset="0"/>
                <a:ea typeface="Cambria" pitchFamily="18" charset="0"/>
              </a:rPr>
              <a:t>For a given enzyme concentration, the rate of reaction increases with increasing substrate concentration up to a point, above which any further increase in substrate concentration produces no significant change in reaction rate. </a:t>
            </a:r>
          </a:p>
          <a:p>
            <a:endParaRPr lang="en-IN" dirty="0"/>
          </a:p>
        </p:txBody>
      </p:sp>
    </p:spTree>
    <p:extLst>
      <p:ext uri="{BB962C8B-B14F-4D97-AF65-F5344CB8AC3E}">
        <p14:creationId xmlns:p14="http://schemas.microsoft.com/office/powerpoint/2010/main" val="19617394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8662" y="1428736"/>
            <a:ext cx="7634568" cy="4001095"/>
          </a:xfrm>
          <a:prstGeom prst="rect">
            <a:avLst/>
          </a:prstGeom>
          <a:noFill/>
        </p:spPr>
        <p:txBody>
          <a:bodyPr wrap="square" rtlCol="0">
            <a:spAutoFit/>
          </a:bodyPr>
          <a:lstStyle/>
          <a:p>
            <a:endParaRPr lang="en-IN" dirty="0">
              <a:latin typeface="Cambria" pitchFamily="18" charset="0"/>
              <a:ea typeface="Cambria" pitchFamily="18" charset="0"/>
            </a:endParaRPr>
          </a:p>
          <a:p>
            <a:endParaRPr lang="en-IN" dirty="0">
              <a:latin typeface="Cambria" pitchFamily="18" charset="0"/>
              <a:ea typeface="Cambria" pitchFamily="18" charset="0"/>
            </a:endParaRPr>
          </a:p>
          <a:p>
            <a:r>
              <a:rPr lang="en-IN" sz="2000" b="1" i="1" dirty="0" smtClean="0">
                <a:solidFill>
                  <a:srgbClr val="D60093"/>
                </a:solidFill>
                <a:latin typeface="Cambria" pitchFamily="18" charset="0"/>
                <a:ea typeface="Cambria" pitchFamily="18" charset="0"/>
              </a:rPr>
              <a:t>This </a:t>
            </a:r>
            <a:r>
              <a:rPr lang="en-IN" sz="2000" b="1" i="1" dirty="0">
                <a:solidFill>
                  <a:srgbClr val="D60093"/>
                </a:solidFill>
                <a:latin typeface="Cambria" pitchFamily="18" charset="0"/>
                <a:ea typeface="Cambria" pitchFamily="18" charset="0"/>
              </a:rPr>
              <a:t>is because the active sites of the enzyme molecules at any given moment are virtually saturated with substrate. </a:t>
            </a:r>
            <a:endParaRPr lang="en-IN" sz="2000" b="1" i="1" dirty="0" smtClean="0">
              <a:solidFill>
                <a:srgbClr val="D60093"/>
              </a:solidFill>
              <a:latin typeface="Cambria" pitchFamily="18" charset="0"/>
              <a:ea typeface="Cambria" pitchFamily="18" charset="0"/>
            </a:endParaRPr>
          </a:p>
          <a:p>
            <a:endParaRPr lang="en-IN" sz="2000" b="1" i="1" dirty="0">
              <a:solidFill>
                <a:srgbClr val="D60093"/>
              </a:solidFill>
              <a:latin typeface="Cambria" pitchFamily="18" charset="0"/>
              <a:ea typeface="Cambria" pitchFamily="18" charset="0"/>
            </a:endParaRPr>
          </a:p>
          <a:p>
            <a:r>
              <a:rPr lang="en-IN" sz="2000" b="1" i="1" dirty="0" smtClean="0">
                <a:solidFill>
                  <a:srgbClr val="D60093"/>
                </a:solidFill>
                <a:latin typeface="Cambria" pitchFamily="18" charset="0"/>
                <a:ea typeface="Cambria" pitchFamily="18" charset="0"/>
              </a:rPr>
              <a:t>The </a:t>
            </a:r>
            <a:r>
              <a:rPr lang="en-IN" sz="2000" b="1" i="1" dirty="0">
                <a:solidFill>
                  <a:srgbClr val="D60093"/>
                </a:solidFill>
                <a:latin typeface="Cambria" pitchFamily="18" charset="0"/>
                <a:ea typeface="Cambria" pitchFamily="18" charset="0"/>
              </a:rPr>
              <a:t>enzyme/substrate complex has to dissociate before the active sites are free to accommodate more substrate. </a:t>
            </a:r>
            <a:endParaRPr lang="en-IN" sz="2000" b="1" i="1" dirty="0" smtClean="0">
              <a:solidFill>
                <a:srgbClr val="D60093"/>
              </a:solidFill>
              <a:latin typeface="Cambria" pitchFamily="18" charset="0"/>
              <a:ea typeface="Cambria" pitchFamily="18" charset="0"/>
            </a:endParaRPr>
          </a:p>
          <a:p>
            <a:endParaRPr lang="en-US" sz="2000" b="1" i="1" dirty="0">
              <a:solidFill>
                <a:srgbClr val="D60093"/>
              </a:solidFill>
              <a:latin typeface="Cambria" pitchFamily="18" charset="0"/>
              <a:ea typeface="Cambria" pitchFamily="18" charset="0"/>
            </a:endParaRPr>
          </a:p>
          <a:p>
            <a:endParaRPr lang="en-IN" sz="2000" b="1" i="1" dirty="0">
              <a:solidFill>
                <a:srgbClr val="D60093"/>
              </a:solidFill>
              <a:latin typeface="Cambria" pitchFamily="18" charset="0"/>
              <a:ea typeface="Cambria" pitchFamily="18" charset="0"/>
            </a:endParaRPr>
          </a:p>
          <a:p>
            <a:r>
              <a:rPr lang="en-IN" sz="2000" b="1" i="1" dirty="0">
                <a:solidFill>
                  <a:srgbClr val="D60093"/>
                </a:solidFill>
                <a:latin typeface="Cambria" pitchFamily="18" charset="0"/>
                <a:ea typeface="Cambria" pitchFamily="18" charset="0"/>
              </a:rPr>
              <a:t>Provided that the substrate concentration is high and that temperature and pH are kept constant, the rate of reaction is proportional to the enzyme concentration. (See graph)</a:t>
            </a:r>
          </a:p>
          <a:p>
            <a:endParaRPr lang="en-IN" dirty="0">
              <a:latin typeface="Cambria" pitchFamily="18" charset="0"/>
              <a:ea typeface="Cambria" pitchFamily="18" charset="0"/>
            </a:endParaRPr>
          </a:p>
        </p:txBody>
      </p:sp>
    </p:spTree>
    <p:extLst>
      <p:ext uri="{BB962C8B-B14F-4D97-AF65-F5344CB8AC3E}">
        <p14:creationId xmlns:p14="http://schemas.microsoft.com/office/powerpoint/2010/main" val="11468701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8235" y="1254034"/>
            <a:ext cx="7651568" cy="4401205"/>
          </a:xfrm>
          <a:prstGeom prst="rect">
            <a:avLst/>
          </a:prstGeom>
          <a:noFill/>
        </p:spPr>
        <p:txBody>
          <a:bodyPr wrap="square" rtlCol="0">
            <a:spAutoFit/>
          </a:bodyPr>
          <a:lstStyle/>
          <a:p>
            <a:endParaRPr lang="en-IN" sz="2000" dirty="0" smtClean="0">
              <a:latin typeface="Cambria" pitchFamily="18" charset="0"/>
              <a:ea typeface="Cambria" pitchFamily="18" charset="0"/>
            </a:endParaRPr>
          </a:p>
          <a:p>
            <a:r>
              <a:rPr lang="en-IN" sz="2000" b="1" i="1" dirty="0" smtClean="0">
                <a:solidFill>
                  <a:srgbClr val="D60093"/>
                </a:solidFill>
                <a:latin typeface="Cambria" pitchFamily="18" charset="0"/>
                <a:ea typeface="Cambria" pitchFamily="18" charset="0"/>
              </a:rPr>
              <a:t>Enzyme synthesis and activity also are influenced by genetic control and distribution in a cell. </a:t>
            </a:r>
          </a:p>
          <a:p>
            <a:endParaRPr lang="en-IN" sz="2000" b="1" i="1" dirty="0" smtClean="0">
              <a:solidFill>
                <a:srgbClr val="D60093"/>
              </a:solidFill>
              <a:latin typeface="Cambria" pitchFamily="18" charset="0"/>
              <a:ea typeface="Cambria" pitchFamily="18" charset="0"/>
            </a:endParaRPr>
          </a:p>
          <a:p>
            <a:r>
              <a:rPr lang="en-IN" sz="2000" b="1" i="1" dirty="0" smtClean="0">
                <a:solidFill>
                  <a:srgbClr val="D60093"/>
                </a:solidFill>
                <a:latin typeface="Cambria" pitchFamily="18" charset="0"/>
                <a:ea typeface="Cambria" pitchFamily="18" charset="0"/>
              </a:rPr>
              <a:t>Some enzymes are not produced by certain cells, and others are formed only when required. </a:t>
            </a:r>
          </a:p>
          <a:p>
            <a:endParaRPr lang="en-IN" sz="2000" b="1" i="1" dirty="0" smtClean="0">
              <a:solidFill>
                <a:srgbClr val="D60093"/>
              </a:solidFill>
              <a:latin typeface="Cambria" pitchFamily="18" charset="0"/>
              <a:ea typeface="Cambria" pitchFamily="18" charset="0"/>
            </a:endParaRPr>
          </a:p>
          <a:p>
            <a:r>
              <a:rPr lang="en-IN" sz="2000" b="1" i="1" dirty="0" smtClean="0">
                <a:solidFill>
                  <a:srgbClr val="D60093"/>
                </a:solidFill>
                <a:latin typeface="Cambria" pitchFamily="18" charset="0"/>
                <a:ea typeface="Cambria" pitchFamily="18" charset="0"/>
              </a:rPr>
              <a:t>Enzymes are not always found uniformly within a cell; often they are compartmentalized in the </a:t>
            </a:r>
            <a:r>
              <a:rPr lang="en-IN" sz="2000" b="1" i="1" u="sng" dirty="0" smtClean="0">
                <a:solidFill>
                  <a:srgbClr val="D60093"/>
                </a:solidFill>
                <a:latin typeface="Cambria" pitchFamily="18" charset="0"/>
                <a:ea typeface="Cambria" pitchFamily="18" charset="0"/>
              </a:rPr>
              <a:t>nucleus</a:t>
            </a:r>
            <a:r>
              <a:rPr lang="en-IN" sz="2000" b="1" i="1" dirty="0" smtClean="0">
                <a:solidFill>
                  <a:srgbClr val="D60093"/>
                </a:solidFill>
                <a:latin typeface="Cambria" pitchFamily="18" charset="0"/>
                <a:ea typeface="Cambria" pitchFamily="18" charset="0"/>
              </a:rPr>
              <a:t>, on the </a:t>
            </a:r>
            <a:r>
              <a:rPr lang="en-IN" sz="2000" b="1" i="1" u="sng" dirty="0" smtClean="0">
                <a:solidFill>
                  <a:srgbClr val="D60093"/>
                </a:solidFill>
                <a:latin typeface="Cambria" pitchFamily="18" charset="0"/>
                <a:ea typeface="Cambria" pitchFamily="18" charset="0"/>
              </a:rPr>
              <a:t>cell membrane</a:t>
            </a:r>
            <a:r>
              <a:rPr lang="en-IN" sz="2000" b="1" i="1" dirty="0" smtClean="0">
                <a:solidFill>
                  <a:srgbClr val="D60093"/>
                </a:solidFill>
                <a:latin typeface="Cambria" pitchFamily="18" charset="0"/>
                <a:ea typeface="Cambria" pitchFamily="18" charset="0"/>
              </a:rPr>
              <a:t>, or in </a:t>
            </a:r>
            <a:r>
              <a:rPr lang="en-IN" sz="2000" b="1" i="1" dirty="0" err="1" smtClean="0">
                <a:solidFill>
                  <a:srgbClr val="D60093"/>
                </a:solidFill>
                <a:latin typeface="Cambria" pitchFamily="18" charset="0"/>
                <a:ea typeface="Cambria" pitchFamily="18" charset="0"/>
              </a:rPr>
              <a:t>subcellular</a:t>
            </a:r>
            <a:r>
              <a:rPr lang="en-IN" sz="2000" b="1" i="1" dirty="0" smtClean="0">
                <a:solidFill>
                  <a:srgbClr val="D60093"/>
                </a:solidFill>
                <a:latin typeface="Cambria" pitchFamily="18" charset="0"/>
                <a:ea typeface="Cambria" pitchFamily="18" charset="0"/>
              </a:rPr>
              <a:t> structures.</a:t>
            </a:r>
          </a:p>
          <a:p>
            <a:endParaRPr lang="en-IN" sz="2000" b="1" i="1" dirty="0" smtClean="0">
              <a:solidFill>
                <a:srgbClr val="D60093"/>
              </a:solidFill>
              <a:latin typeface="Cambria" pitchFamily="18" charset="0"/>
              <a:ea typeface="Cambria" pitchFamily="18" charset="0"/>
            </a:endParaRPr>
          </a:p>
          <a:p>
            <a:r>
              <a:rPr lang="en-IN" sz="2000" b="1" i="1" dirty="0" smtClean="0">
                <a:solidFill>
                  <a:srgbClr val="D60093"/>
                </a:solidFill>
                <a:latin typeface="Cambria" pitchFamily="18" charset="0"/>
                <a:ea typeface="Cambria" pitchFamily="18" charset="0"/>
              </a:rPr>
              <a:t> The rates of enzyme synthesis and activity are further influenced by </a:t>
            </a:r>
            <a:r>
              <a:rPr lang="en-IN" sz="2000" b="1" i="1" u="sng" dirty="0" smtClean="0">
                <a:solidFill>
                  <a:srgbClr val="D60093"/>
                </a:solidFill>
                <a:latin typeface="Cambria" pitchFamily="18" charset="0"/>
                <a:ea typeface="Cambria" pitchFamily="18" charset="0"/>
              </a:rPr>
              <a:t>hormones</a:t>
            </a:r>
            <a:r>
              <a:rPr lang="en-IN" sz="2000" b="1" i="1" dirty="0" smtClean="0">
                <a:solidFill>
                  <a:srgbClr val="D60093"/>
                </a:solidFill>
                <a:latin typeface="Cambria" pitchFamily="18" charset="0"/>
                <a:ea typeface="Cambria" pitchFamily="18" charset="0"/>
              </a:rPr>
              <a:t>, </a:t>
            </a:r>
            <a:r>
              <a:rPr lang="en-IN" sz="2000" b="1" i="1" dirty="0" err="1" smtClean="0">
                <a:solidFill>
                  <a:srgbClr val="D60093"/>
                </a:solidFill>
                <a:latin typeface="Cambria" pitchFamily="18" charset="0"/>
                <a:ea typeface="Cambria" pitchFamily="18" charset="0"/>
              </a:rPr>
              <a:t>neurosecretions</a:t>
            </a:r>
            <a:r>
              <a:rPr lang="en-IN" sz="2000" b="1" i="1" dirty="0" smtClean="0">
                <a:solidFill>
                  <a:srgbClr val="D60093"/>
                </a:solidFill>
                <a:latin typeface="Cambria" pitchFamily="18" charset="0"/>
                <a:ea typeface="Cambria" pitchFamily="18" charset="0"/>
              </a:rPr>
              <a:t>, and other chemicals that affect the cell’s internal environment</a:t>
            </a:r>
            <a:r>
              <a:rPr lang="en-IN" b="1" i="1" dirty="0" smtClean="0">
                <a:solidFill>
                  <a:srgbClr val="D60093"/>
                </a:solidFill>
              </a:rPr>
              <a:t>.</a:t>
            </a:r>
            <a:endParaRPr lang="en-IN" b="1" i="1" dirty="0">
              <a:solidFill>
                <a:srgbClr val="D60093"/>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72" y="2214554"/>
            <a:ext cx="7997639" cy="3170099"/>
          </a:xfrm>
          <a:prstGeom prst="rect">
            <a:avLst/>
          </a:prstGeom>
          <a:noFill/>
        </p:spPr>
        <p:txBody>
          <a:bodyPr wrap="square" rtlCol="0">
            <a:spAutoFit/>
          </a:bodyPr>
          <a:lstStyle/>
          <a:p>
            <a:r>
              <a:rPr lang="en-IN" sz="2000" dirty="0">
                <a:solidFill>
                  <a:srgbClr val="D60093"/>
                </a:solidFill>
                <a:latin typeface="Cambria" pitchFamily="18" charset="0"/>
                <a:ea typeface="Cambria" pitchFamily="18" charset="0"/>
              </a:rPr>
              <a:t>Enzymes are generally named according to the reaction they </a:t>
            </a:r>
            <a:r>
              <a:rPr lang="en-IN" sz="2000" dirty="0" err="1">
                <a:solidFill>
                  <a:srgbClr val="D60093"/>
                </a:solidFill>
                <a:latin typeface="Cambria" pitchFamily="18" charset="0"/>
                <a:ea typeface="Cambria" pitchFamily="18" charset="0"/>
              </a:rPr>
              <a:t>catalyze</a:t>
            </a:r>
            <a:r>
              <a:rPr lang="en-IN" sz="2000" dirty="0">
                <a:solidFill>
                  <a:srgbClr val="D60093"/>
                </a:solidFill>
                <a:latin typeface="Cambria" pitchFamily="18" charset="0"/>
                <a:ea typeface="Cambria" pitchFamily="18" charset="0"/>
              </a:rPr>
              <a:t> or by suffixing </a:t>
            </a:r>
            <a:r>
              <a:rPr lang="en-IN" sz="2000" b="1" dirty="0">
                <a:solidFill>
                  <a:srgbClr val="D60093"/>
                </a:solidFill>
                <a:latin typeface="Cambria" pitchFamily="18" charset="0"/>
                <a:ea typeface="Cambria" pitchFamily="18" charset="0"/>
              </a:rPr>
              <a:t>“</a:t>
            </a:r>
            <a:r>
              <a:rPr lang="en-IN" sz="2000" b="1" dirty="0" err="1">
                <a:solidFill>
                  <a:srgbClr val="D60093"/>
                </a:solidFill>
                <a:latin typeface="Cambria" pitchFamily="18" charset="0"/>
                <a:ea typeface="Cambria" pitchFamily="18" charset="0"/>
              </a:rPr>
              <a:t>ase</a:t>
            </a:r>
            <a:r>
              <a:rPr lang="en-IN" sz="2000" b="1" dirty="0">
                <a:solidFill>
                  <a:srgbClr val="D60093"/>
                </a:solidFill>
                <a:latin typeface="Cambria" pitchFamily="18" charset="0"/>
                <a:ea typeface="Cambria" pitchFamily="18" charset="0"/>
              </a:rPr>
              <a:t>” </a:t>
            </a:r>
            <a:r>
              <a:rPr lang="en-IN" sz="2000" dirty="0">
                <a:solidFill>
                  <a:srgbClr val="D60093"/>
                </a:solidFill>
                <a:latin typeface="Cambria" pitchFamily="18" charset="0"/>
                <a:ea typeface="Cambria" pitchFamily="18" charset="0"/>
              </a:rPr>
              <a:t>after the name of substrate. </a:t>
            </a:r>
            <a:endParaRPr lang="en-IN" sz="2000" dirty="0" smtClean="0">
              <a:solidFill>
                <a:srgbClr val="D60093"/>
              </a:solidFill>
              <a:latin typeface="Cambria" pitchFamily="18" charset="0"/>
              <a:ea typeface="Cambria" pitchFamily="18" charset="0"/>
            </a:endParaRPr>
          </a:p>
          <a:p>
            <a:endParaRPr lang="en-IN" sz="2000" dirty="0" smtClean="0">
              <a:solidFill>
                <a:srgbClr val="D60093"/>
              </a:solidFill>
              <a:latin typeface="Cambria" pitchFamily="18" charset="0"/>
              <a:ea typeface="Cambria" pitchFamily="18" charset="0"/>
            </a:endParaRPr>
          </a:p>
          <a:p>
            <a:r>
              <a:rPr lang="en-IN" sz="2000" dirty="0" smtClean="0">
                <a:solidFill>
                  <a:srgbClr val="D60093"/>
                </a:solidFill>
                <a:latin typeface="Cambria" pitchFamily="18" charset="0"/>
                <a:ea typeface="Cambria" pitchFamily="18" charset="0"/>
              </a:rPr>
              <a:t>The </a:t>
            </a:r>
            <a:r>
              <a:rPr lang="en-IN" sz="2000" dirty="0">
                <a:solidFill>
                  <a:srgbClr val="D60093"/>
                </a:solidFill>
                <a:latin typeface="Cambria" pitchFamily="18" charset="0"/>
                <a:ea typeface="Cambria" pitchFamily="18" charset="0"/>
              </a:rPr>
              <a:t>International Union of Biochemistry and Molecular Biology developed a nomenclature for enzymes. </a:t>
            </a:r>
            <a:endParaRPr lang="en-IN" sz="2000" dirty="0" smtClean="0">
              <a:solidFill>
                <a:srgbClr val="D60093"/>
              </a:solidFill>
              <a:latin typeface="Cambria" pitchFamily="18" charset="0"/>
              <a:ea typeface="Cambria" pitchFamily="18" charset="0"/>
            </a:endParaRPr>
          </a:p>
          <a:p>
            <a:endParaRPr lang="en-IN" sz="2000" dirty="0" smtClean="0">
              <a:solidFill>
                <a:srgbClr val="D60093"/>
              </a:solidFill>
              <a:latin typeface="Cambria" pitchFamily="18" charset="0"/>
              <a:ea typeface="Cambria" pitchFamily="18" charset="0"/>
            </a:endParaRPr>
          </a:p>
          <a:p>
            <a:r>
              <a:rPr lang="en-IN" sz="2000" dirty="0" smtClean="0">
                <a:solidFill>
                  <a:srgbClr val="D60093"/>
                </a:solidFill>
                <a:latin typeface="Cambria" pitchFamily="18" charset="0"/>
                <a:ea typeface="Cambria" pitchFamily="18" charset="0"/>
              </a:rPr>
              <a:t>Each </a:t>
            </a:r>
            <a:r>
              <a:rPr lang="en-IN" sz="2000" dirty="0">
                <a:solidFill>
                  <a:srgbClr val="D60093"/>
                </a:solidFill>
                <a:latin typeface="Cambria" pitchFamily="18" charset="0"/>
                <a:ea typeface="Cambria" pitchFamily="18" charset="0"/>
              </a:rPr>
              <a:t>enzyme is described by a sequence of four numbers preceded by </a:t>
            </a:r>
            <a:r>
              <a:rPr lang="en-IN" sz="2000" b="1" dirty="0">
                <a:solidFill>
                  <a:srgbClr val="D60093"/>
                </a:solidFill>
                <a:latin typeface="Cambria" pitchFamily="18" charset="0"/>
                <a:ea typeface="Cambria" pitchFamily="18" charset="0"/>
              </a:rPr>
              <a:t>"EC"</a:t>
            </a:r>
            <a:r>
              <a:rPr lang="en-IN" sz="2000" dirty="0">
                <a:solidFill>
                  <a:srgbClr val="D60093"/>
                </a:solidFill>
                <a:latin typeface="Cambria" pitchFamily="18" charset="0"/>
                <a:ea typeface="Cambria" pitchFamily="18" charset="0"/>
              </a:rPr>
              <a:t>. EC denotes </a:t>
            </a:r>
            <a:r>
              <a:rPr lang="en-IN" sz="2000" b="1" dirty="0">
                <a:solidFill>
                  <a:srgbClr val="D60093"/>
                </a:solidFill>
                <a:latin typeface="Cambria" pitchFamily="18" charset="0"/>
                <a:ea typeface="Cambria" pitchFamily="18" charset="0"/>
              </a:rPr>
              <a:t>Enzyme Commission </a:t>
            </a:r>
            <a:r>
              <a:rPr lang="en-IN" sz="2000" dirty="0">
                <a:solidFill>
                  <a:srgbClr val="D60093"/>
                </a:solidFill>
                <a:latin typeface="Cambria" pitchFamily="18" charset="0"/>
                <a:ea typeface="Cambria" pitchFamily="18" charset="0"/>
              </a:rPr>
              <a:t>and the number of enzyme is called </a:t>
            </a:r>
            <a:r>
              <a:rPr lang="en-IN" sz="2000" b="1" dirty="0">
                <a:solidFill>
                  <a:srgbClr val="D60093"/>
                </a:solidFill>
                <a:latin typeface="Cambria" pitchFamily="18" charset="0"/>
                <a:ea typeface="Cambria" pitchFamily="18" charset="0"/>
              </a:rPr>
              <a:t>EC numbers</a:t>
            </a:r>
            <a:r>
              <a:rPr lang="en-IN" sz="2000" dirty="0">
                <a:solidFill>
                  <a:srgbClr val="D60093"/>
                </a:solidFill>
                <a:latin typeface="Cambria" pitchFamily="18" charset="0"/>
                <a:ea typeface="Cambria" pitchFamily="18" charset="0"/>
              </a:rPr>
              <a:t>. </a:t>
            </a:r>
            <a:endParaRPr lang="en-IN" sz="2000" dirty="0" smtClean="0">
              <a:solidFill>
                <a:srgbClr val="D60093"/>
              </a:solidFill>
              <a:latin typeface="Cambria" pitchFamily="18" charset="0"/>
              <a:ea typeface="Cambria" pitchFamily="18" charset="0"/>
            </a:endParaRPr>
          </a:p>
          <a:p>
            <a:endParaRPr lang="en-IN" sz="2000" dirty="0">
              <a:latin typeface="Cambria" pitchFamily="18" charset="0"/>
              <a:ea typeface="Cambria" pitchFamily="18" charset="0"/>
            </a:endParaRPr>
          </a:p>
        </p:txBody>
      </p:sp>
    </p:spTree>
    <p:extLst>
      <p:ext uri="{BB962C8B-B14F-4D97-AF65-F5344CB8AC3E}">
        <p14:creationId xmlns:p14="http://schemas.microsoft.com/office/powerpoint/2010/main" val="1956876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5786" y="1857364"/>
            <a:ext cx="7358114" cy="2862322"/>
          </a:xfrm>
          <a:prstGeom prst="rect">
            <a:avLst/>
          </a:prstGeom>
          <a:noFill/>
        </p:spPr>
        <p:txBody>
          <a:bodyPr wrap="square" rtlCol="0">
            <a:spAutoFit/>
          </a:bodyPr>
          <a:lstStyle/>
          <a:p>
            <a:r>
              <a:rPr lang="en-IN" sz="2000" b="1" i="1" dirty="0" smtClean="0">
                <a:solidFill>
                  <a:srgbClr val="C00000"/>
                </a:solidFill>
                <a:latin typeface="Cambria" pitchFamily="18" charset="0"/>
                <a:ea typeface="Cambria" pitchFamily="18" charset="0"/>
              </a:rPr>
              <a:t>Also — and this is very important — catalysts affect the forward and reverse rates equally; this means that catalysts have no effect on the equilibrium constant and thus on the composition of the equilibrium state.</a:t>
            </a:r>
          </a:p>
          <a:p>
            <a:endParaRPr lang="en-IN" sz="2000" b="1" i="1" dirty="0" smtClean="0">
              <a:solidFill>
                <a:srgbClr val="C00000"/>
              </a:solidFill>
              <a:latin typeface="Cambria" pitchFamily="18" charset="0"/>
              <a:ea typeface="Cambria" pitchFamily="18" charset="0"/>
            </a:endParaRPr>
          </a:p>
          <a:p>
            <a:r>
              <a:rPr lang="en-IN" sz="2000" b="1" i="1" dirty="0" smtClean="0">
                <a:solidFill>
                  <a:srgbClr val="C00000"/>
                </a:solidFill>
                <a:latin typeface="Cambria" pitchFamily="18" charset="0"/>
                <a:ea typeface="Cambria" pitchFamily="18" charset="0"/>
              </a:rPr>
              <a:t> Thus a catalyst (in this case, </a:t>
            </a:r>
            <a:r>
              <a:rPr lang="en-IN" sz="2000" b="1" i="1" dirty="0" err="1" smtClean="0">
                <a:solidFill>
                  <a:srgbClr val="C00000"/>
                </a:solidFill>
                <a:latin typeface="Cambria" pitchFamily="18" charset="0"/>
                <a:ea typeface="Cambria" pitchFamily="18" charset="0"/>
              </a:rPr>
              <a:t>sulfuric</a:t>
            </a:r>
            <a:r>
              <a:rPr lang="en-IN" sz="2000" b="1" i="1" dirty="0" smtClean="0">
                <a:solidFill>
                  <a:srgbClr val="C00000"/>
                </a:solidFill>
                <a:latin typeface="Cambria" pitchFamily="18" charset="0"/>
                <a:ea typeface="Cambria" pitchFamily="18" charset="0"/>
              </a:rPr>
              <a:t> acid) can be used to speed up a reversible reaction such as ester formation or its reverse, ester hydrolysis:</a:t>
            </a:r>
          </a:p>
          <a:p>
            <a:endParaRPr lang="en-IN" sz="2000" b="1" i="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14348" y="1225689"/>
            <a:ext cx="7543800" cy="4370427"/>
          </a:xfrm>
          <a:prstGeom prst="rect">
            <a:avLst/>
          </a:prstGeom>
          <a:noFill/>
        </p:spPr>
        <p:txBody>
          <a:bodyPr wrap="square" rtlCol="0">
            <a:spAutoFit/>
          </a:bodyPr>
          <a:lstStyle/>
          <a:p>
            <a:endParaRPr lang="en-IN" sz="2000" dirty="0" smtClean="0">
              <a:latin typeface="Cambria" pitchFamily="18" charset="0"/>
              <a:ea typeface="Cambria" pitchFamily="18" charset="0"/>
            </a:endParaRPr>
          </a:p>
          <a:p>
            <a:endParaRPr lang="en-IN" sz="2000" dirty="0" smtClean="0">
              <a:latin typeface="Cambria" pitchFamily="18" charset="0"/>
              <a:ea typeface="Cambria" pitchFamily="18" charset="0"/>
            </a:endParaRPr>
          </a:p>
          <a:p>
            <a:r>
              <a:rPr lang="en-IN" sz="2000" b="1" i="1" dirty="0" smtClean="0">
                <a:solidFill>
                  <a:srgbClr val="D60093"/>
                </a:solidFill>
                <a:latin typeface="Cambria" pitchFamily="18" charset="0"/>
                <a:ea typeface="Cambria" pitchFamily="18" charset="0"/>
              </a:rPr>
              <a:t>When classified, each enzyme is assigned the </a:t>
            </a:r>
            <a:r>
              <a:rPr lang="en-IN" sz="2000" b="1" i="1" dirty="0" smtClean="0">
                <a:solidFill>
                  <a:srgbClr val="FF0000"/>
                </a:solidFill>
                <a:latin typeface="Cambria" pitchFamily="18" charset="0"/>
                <a:ea typeface="Cambria" pitchFamily="18" charset="0"/>
              </a:rPr>
              <a:t>EC number</a:t>
            </a:r>
            <a:r>
              <a:rPr lang="en-IN" sz="2000" b="1" i="1" dirty="0" smtClean="0">
                <a:solidFill>
                  <a:srgbClr val="D60093"/>
                </a:solidFill>
                <a:latin typeface="Cambria" pitchFamily="18" charset="0"/>
                <a:ea typeface="Cambria" pitchFamily="18" charset="0"/>
              </a:rPr>
              <a:t>, in the form of digits separated by periods. </a:t>
            </a:r>
          </a:p>
          <a:p>
            <a:endParaRPr lang="en-IN" sz="2000" b="1" i="1" dirty="0" smtClean="0">
              <a:solidFill>
                <a:srgbClr val="D60093"/>
              </a:solidFill>
              <a:latin typeface="Cambria" pitchFamily="18" charset="0"/>
              <a:ea typeface="Cambria" pitchFamily="18" charset="0"/>
            </a:endParaRPr>
          </a:p>
          <a:p>
            <a:r>
              <a:rPr lang="en-IN" sz="2000" b="1" i="1" dirty="0" smtClean="0">
                <a:solidFill>
                  <a:srgbClr val="D60093"/>
                </a:solidFill>
                <a:latin typeface="Cambria" pitchFamily="18" charset="0"/>
                <a:ea typeface="Cambria" pitchFamily="18" charset="0"/>
              </a:rPr>
              <a:t>The first number categorizes the enzyme based on its reaction.</a:t>
            </a:r>
          </a:p>
          <a:p>
            <a:r>
              <a:rPr lang="en-IN" sz="2000" b="1" i="1" dirty="0" smtClean="0">
                <a:solidFill>
                  <a:srgbClr val="D60093"/>
                </a:solidFill>
                <a:latin typeface="Cambria" pitchFamily="18" charset="0"/>
                <a:ea typeface="Cambria" pitchFamily="18" charset="0"/>
              </a:rPr>
              <a:t> </a:t>
            </a:r>
          </a:p>
          <a:p>
            <a:r>
              <a:rPr lang="en-IN" sz="2000" b="1" i="1" dirty="0" smtClean="0">
                <a:solidFill>
                  <a:srgbClr val="D60093"/>
                </a:solidFill>
                <a:latin typeface="Cambria" pitchFamily="18" charset="0"/>
                <a:ea typeface="Cambria" pitchFamily="18" charset="0"/>
              </a:rPr>
              <a:t>The first three numbers represent the class, subclass and sub-subclass to which an enzyme belongs, and the fourth digit is a serial number to identify the particular enzyme within a sub-subclass. </a:t>
            </a:r>
          </a:p>
          <a:p>
            <a:endParaRPr lang="en-IN" sz="2000" dirty="0" smtClean="0">
              <a:latin typeface="Cambria" pitchFamily="18" charset="0"/>
              <a:ea typeface="Cambria" pitchFamily="18" charset="0"/>
            </a:endParaRPr>
          </a:p>
          <a:p>
            <a:endParaRPr lang="en-IN" sz="2000" dirty="0" smtClean="0">
              <a:latin typeface="Cambria" pitchFamily="18" charset="0"/>
              <a:ea typeface="Cambria" pitchFamily="18" charset="0"/>
            </a:endParaRPr>
          </a:p>
          <a:p>
            <a:endParaRPr lang="en-IN"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2910" y="1857364"/>
            <a:ext cx="7643866" cy="4093428"/>
          </a:xfrm>
          <a:prstGeom prst="rect">
            <a:avLst/>
          </a:prstGeom>
          <a:noFill/>
        </p:spPr>
        <p:txBody>
          <a:bodyPr wrap="square" rtlCol="0">
            <a:spAutoFit/>
          </a:bodyPr>
          <a:lstStyle/>
          <a:p>
            <a:r>
              <a:rPr lang="en-IN" sz="2000" b="1" i="1" dirty="0" smtClean="0">
                <a:solidFill>
                  <a:srgbClr val="003399"/>
                </a:solidFill>
                <a:latin typeface="Cambria" pitchFamily="18" charset="0"/>
                <a:ea typeface="Cambria" pitchFamily="18" charset="0"/>
              </a:rPr>
              <a:t>The class, subclass and sub-subclass provide additional information about the reaction classified. </a:t>
            </a:r>
          </a:p>
          <a:p>
            <a:endParaRPr lang="en-IN" sz="2000" b="1" i="1" dirty="0" smtClean="0">
              <a:solidFill>
                <a:srgbClr val="003399"/>
              </a:solidFill>
              <a:latin typeface="Cambria" pitchFamily="18" charset="0"/>
              <a:ea typeface="Cambria" pitchFamily="18" charset="0"/>
            </a:endParaRPr>
          </a:p>
          <a:p>
            <a:r>
              <a:rPr lang="en-IN" sz="2000" b="1" i="1" dirty="0" smtClean="0">
                <a:solidFill>
                  <a:srgbClr val="003399"/>
                </a:solidFill>
                <a:latin typeface="Cambria" pitchFamily="18" charset="0"/>
                <a:ea typeface="Cambria" pitchFamily="18" charset="0"/>
              </a:rPr>
              <a:t>For example, in the case of EC 1.2.3.4, the digits indicate that the enzyme is an </a:t>
            </a:r>
            <a:r>
              <a:rPr lang="en-IN" sz="2000" b="1" i="1" dirty="0" err="1" smtClean="0">
                <a:solidFill>
                  <a:srgbClr val="003399"/>
                </a:solidFill>
                <a:latin typeface="Cambria" pitchFamily="18" charset="0"/>
                <a:ea typeface="Cambria" pitchFamily="18" charset="0"/>
              </a:rPr>
              <a:t>oxidoreductase</a:t>
            </a:r>
            <a:r>
              <a:rPr lang="en-IN" sz="2000" b="1" i="1" dirty="0" smtClean="0">
                <a:solidFill>
                  <a:srgbClr val="003399"/>
                </a:solidFill>
                <a:latin typeface="Cambria" pitchFamily="18" charset="0"/>
                <a:ea typeface="Cambria" pitchFamily="18" charset="0"/>
              </a:rPr>
              <a:t> (class 1),that it acts on the </a:t>
            </a:r>
            <a:r>
              <a:rPr lang="en-IN" sz="2000" b="1" i="1" dirty="0" err="1" smtClean="0">
                <a:solidFill>
                  <a:srgbClr val="003399"/>
                </a:solidFill>
                <a:latin typeface="Cambria" pitchFamily="18" charset="0"/>
                <a:ea typeface="Cambria" pitchFamily="18" charset="0"/>
              </a:rPr>
              <a:t>aldehyde</a:t>
            </a:r>
            <a:r>
              <a:rPr lang="en-IN" sz="2000" b="1" i="1" dirty="0" smtClean="0">
                <a:solidFill>
                  <a:srgbClr val="003399"/>
                </a:solidFill>
                <a:latin typeface="Cambria" pitchFamily="18" charset="0"/>
                <a:ea typeface="Cambria" pitchFamily="18" charset="0"/>
              </a:rPr>
              <a:t> or </a:t>
            </a:r>
            <a:r>
              <a:rPr lang="en-IN" sz="2000" b="1" i="1" dirty="0" err="1" smtClean="0">
                <a:solidFill>
                  <a:srgbClr val="003399"/>
                </a:solidFill>
                <a:latin typeface="Cambria" pitchFamily="18" charset="0"/>
                <a:ea typeface="Cambria" pitchFamily="18" charset="0"/>
              </a:rPr>
              <a:t>oxo</a:t>
            </a:r>
            <a:r>
              <a:rPr lang="en-IN" sz="2000" b="1" i="1" dirty="0" smtClean="0">
                <a:solidFill>
                  <a:srgbClr val="003399"/>
                </a:solidFill>
                <a:latin typeface="Cambria" pitchFamily="18" charset="0"/>
                <a:ea typeface="Cambria" pitchFamily="18" charset="0"/>
              </a:rPr>
              <a:t> group of donors (subclass 2),  that oxygen is an acceptor (sub-subclass 3) and that it was the fourth enzyme classified in this sub-subclass (serial number 4). </a:t>
            </a:r>
          </a:p>
          <a:p>
            <a:endParaRPr lang="en-IN" sz="2000" b="1" i="1" dirty="0" smtClean="0">
              <a:solidFill>
                <a:srgbClr val="003399"/>
              </a:solidFill>
              <a:latin typeface="Cambria" pitchFamily="18" charset="0"/>
              <a:ea typeface="Cambria" pitchFamily="18" charset="0"/>
            </a:endParaRPr>
          </a:p>
          <a:p>
            <a:r>
              <a:rPr lang="en-IN" sz="2000" b="1" i="1" dirty="0" smtClean="0">
                <a:solidFill>
                  <a:srgbClr val="003399"/>
                </a:solidFill>
                <a:latin typeface="Cambria" pitchFamily="18" charset="0"/>
                <a:ea typeface="Cambria" pitchFamily="18" charset="0"/>
              </a:rPr>
              <a:t>The last printed list of enzymes appeared in the year 1992. </a:t>
            </a:r>
          </a:p>
          <a:p>
            <a:endParaRPr lang="en-IN" sz="2000" b="1" i="1" dirty="0" smtClean="0">
              <a:solidFill>
                <a:srgbClr val="003399"/>
              </a:solidFill>
              <a:latin typeface="Cambria" pitchFamily="18" charset="0"/>
              <a:ea typeface="Cambria" pitchFamily="18" charset="0"/>
            </a:endParaRPr>
          </a:p>
          <a:p>
            <a:r>
              <a:rPr lang="en-IN" sz="2000" b="1" i="1" dirty="0" smtClean="0">
                <a:solidFill>
                  <a:srgbClr val="003399"/>
                </a:solidFill>
                <a:latin typeface="Cambria" pitchFamily="18" charset="0"/>
                <a:ea typeface="Cambria" pitchFamily="18" charset="0"/>
              </a:rPr>
              <a:t>Since then it has been updated and maintained online. </a:t>
            </a:r>
          </a:p>
          <a:p>
            <a:endParaRPr lang="en-IN" sz="2000" b="1" i="1" dirty="0">
              <a:solidFill>
                <a:srgbClr val="003399"/>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4862" y="672354"/>
            <a:ext cx="7291668" cy="369332"/>
          </a:xfrm>
          <a:prstGeom prst="rect">
            <a:avLst/>
          </a:prstGeom>
          <a:noFill/>
        </p:spPr>
        <p:txBody>
          <a:bodyPr wrap="square" rtlCol="0">
            <a:spAutoFit/>
          </a:bodyPr>
          <a:lstStyle/>
          <a:p>
            <a:endParaRPr lang="en-IN" dirty="0"/>
          </a:p>
        </p:txBody>
      </p:sp>
      <p:sp>
        <p:nvSpPr>
          <p:cNvPr id="3" name="TextBox 2"/>
          <p:cNvSpPr txBox="1"/>
          <p:nvPr/>
        </p:nvSpPr>
        <p:spPr>
          <a:xfrm>
            <a:off x="357158" y="1357298"/>
            <a:ext cx="8501122" cy="4339650"/>
          </a:xfrm>
          <a:prstGeom prst="rect">
            <a:avLst/>
          </a:prstGeom>
          <a:noFill/>
        </p:spPr>
        <p:txBody>
          <a:bodyPr wrap="square" rtlCol="0">
            <a:spAutoFit/>
          </a:bodyPr>
          <a:lstStyle/>
          <a:p>
            <a:r>
              <a:rPr lang="en-IN" sz="3600" b="1" i="1" u="sng" dirty="0">
                <a:solidFill>
                  <a:srgbClr val="800080"/>
                </a:solidFill>
                <a:latin typeface="Cambria" pitchFamily="18" charset="0"/>
                <a:ea typeface="Cambria" pitchFamily="18" charset="0"/>
              </a:rPr>
              <a:t>Enzyme </a:t>
            </a:r>
            <a:r>
              <a:rPr lang="en-IN" sz="3600" b="1" i="1" u="sng" dirty="0" smtClean="0">
                <a:solidFill>
                  <a:srgbClr val="800080"/>
                </a:solidFill>
                <a:latin typeface="Cambria" pitchFamily="18" charset="0"/>
                <a:ea typeface="Cambria" pitchFamily="18" charset="0"/>
              </a:rPr>
              <a:t>classification</a:t>
            </a:r>
          </a:p>
          <a:p>
            <a:r>
              <a:rPr lang="en-IN" sz="2000" b="1" i="1" dirty="0" smtClean="0">
                <a:solidFill>
                  <a:srgbClr val="800080"/>
                </a:solidFill>
                <a:latin typeface="Cambria" pitchFamily="18" charset="0"/>
                <a:ea typeface="Cambria" pitchFamily="18" charset="0"/>
              </a:rPr>
              <a:t>1.Enzymes </a:t>
            </a:r>
            <a:r>
              <a:rPr lang="en-IN" sz="2000" b="1" i="1" dirty="0">
                <a:solidFill>
                  <a:srgbClr val="800080"/>
                </a:solidFill>
                <a:latin typeface="Cambria" pitchFamily="18" charset="0"/>
                <a:ea typeface="Cambria" pitchFamily="18" charset="0"/>
              </a:rPr>
              <a:t>are divided into six major classes with several subclasses. </a:t>
            </a:r>
            <a:endParaRPr lang="en-IN" sz="2000" b="1" i="1" dirty="0" smtClean="0">
              <a:solidFill>
                <a:srgbClr val="800080"/>
              </a:solidFill>
              <a:latin typeface="Cambria" pitchFamily="18" charset="0"/>
              <a:ea typeface="Cambria" pitchFamily="18" charset="0"/>
            </a:endParaRPr>
          </a:p>
          <a:p>
            <a:endParaRPr lang="en-IN" sz="2000" b="1" i="1" dirty="0" smtClean="0">
              <a:solidFill>
                <a:srgbClr val="800080"/>
              </a:solidFill>
              <a:latin typeface="Cambria" pitchFamily="18" charset="0"/>
              <a:ea typeface="Cambria" pitchFamily="18" charset="0"/>
            </a:endParaRPr>
          </a:p>
          <a:p>
            <a:pPr>
              <a:buFont typeface="Wingdings" pitchFamily="2" charset="2"/>
              <a:buChar char="Ø"/>
            </a:pPr>
            <a:r>
              <a:rPr lang="en-IN" sz="2000" b="1" i="1" dirty="0" smtClean="0">
                <a:solidFill>
                  <a:srgbClr val="800080"/>
                </a:solidFill>
                <a:latin typeface="Cambria" pitchFamily="18" charset="0"/>
                <a:ea typeface="Cambria" pitchFamily="18" charset="0"/>
              </a:rPr>
              <a:t> </a:t>
            </a:r>
            <a:r>
              <a:rPr lang="en-IN" sz="2000" b="1" i="1" dirty="0" err="1" smtClean="0">
                <a:solidFill>
                  <a:srgbClr val="800080"/>
                </a:solidFill>
                <a:latin typeface="Cambria" pitchFamily="18" charset="0"/>
                <a:ea typeface="Cambria" pitchFamily="18" charset="0"/>
              </a:rPr>
              <a:t>Oxidoreductases</a:t>
            </a:r>
            <a:r>
              <a:rPr lang="en-IN" sz="2000" b="1" i="1" dirty="0" smtClean="0">
                <a:solidFill>
                  <a:srgbClr val="800080"/>
                </a:solidFill>
                <a:latin typeface="Cambria" pitchFamily="18" charset="0"/>
                <a:ea typeface="Cambria" pitchFamily="18" charset="0"/>
              </a:rPr>
              <a:t> </a:t>
            </a:r>
            <a:r>
              <a:rPr lang="en-IN" sz="2000" b="1" i="1" dirty="0">
                <a:solidFill>
                  <a:srgbClr val="800080"/>
                </a:solidFill>
                <a:latin typeface="Cambria" pitchFamily="18" charset="0"/>
                <a:ea typeface="Cambria" pitchFamily="18" charset="0"/>
              </a:rPr>
              <a:t>are involved in oxidation and </a:t>
            </a:r>
            <a:endParaRPr lang="en-IN" sz="2000" b="1" i="1" dirty="0" smtClean="0">
              <a:solidFill>
                <a:srgbClr val="800080"/>
              </a:solidFill>
              <a:latin typeface="Cambria" pitchFamily="18" charset="0"/>
              <a:ea typeface="Cambria" pitchFamily="18" charset="0"/>
            </a:endParaRPr>
          </a:p>
          <a:p>
            <a:r>
              <a:rPr lang="en-IN" sz="2000" b="1" i="1" dirty="0" smtClean="0">
                <a:solidFill>
                  <a:srgbClr val="800080"/>
                </a:solidFill>
                <a:latin typeface="Cambria" pitchFamily="18" charset="0"/>
                <a:ea typeface="Cambria" pitchFamily="18" charset="0"/>
              </a:rPr>
              <a:t>     reduction. </a:t>
            </a:r>
            <a:r>
              <a:rPr lang="en-IN" sz="2000" b="1" i="1" dirty="0" err="1" smtClean="0">
                <a:solidFill>
                  <a:srgbClr val="800080"/>
                </a:solidFill>
                <a:latin typeface="Cambria" pitchFamily="18" charset="0"/>
                <a:ea typeface="Cambria" pitchFamily="18" charset="0"/>
              </a:rPr>
              <a:t>Eg</a:t>
            </a:r>
            <a:r>
              <a:rPr lang="en-IN" sz="2000" b="1" i="1" dirty="0" smtClean="0">
                <a:solidFill>
                  <a:srgbClr val="800080"/>
                </a:solidFill>
                <a:latin typeface="Cambria" pitchFamily="18" charset="0"/>
                <a:ea typeface="Cambria" pitchFamily="18" charset="0"/>
              </a:rPr>
              <a:t>. glucose </a:t>
            </a:r>
            <a:r>
              <a:rPr lang="en-IN" sz="2000" b="1" i="1" dirty="0" err="1" smtClean="0">
                <a:solidFill>
                  <a:srgbClr val="800080"/>
                </a:solidFill>
                <a:latin typeface="Cambria" pitchFamily="18" charset="0"/>
                <a:ea typeface="Cambria" pitchFamily="18" charset="0"/>
              </a:rPr>
              <a:t>oxidase</a:t>
            </a:r>
            <a:r>
              <a:rPr lang="en-IN" sz="2000" b="1" i="1" dirty="0" smtClean="0">
                <a:solidFill>
                  <a:srgbClr val="800080"/>
                </a:solidFill>
                <a:latin typeface="Cambria" pitchFamily="18" charset="0"/>
                <a:ea typeface="Cambria" pitchFamily="18" charset="0"/>
              </a:rPr>
              <a:t>         </a:t>
            </a:r>
          </a:p>
          <a:p>
            <a:endParaRPr lang="en-IN" sz="2000" b="1" i="1" dirty="0" smtClean="0">
              <a:solidFill>
                <a:srgbClr val="800080"/>
              </a:solidFill>
              <a:latin typeface="Cambria" pitchFamily="18" charset="0"/>
              <a:ea typeface="Cambria" pitchFamily="18" charset="0"/>
            </a:endParaRPr>
          </a:p>
          <a:p>
            <a:r>
              <a:rPr lang="en-IN" sz="2000" b="1" i="1" dirty="0" smtClean="0">
                <a:solidFill>
                  <a:srgbClr val="800080"/>
                </a:solidFill>
                <a:latin typeface="Cambria" pitchFamily="18" charset="0"/>
                <a:ea typeface="Cambria" pitchFamily="18" charset="0"/>
              </a:rPr>
              <a:t>                            </a:t>
            </a:r>
          </a:p>
          <a:p>
            <a:pPr>
              <a:buFont typeface="Wingdings" pitchFamily="2" charset="2"/>
              <a:buChar char="Ø"/>
            </a:pPr>
            <a:endParaRPr lang="en-IN" sz="2000" b="1" i="1" dirty="0">
              <a:solidFill>
                <a:srgbClr val="800080"/>
              </a:solidFill>
              <a:latin typeface="Cambria" pitchFamily="18" charset="0"/>
              <a:ea typeface="Cambria" pitchFamily="18" charset="0"/>
            </a:endParaRPr>
          </a:p>
          <a:p>
            <a:pPr>
              <a:buFont typeface="Wingdings" pitchFamily="2" charset="2"/>
              <a:buChar char="Ø"/>
            </a:pPr>
            <a:r>
              <a:rPr lang="en-IN" sz="2000" b="1" i="1" dirty="0" smtClean="0">
                <a:solidFill>
                  <a:srgbClr val="800080"/>
                </a:solidFill>
                <a:latin typeface="Cambria" pitchFamily="18" charset="0"/>
                <a:ea typeface="Cambria" pitchFamily="18" charset="0"/>
              </a:rPr>
              <a:t> </a:t>
            </a:r>
            <a:r>
              <a:rPr lang="en-IN" sz="2000" b="1" i="1" dirty="0" err="1" smtClean="0">
                <a:solidFill>
                  <a:srgbClr val="800080"/>
                </a:solidFill>
                <a:latin typeface="Cambria" pitchFamily="18" charset="0"/>
                <a:ea typeface="Cambria" pitchFamily="18" charset="0"/>
              </a:rPr>
              <a:t>Transferases</a:t>
            </a:r>
            <a:r>
              <a:rPr lang="en-IN" sz="2000" b="1" i="1" dirty="0" smtClean="0">
                <a:solidFill>
                  <a:srgbClr val="800080"/>
                </a:solidFill>
                <a:latin typeface="Cambria" pitchFamily="18" charset="0"/>
                <a:ea typeface="Cambria" pitchFamily="18" charset="0"/>
              </a:rPr>
              <a:t> </a:t>
            </a:r>
            <a:r>
              <a:rPr lang="en-IN" sz="2000" b="1" i="1" dirty="0">
                <a:solidFill>
                  <a:srgbClr val="800080"/>
                </a:solidFill>
                <a:latin typeface="Cambria" pitchFamily="18" charset="0"/>
                <a:ea typeface="Cambria" pitchFamily="18" charset="0"/>
              </a:rPr>
              <a:t>transfer functional groups (e.g., amino </a:t>
            </a:r>
            <a:endParaRPr lang="en-IN" sz="2000" b="1" i="1" dirty="0" smtClean="0">
              <a:solidFill>
                <a:srgbClr val="800080"/>
              </a:solidFill>
              <a:latin typeface="Cambria" pitchFamily="18" charset="0"/>
              <a:ea typeface="Cambria" pitchFamily="18" charset="0"/>
            </a:endParaRPr>
          </a:p>
          <a:p>
            <a:r>
              <a:rPr lang="en-IN" sz="2000" b="1" i="1" dirty="0" smtClean="0">
                <a:solidFill>
                  <a:srgbClr val="800080"/>
                </a:solidFill>
                <a:latin typeface="Cambria" pitchFamily="18" charset="0"/>
                <a:ea typeface="Cambria" pitchFamily="18" charset="0"/>
              </a:rPr>
              <a:t>    or </a:t>
            </a:r>
            <a:r>
              <a:rPr lang="en-IN" sz="2000" b="1" i="1" dirty="0">
                <a:solidFill>
                  <a:srgbClr val="800080"/>
                </a:solidFill>
                <a:latin typeface="Cambria" pitchFamily="18" charset="0"/>
                <a:ea typeface="Cambria" pitchFamily="18" charset="0"/>
              </a:rPr>
              <a:t>phosphate groups). </a:t>
            </a:r>
            <a:r>
              <a:rPr lang="en-IN" sz="2000" b="1" i="1" dirty="0" err="1" smtClean="0">
                <a:solidFill>
                  <a:srgbClr val="800080"/>
                </a:solidFill>
                <a:latin typeface="Cambria" pitchFamily="18" charset="0"/>
                <a:ea typeface="Cambria" pitchFamily="18" charset="0"/>
              </a:rPr>
              <a:t>Eg</a:t>
            </a:r>
            <a:r>
              <a:rPr lang="en-IN" sz="2000" b="1" i="1" dirty="0" smtClean="0">
                <a:solidFill>
                  <a:srgbClr val="800080"/>
                </a:solidFill>
                <a:latin typeface="Cambria" pitchFamily="18" charset="0"/>
                <a:ea typeface="Cambria" pitchFamily="18" charset="0"/>
              </a:rPr>
              <a:t>. </a:t>
            </a:r>
            <a:r>
              <a:rPr lang="en-IN" sz="2000" b="1" i="1" dirty="0" err="1" smtClean="0">
                <a:solidFill>
                  <a:srgbClr val="800080"/>
                </a:solidFill>
                <a:latin typeface="Cambria" pitchFamily="18" charset="0"/>
                <a:ea typeface="Cambria" pitchFamily="18" charset="0"/>
              </a:rPr>
              <a:t>peptidyl</a:t>
            </a:r>
            <a:r>
              <a:rPr lang="en-IN" sz="2000" b="1" i="1" dirty="0" smtClean="0">
                <a:solidFill>
                  <a:srgbClr val="800080"/>
                </a:solidFill>
                <a:latin typeface="Cambria" pitchFamily="18" charset="0"/>
                <a:ea typeface="Cambria" pitchFamily="18" charset="0"/>
              </a:rPr>
              <a:t> </a:t>
            </a:r>
            <a:r>
              <a:rPr lang="en-IN" sz="2000" b="1" i="1" dirty="0" err="1" smtClean="0">
                <a:solidFill>
                  <a:srgbClr val="800080"/>
                </a:solidFill>
                <a:latin typeface="Cambria" pitchFamily="18" charset="0"/>
                <a:ea typeface="Cambria" pitchFamily="18" charset="0"/>
              </a:rPr>
              <a:t>transferase</a:t>
            </a:r>
            <a:endParaRPr lang="en-IN" sz="2000" b="1" i="1" dirty="0" smtClean="0">
              <a:solidFill>
                <a:srgbClr val="800080"/>
              </a:solidFill>
              <a:latin typeface="Cambria" pitchFamily="18" charset="0"/>
              <a:ea typeface="Cambria" pitchFamily="18" charset="0"/>
            </a:endParaRPr>
          </a:p>
          <a:p>
            <a:endParaRPr lang="en-IN" sz="2000" b="1" i="1" dirty="0" smtClean="0">
              <a:solidFill>
                <a:srgbClr val="800080"/>
              </a:solidFill>
              <a:latin typeface="Cambria" pitchFamily="18" charset="0"/>
              <a:ea typeface="Cambria" pitchFamily="18" charset="0"/>
            </a:endParaRPr>
          </a:p>
          <a:p>
            <a:pPr>
              <a:buFont typeface="Wingdings" pitchFamily="2" charset="2"/>
              <a:buChar char="Ø"/>
            </a:pPr>
            <a:endParaRPr lang="en-IN" sz="2000" b="1" i="1" dirty="0" smtClean="0">
              <a:solidFill>
                <a:srgbClr val="800080"/>
              </a:solidFill>
              <a:latin typeface="Cambria" pitchFamily="18" charset="0"/>
              <a:ea typeface="Cambria" pitchFamily="18" charset="0"/>
            </a:endParaRPr>
          </a:p>
          <a:p>
            <a:pPr>
              <a:buFont typeface="Wingdings" pitchFamily="2" charset="2"/>
              <a:buChar char="Ø"/>
            </a:pPr>
            <a:r>
              <a:rPr lang="en-IN" sz="2000" b="1" i="1" dirty="0" smtClean="0">
                <a:solidFill>
                  <a:srgbClr val="800080"/>
                </a:solidFill>
                <a:latin typeface="Cambria" pitchFamily="18" charset="0"/>
                <a:ea typeface="Cambria" pitchFamily="18" charset="0"/>
              </a:rPr>
              <a:t>  </a:t>
            </a:r>
            <a:r>
              <a:rPr lang="en-IN" sz="2000" b="1" i="1" dirty="0" err="1" smtClean="0">
                <a:solidFill>
                  <a:srgbClr val="800080"/>
                </a:solidFill>
                <a:latin typeface="Cambria" pitchFamily="18" charset="0"/>
                <a:ea typeface="Cambria" pitchFamily="18" charset="0"/>
              </a:rPr>
              <a:t>Ligases</a:t>
            </a:r>
            <a:r>
              <a:rPr lang="en-IN" sz="2000" b="1" i="1" dirty="0" smtClean="0">
                <a:solidFill>
                  <a:srgbClr val="800080"/>
                </a:solidFill>
                <a:latin typeface="Cambria" pitchFamily="18" charset="0"/>
                <a:ea typeface="Cambria" pitchFamily="18" charset="0"/>
              </a:rPr>
              <a:t> </a:t>
            </a:r>
            <a:r>
              <a:rPr lang="en-IN" sz="2000" b="1" i="1" dirty="0">
                <a:solidFill>
                  <a:srgbClr val="800080"/>
                </a:solidFill>
                <a:latin typeface="Cambria" pitchFamily="18" charset="0"/>
                <a:ea typeface="Cambria" pitchFamily="18" charset="0"/>
              </a:rPr>
              <a:t>join two molecules</a:t>
            </a:r>
            <a:r>
              <a:rPr lang="en-IN" sz="2000" b="1" i="1" dirty="0" smtClean="0">
                <a:solidFill>
                  <a:srgbClr val="800080"/>
                </a:solidFill>
                <a:latin typeface="Cambria" pitchFamily="18" charset="0"/>
                <a:ea typeface="Cambria" pitchFamily="18" charset="0"/>
              </a:rPr>
              <a:t>. </a:t>
            </a:r>
            <a:r>
              <a:rPr lang="en-IN" sz="2000" b="1" i="1" dirty="0" err="1" smtClean="0">
                <a:solidFill>
                  <a:srgbClr val="800080"/>
                </a:solidFill>
                <a:latin typeface="Cambria" pitchFamily="18" charset="0"/>
                <a:ea typeface="Cambria" pitchFamily="18" charset="0"/>
              </a:rPr>
              <a:t>Eg</a:t>
            </a:r>
            <a:r>
              <a:rPr lang="en-IN" sz="2000" b="1" i="1" dirty="0" smtClean="0">
                <a:solidFill>
                  <a:srgbClr val="800080"/>
                </a:solidFill>
                <a:latin typeface="Cambria" pitchFamily="18" charset="0"/>
                <a:ea typeface="Cambria" pitchFamily="18" charset="0"/>
              </a:rPr>
              <a:t>. T4 RNA </a:t>
            </a:r>
            <a:r>
              <a:rPr lang="en-IN" sz="2000" b="1" i="1" dirty="0" err="1" smtClean="0">
                <a:solidFill>
                  <a:srgbClr val="800080"/>
                </a:solidFill>
                <a:latin typeface="Cambria" pitchFamily="18" charset="0"/>
                <a:ea typeface="Cambria" pitchFamily="18" charset="0"/>
              </a:rPr>
              <a:t>ligase</a:t>
            </a:r>
            <a:r>
              <a:rPr lang="en-IN" sz="2000" b="1" i="1" dirty="0" smtClean="0">
                <a:solidFill>
                  <a:srgbClr val="800080"/>
                </a:solidFill>
                <a:latin typeface="Cambria" pitchFamily="18" charset="0"/>
                <a:ea typeface="Cambria" pitchFamily="18" charset="0"/>
              </a:rPr>
              <a:t> 1</a:t>
            </a:r>
            <a:endParaRPr lang="en-IN" sz="2000" b="1" i="1" dirty="0">
              <a:solidFill>
                <a:srgbClr val="800080"/>
              </a:solidFill>
              <a:latin typeface="Cambria" pitchFamily="18" charset="0"/>
              <a:ea typeface="Cambria" pitchFamily="18" charset="0"/>
            </a:endParaRPr>
          </a:p>
        </p:txBody>
      </p:sp>
      <p:pic>
        <p:nvPicPr>
          <p:cNvPr id="103426" name="Picture 2" descr="Glucose Oxidase Images, Stock Photos &amp; Vectors | Shutterstock"/>
          <p:cNvPicPr>
            <a:picLocks noChangeAspect="1" noChangeArrowheads="1"/>
          </p:cNvPicPr>
          <p:nvPr/>
        </p:nvPicPr>
        <p:blipFill>
          <a:blip r:embed="rId2"/>
          <a:srcRect/>
          <a:stretch>
            <a:fillRect/>
          </a:stretch>
        </p:blipFill>
        <p:spPr bwMode="auto">
          <a:xfrm>
            <a:off x="5857884" y="2143116"/>
            <a:ext cx="2247490" cy="1643074"/>
          </a:xfrm>
          <a:prstGeom prst="rect">
            <a:avLst/>
          </a:prstGeom>
          <a:noFill/>
        </p:spPr>
      </p:pic>
      <p:pic>
        <p:nvPicPr>
          <p:cNvPr id="103427" name="Picture 3" descr="C:\Users\Ruchira\Desktop\A-model-for-the-peptidyl-transferase-center-of-the-large-ribosomal-subunit-from.png"/>
          <p:cNvPicPr>
            <a:picLocks noChangeAspect="1" noChangeArrowheads="1"/>
          </p:cNvPicPr>
          <p:nvPr/>
        </p:nvPicPr>
        <p:blipFill>
          <a:blip r:embed="rId3" cstate="print"/>
          <a:srcRect/>
          <a:stretch>
            <a:fillRect/>
          </a:stretch>
        </p:blipFill>
        <p:spPr bwMode="auto">
          <a:xfrm>
            <a:off x="6572264" y="3714752"/>
            <a:ext cx="1643074" cy="1268066"/>
          </a:xfrm>
          <a:prstGeom prst="rect">
            <a:avLst/>
          </a:prstGeom>
          <a:noFill/>
        </p:spPr>
      </p:pic>
      <p:pic>
        <p:nvPicPr>
          <p:cNvPr id="103428" name="Picture 4" descr="C:\Users\Ruchira\Desktop\2HVR.jpg"/>
          <p:cNvPicPr>
            <a:picLocks noChangeAspect="1" noChangeArrowheads="1"/>
          </p:cNvPicPr>
          <p:nvPr/>
        </p:nvPicPr>
        <p:blipFill>
          <a:blip r:embed="rId4" cstate="print"/>
          <a:srcRect/>
          <a:stretch>
            <a:fillRect/>
          </a:stretch>
        </p:blipFill>
        <p:spPr bwMode="auto">
          <a:xfrm>
            <a:off x="7072330" y="5072074"/>
            <a:ext cx="1071570" cy="1395534"/>
          </a:xfrm>
          <a:prstGeom prst="rect">
            <a:avLst/>
          </a:prstGeom>
          <a:noFill/>
        </p:spPr>
      </p:pic>
    </p:spTree>
    <p:extLst>
      <p:ext uri="{BB962C8B-B14F-4D97-AF65-F5344CB8AC3E}">
        <p14:creationId xmlns:p14="http://schemas.microsoft.com/office/powerpoint/2010/main" val="6937584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2910" y="1571612"/>
            <a:ext cx="7429552" cy="2831544"/>
          </a:xfrm>
          <a:prstGeom prst="rect">
            <a:avLst/>
          </a:prstGeom>
          <a:noFill/>
        </p:spPr>
        <p:txBody>
          <a:bodyPr wrap="square" rtlCol="0">
            <a:spAutoFit/>
          </a:bodyPr>
          <a:lstStyle/>
          <a:p>
            <a:pPr marL="457200" indent="-457200">
              <a:buFont typeface="Wingdings" pitchFamily="2" charset="2"/>
              <a:buChar char="Ø"/>
            </a:pPr>
            <a:r>
              <a:rPr lang="en-IN" sz="2000" b="1" i="1" dirty="0" err="1" smtClean="0">
                <a:solidFill>
                  <a:srgbClr val="800080"/>
                </a:solidFill>
                <a:latin typeface="Cambria" pitchFamily="18" charset="0"/>
                <a:ea typeface="Cambria" pitchFamily="18" charset="0"/>
              </a:rPr>
              <a:t>Hydrolases</a:t>
            </a:r>
            <a:r>
              <a:rPr lang="en-IN" sz="2000" b="1" i="1" dirty="0" smtClean="0">
                <a:solidFill>
                  <a:srgbClr val="800080"/>
                </a:solidFill>
                <a:latin typeface="Cambria" pitchFamily="18" charset="0"/>
                <a:ea typeface="Cambria" pitchFamily="18" charset="0"/>
              </a:rPr>
              <a:t> transfer water; that is, they catalyze the  hydrolysis of a substrate. </a:t>
            </a:r>
          </a:p>
          <a:p>
            <a:pPr>
              <a:buFont typeface="Wingdings" pitchFamily="2" charset="2"/>
              <a:buChar char="Ø"/>
            </a:pPr>
            <a:endParaRPr lang="en-IN" sz="2000" b="1" i="1" dirty="0" smtClean="0">
              <a:solidFill>
                <a:srgbClr val="800080"/>
              </a:solidFill>
              <a:latin typeface="Cambria" pitchFamily="18" charset="0"/>
              <a:ea typeface="Cambria" pitchFamily="18" charset="0"/>
            </a:endParaRPr>
          </a:p>
          <a:p>
            <a:pPr>
              <a:buFont typeface="Wingdings" pitchFamily="2" charset="2"/>
              <a:buChar char="Ø"/>
            </a:pPr>
            <a:r>
              <a:rPr lang="en-IN" sz="2000" b="1" i="1" dirty="0" smtClean="0">
                <a:solidFill>
                  <a:srgbClr val="800080"/>
                </a:solidFill>
                <a:latin typeface="Cambria" pitchFamily="18" charset="0"/>
                <a:ea typeface="Cambria" pitchFamily="18" charset="0"/>
              </a:rPr>
              <a:t>     </a:t>
            </a:r>
            <a:r>
              <a:rPr lang="en-IN" sz="2000" b="1" i="1" dirty="0" err="1" smtClean="0">
                <a:solidFill>
                  <a:srgbClr val="800080"/>
                </a:solidFill>
                <a:latin typeface="Cambria" pitchFamily="18" charset="0"/>
                <a:ea typeface="Cambria" pitchFamily="18" charset="0"/>
              </a:rPr>
              <a:t>Lyases</a:t>
            </a:r>
            <a:r>
              <a:rPr lang="en-IN" sz="2000" b="1" i="1" dirty="0" smtClean="0">
                <a:solidFill>
                  <a:srgbClr val="800080"/>
                </a:solidFill>
                <a:latin typeface="Cambria" pitchFamily="18" charset="0"/>
                <a:ea typeface="Cambria" pitchFamily="18" charset="0"/>
              </a:rPr>
              <a:t> add (or remove) the elements of water, ammonia, or </a:t>
            </a:r>
          </a:p>
          <a:p>
            <a:r>
              <a:rPr lang="en-IN" sz="2000" b="1" i="1" dirty="0" smtClean="0">
                <a:solidFill>
                  <a:srgbClr val="800080"/>
                </a:solidFill>
                <a:latin typeface="Cambria" pitchFamily="18" charset="0"/>
                <a:ea typeface="Cambria" pitchFamily="18" charset="0"/>
              </a:rPr>
              <a:t>        carbon dioxide (CO2)to (or from) double bonds. </a:t>
            </a:r>
          </a:p>
          <a:p>
            <a:pPr>
              <a:buFont typeface="Wingdings" pitchFamily="2" charset="2"/>
              <a:buChar char="Ø"/>
            </a:pPr>
            <a:endParaRPr lang="en-IN" sz="2000" b="1" i="1" dirty="0" smtClean="0">
              <a:solidFill>
                <a:srgbClr val="800080"/>
              </a:solidFill>
              <a:latin typeface="Cambria" pitchFamily="18" charset="0"/>
              <a:ea typeface="Cambria" pitchFamily="18" charset="0"/>
            </a:endParaRPr>
          </a:p>
          <a:p>
            <a:pPr>
              <a:buFont typeface="Wingdings" pitchFamily="2" charset="2"/>
              <a:buChar char="Ø"/>
            </a:pPr>
            <a:r>
              <a:rPr lang="en-IN" sz="2000" b="1" i="1" dirty="0" smtClean="0">
                <a:solidFill>
                  <a:srgbClr val="800080"/>
                </a:solidFill>
                <a:latin typeface="Cambria" pitchFamily="18" charset="0"/>
                <a:ea typeface="Cambria" pitchFamily="18" charset="0"/>
              </a:rPr>
              <a:t>     </a:t>
            </a:r>
            <a:r>
              <a:rPr lang="en-IN" sz="2000" b="1" i="1" dirty="0" err="1" smtClean="0">
                <a:solidFill>
                  <a:srgbClr val="800080"/>
                </a:solidFill>
                <a:latin typeface="Cambria" pitchFamily="18" charset="0"/>
                <a:ea typeface="Cambria" pitchFamily="18" charset="0"/>
              </a:rPr>
              <a:t>Isomerases</a:t>
            </a:r>
            <a:r>
              <a:rPr lang="en-IN" sz="2000" b="1" i="1" dirty="0" smtClean="0">
                <a:solidFill>
                  <a:srgbClr val="800080"/>
                </a:solidFill>
                <a:latin typeface="Cambria" pitchFamily="18" charset="0"/>
                <a:ea typeface="Cambria" pitchFamily="18" charset="0"/>
              </a:rPr>
              <a:t> catalyze rearrangements of atoms within a    </a:t>
            </a:r>
          </a:p>
          <a:p>
            <a:r>
              <a:rPr lang="en-IN" sz="2000" b="1" i="1" dirty="0" smtClean="0">
                <a:solidFill>
                  <a:srgbClr val="800080"/>
                </a:solidFill>
                <a:latin typeface="Cambria" pitchFamily="18" charset="0"/>
                <a:ea typeface="Cambria" pitchFamily="18" charset="0"/>
              </a:rPr>
              <a:t>        molecule. </a:t>
            </a:r>
          </a:p>
          <a:p>
            <a:endParaRPr lang="en-IN" dirty="0">
              <a:solidFill>
                <a:srgbClr val="80008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1472" y="1857364"/>
            <a:ext cx="8572528" cy="3970318"/>
          </a:xfrm>
          <a:prstGeom prst="rect">
            <a:avLst/>
          </a:prstGeom>
        </p:spPr>
        <p:txBody>
          <a:bodyPr wrap="square">
            <a:spAutoFit/>
          </a:bodyPr>
          <a:lstStyle/>
          <a:p>
            <a:r>
              <a:rPr lang="en-IN" sz="3200" b="1" i="1" dirty="0">
                <a:latin typeface="Cambria" pitchFamily="18" charset="0"/>
                <a:ea typeface="Cambria" pitchFamily="18" charset="0"/>
              </a:rPr>
              <a:t>Six Major Classes of Enzymes and Examples of Their </a:t>
            </a:r>
            <a:r>
              <a:rPr lang="en-IN" sz="3200" b="1" i="1" dirty="0" smtClean="0">
                <a:latin typeface="Cambria" pitchFamily="18" charset="0"/>
                <a:ea typeface="Cambria" pitchFamily="18" charset="0"/>
              </a:rPr>
              <a:t>Subclasses</a:t>
            </a:r>
          </a:p>
          <a:p>
            <a:endParaRPr lang="en-US" sz="2000" b="1" i="1" dirty="0">
              <a:latin typeface="Cambria" pitchFamily="18" charset="0"/>
              <a:ea typeface="Cambria" pitchFamily="18" charset="0"/>
            </a:endParaRPr>
          </a:p>
          <a:p>
            <a:r>
              <a:rPr lang="en-IN" sz="2400" b="1" i="1" dirty="0">
                <a:latin typeface="Cambria" pitchFamily="18" charset="0"/>
                <a:ea typeface="Cambria" pitchFamily="18" charset="0"/>
              </a:rPr>
              <a:t>Classification </a:t>
            </a:r>
            <a:r>
              <a:rPr lang="en-IN" sz="2400" b="1" i="1" dirty="0" smtClean="0">
                <a:latin typeface="Cambria" pitchFamily="18" charset="0"/>
                <a:ea typeface="Cambria" pitchFamily="18" charset="0"/>
              </a:rPr>
              <a:t>                                         Distinguishing Feature</a:t>
            </a:r>
          </a:p>
          <a:p>
            <a:endParaRPr lang="en-IN" sz="2400" b="1" i="1" dirty="0" smtClean="0">
              <a:latin typeface="Cambria" pitchFamily="18" charset="0"/>
              <a:ea typeface="Cambria" pitchFamily="18" charset="0"/>
            </a:endParaRPr>
          </a:p>
          <a:p>
            <a:r>
              <a:rPr lang="en-IN" sz="2000" b="1" i="1" dirty="0" smtClean="0">
                <a:latin typeface="Cambria" pitchFamily="18" charset="0"/>
                <a:ea typeface="Cambria" pitchFamily="18" charset="0"/>
              </a:rPr>
              <a:t>1. </a:t>
            </a:r>
            <a:r>
              <a:rPr lang="en-IN" sz="2000" b="1" i="1" dirty="0" err="1" smtClean="0">
                <a:latin typeface="Cambria" pitchFamily="18" charset="0"/>
                <a:ea typeface="Cambria" pitchFamily="18" charset="0"/>
              </a:rPr>
              <a:t>Oxidoreductases</a:t>
            </a:r>
            <a:r>
              <a:rPr lang="en-IN" sz="2000" b="1" i="1" dirty="0" smtClean="0">
                <a:latin typeface="Cambria" pitchFamily="18" charset="0"/>
                <a:ea typeface="Cambria" pitchFamily="18" charset="0"/>
              </a:rPr>
              <a:t>                                    </a:t>
            </a:r>
            <a:r>
              <a:rPr lang="az-Cyrl-AZ" sz="2000" b="1" i="1" dirty="0" smtClean="0">
                <a:latin typeface="Cambria" pitchFamily="18" charset="0"/>
                <a:ea typeface="Cambria" pitchFamily="18" charset="0"/>
              </a:rPr>
              <a:t>А</a:t>
            </a:r>
            <a:r>
              <a:rPr lang="en-IN" sz="2000" b="1" i="1" dirty="0">
                <a:latin typeface="Cambria" pitchFamily="18" charset="0"/>
                <a:ea typeface="Cambria" pitchFamily="18" charset="0"/>
              </a:rPr>
              <a:t>red +</a:t>
            </a:r>
            <a:r>
              <a:rPr lang="az-Cyrl-AZ" sz="2000" b="1" i="1" dirty="0">
                <a:latin typeface="Cambria" pitchFamily="18" charset="0"/>
                <a:ea typeface="Cambria" pitchFamily="18" charset="0"/>
              </a:rPr>
              <a:t>В</a:t>
            </a:r>
            <a:r>
              <a:rPr lang="en-IN" sz="2000" b="1" i="1" dirty="0">
                <a:latin typeface="Cambria" pitchFamily="18" charset="0"/>
                <a:ea typeface="Cambria" pitchFamily="18" charset="0"/>
              </a:rPr>
              <a:t>ox →</a:t>
            </a:r>
            <a:r>
              <a:rPr lang="az-Cyrl-AZ" sz="2000" b="1" i="1" dirty="0">
                <a:latin typeface="Cambria" pitchFamily="18" charset="0"/>
                <a:ea typeface="Cambria" pitchFamily="18" charset="0"/>
              </a:rPr>
              <a:t>Ао</a:t>
            </a:r>
            <a:r>
              <a:rPr lang="en-IN" sz="2000" b="1" i="1" dirty="0">
                <a:latin typeface="Cambria" pitchFamily="18" charset="0"/>
                <a:ea typeface="Cambria" pitchFamily="18" charset="0"/>
              </a:rPr>
              <a:t>x + </a:t>
            </a:r>
            <a:r>
              <a:rPr lang="az-Cyrl-AZ" sz="2000" b="1" i="1" dirty="0">
                <a:latin typeface="Cambria" pitchFamily="18" charset="0"/>
                <a:ea typeface="Cambria" pitchFamily="18" charset="0"/>
              </a:rPr>
              <a:t>В</a:t>
            </a:r>
            <a:r>
              <a:rPr lang="en-IN" sz="2000" b="1" i="1" dirty="0" smtClean="0">
                <a:latin typeface="Cambria" pitchFamily="18" charset="0"/>
                <a:ea typeface="Cambria" pitchFamily="18" charset="0"/>
              </a:rPr>
              <a:t>red</a:t>
            </a:r>
          </a:p>
          <a:p>
            <a:r>
              <a:rPr lang="en-IN" sz="2000" b="1" i="1" dirty="0" smtClean="0">
                <a:latin typeface="Cambria" pitchFamily="18" charset="0"/>
                <a:ea typeface="Cambria" pitchFamily="18" charset="0"/>
              </a:rPr>
              <a:t>Oxidases                                                </a:t>
            </a:r>
            <a:r>
              <a:rPr lang="en-IN" sz="2000" b="1" i="1" dirty="0">
                <a:latin typeface="Cambria" pitchFamily="18" charset="0"/>
                <a:ea typeface="Cambria" pitchFamily="18" charset="0"/>
              </a:rPr>
              <a:t>Use oxygen as an electron acceptor but </a:t>
            </a:r>
            <a:r>
              <a:rPr lang="en-IN" sz="2000" b="1" i="1" dirty="0" smtClean="0">
                <a:latin typeface="Cambria" pitchFamily="18" charset="0"/>
                <a:ea typeface="Cambria" pitchFamily="18" charset="0"/>
              </a:rPr>
              <a:t>  </a:t>
            </a:r>
          </a:p>
          <a:p>
            <a:r>
              <a:rPr lang="en-IN" sz="2000" b="1" i="1" dirty="0" smtClean="0">
                <a:latin typeface="Cambria" pitchFamily="18" charset="0"/>
                <a:ea typeface="Cambria" pitchFamily="18" charset="0"/>
              </a:rPr>
              <a:t>                                                                  do </a:t>
            </a:r>
            <a:r>
              <a:rPr lang="en-IN" sz="2000" b="1" i="1" dirty="0">
                <a:latin typeface="Cambria" pitchFamily="18" charset="0"/>
                <a:ea typeface="Cambria" pitchFamily="18" charset="0"/>
              </a:rPr>
              <a:t>not </a:t>
            </a:r>
            <a:r>
              <a:rPr lang="en-IN" sz="2000" b="1" i="1" dirty="0" smtClean="0">
                <a:latin typeface="Cambria" pitchFamily="18" charset="0"/>
                <a:ea typeface="Cambria" pitchFamily="18" charset="0"/>
              </a:rPr>
              <a:t> incorporate </a:t>
            </a:r>
            <a:r>
              <a:rPr lang="en-IN" sz="2000" b="1" i="1" dirty="0">
                <a:latin typeface="Cambria" pitchFamily="18" charset="0"/>
                <a:ea typeface="Cambria" pitchFamily="18" charset="0"/>
              </a:rPr>
              <a:t>it into the substrate </a:t>
            </a:r>
            <a:endParaRPr lang="en-IN" sz="2000" b="1" i="1" dirty="0" smtClean="0">
              <a:latin typeface="Cambria" pitchFamily="18" charset="0"/>
              <a:ea typeface="Cambria" pitchFamily="18" charset="0"/>
            </a:endParaRPr>
          </a:p>
          <a:p>
            <a:endParaRPr lang="en-IN" sz="2000" b="1" i="1" dirty="0">
              <a:latin typeface="Cambria" pitchFamily="18" charset="0"/>
              <a:ea typeface="Cambria" pitchFamily="18" charset="0"/>
            </a:endParaRPr>
          </a:p>
          <a:p>
            <a:r>
              <a:rPr lang="en-IN" sz="2000" b="1" i="1" dirty="0" smtClean="0">
                <a:latin typeface="Cambria" pitchFamily="18" charset="0"/>
                <a:ea typeface="Cambria" pitchFamily="18" charset="0"/>
              </a:rPr>
              <a:t>Dehydrogenases                                    Use </a:t>
            </a:r>
            <a:r>
              <a:rPr lang="en-IN" sz="2000" b="1" i="1" dirty="0">
                <a:latin typeface="Cambria" pitchFamily="18" charset="0"/>
                <a:ea typeface="Cambria" pitchFamily="18" charset="0"/>
              </a:rPr>
              <a:t>molecules other than oxygen (e.g., </a:t>
            </a:r>
            <a:r>
              <a:rPr lang="en-IN" sz="2000" b="1" i="1" dirty="0" smtClean="0">
                <a:latin typeface="Cambria" pitchFamily="18" charset="0"/>
                <a:ea typeface="Cambria" pitchFamily="18" charset="0"/>
              </a:rPr>
              <a:t>             </a:t>
            </a:r>
          </a:p>
          <a:p>
            <a:r>
              <a:rPr lang="en-IN" sz="2000" b="1" i="1" dirty="0" smtClean="0">
                <a:latin typeface="Cambria" pitchFamily="18" charset="0"/>
                <a:ea typeface="Cambria" pitchFamily="18" charset="0"/>
              </a:rPr>
              <a:t>                                                                     NAD</a:t>
            </a:r>
            <a:r>
              <a:rPr lang="en-IN" sz="2000" b="1" i="1" dirty="0">
                <a:latin typeface="Cambria" pitchFamily="18" charset="0"/>
                <a:ea typeface="Cambria" pitchFamily="18" charset="0"/>
              </a:rPr>
              <a:t>+) as an </a:t>
            </a:r>
            <a:r>
              <a:rPr lang="en-IN" sz="2000" b="1" i="1" dirty="0" smtClean="0">
                <a:latin typeface="Cambria" pitchFamily="18" charset="0"/>
                <a:ea typeface="Cambria" pitchFamily="18" charset="0"/>
              </a:rPr>
              <a:t> </a:t>
            </a:r>
            <a:r>
              <a:rPr lang="en-IN" sz="2000" b="1" i="1" dirty="0" err="1" smtClean="0">
                <a:latin typeface="Cambria" pitchFamily="18" charset="0"/>
                <a:ea typeface="Cambria" pitchFamily="18" charset="0"/>
              </a:rPr>
              <a:t>elec-tron</a:t>
            </a:r>
            <a:r>
              <a:rPr lang="en-IN" sz="2000" b="1" i="1" dirty="0" smtClean="0">
                <a:latin typeface="Cambria" pitchFamily="18" charset="0"/>
                <a:ea typeface="Cambria" pitchFamily="18" charset="0"/>
              </a:rPr>
              <a:t> </a:t>
            </a:r>
            <a:r>
              <a:rPr lang="en-IN" sz="2000" b="1" i="1" dirty="0">
                <a:latin typeface="Cambria" pitchFamily="18" charset="0"/>
                <a:ea typeface="Cambria" pitchFamily="18" charset="0"/>
              </a:rPr>
              <a:t>acceptor</a:t>
            </a:r>
            <a:r>
              <a:rPr lang="en-IN" sz="2000" b="1" i="1" dirty="0" smtClean="0">
                <a:latin typeface="Cambria" pitchFamily="18" charset="0"/>
                <a:ea typeface="Cambria" pitchFamily="18" charset="0"/>
              </a:rPr>
              <a:t> </a:t>
            </a:r>
          </a:p>
        </p:txBody>
      </p:sp>
    </p:spTree>
    <p:extLst>
      <p:ext uri="{BB962C8B-B14F-4D97-AF65-F5344CB8AC3E}">
        <p14:creationId xmlns:p14="http://schemas.microsoft.com/office/powerpoint/2010/main" val="14402450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02688"/>
            <a:ext cx="9144000" cy="2862322"/>
          </a:xfrm>
          <a:prstGeom prst="rect">
            <a:avLst/>
          </a:prstGeom>
          <a:noFill/>
        </p:spPr>
        <p:txBody>
          <a:bodyPr wrap="square" rtlCol="0">
            <a:spAutoFit/>
          </a:bodyPr>
          <a:lstStyle/>
          <a:p>
            <a:r>
              <a:rPr lang="en-IN" sz="2000" b="1" i="1" dirty="0" smtClean="0">
                <a:latin typeface="Cambria" pitchFamily="18" charset="0"/>
                <a:ea typeface="Cambria" pitchFamily="18" charset="0"/>
              </a:rPr>
              <a:t>2.Hydrolases                                                           </a:t>
            </a:r>
            <a:r>
              <a:rPr lang="az-Cyrl-AZ" sz="2000" b="1" i="1" dirty="0" smtClean="0">
                <a:latin typeface="Cambria" pitchFamily="18" charset="0"/>
                <a:ea typeface="Cambria" pitchFamily="18" charset="0"/>
              </a:rPr>
              <a:t>А-В+Н2О</a:t>
            </a:r>
            <a:r>
              <a:rPr lang="az-Cyrl-AZ" sz="2000" b="1" i="1" dirty="0">
                <a:latin typeface="Cambria" pitchFamily="18" charset="0"/>
                <a:ea typeface="Cambria" pitchFamily="18" charset="0"/>
              </a:rPr>
              <a:t>→А-Н + </a:t>
            </a:r>
            <a:r>
              <a:rPr lang="az-Cyrl-AZ" sz="2000" b="1" i="1" dirty="0" smtClean="0">
                <a:latin typeface="Cambria" pitchFamily="18" charset="0"/>
                <a:ea typeface="Cambria" pitchFamily="18" charset="0"/>
              </a:rPr>
              <a:t>В-ОН</a:t>
            </a:r>
            <a:endParaRPr lang="en-US" sz="2000" b="1" i="1" dirty="0" smtClean="0">
              <a:latin typeface="Cambria" pitchFamily="18" charset="0"/>
              <a:ea typeface="Cambria" pitchFamily="18" charset="0"/>
            </a:endParaRPr>
          </a:p>
          <a:p>
            <a:r>
              <a:rPr lang="en-IN" sz="2000" b="1" i="1" dirty="0" err="1" smtClean="0">
                <a:latin typeface="Cambria" pitchFamily="18" charset="0"/>
                <a:ea typeface="Cambria" pitchFamily="18" charset="0"/>
              </a:rPr>
              <a:t>Oxygenases</a:t>
            </a:r>
            <a:r>
              <a:rPr lang="en-IN" sz="2000" b="1" i="1" dirty="0" smtClean="0">
                <a:latin typeface="Cambria" pitchFamily="18" charset="0"/>
                <a:ea typeface="Cambria" pitchFamily="18" charset="0"/>
              </a:rPr>
              <a:t>                                           Directly incorporate oxygen into the substrate </a:t>
            </a:r>
            <a:r>
              <a:rPr lang="en-IN" sz="2000" b="1" i="1" dirty="0" err="1" smtClean="0">
                <a:latin typeface="Cambria" pitchFamily="18" charset="0"/>
                <a:ea typeface="Cambria" pitchFamily="18" charset="0"/>
              </a:rPr>
              <a:t>Peroxidases</a:t>
            </a:r>
            <a:r>
              <a:rPr lang="en-IN" sz="2000" b="1" i="1" dirty="0" smtClean="0">
                <a:latin typeface="Cambria" pitchFamily="18" charset="0"/>
                <a:ea typeface="Cambria" pitchFamily="18" charset="0"/>
              </a:rPr>
              <a:t>                                           Use H</a:t>
            </a:r>
            <a:r>
              <a:rPr lang="en-IN" sz="2000" b="1" i="1" baseline="-25000" dirty="0" smtClean="0">
                <a:latin typeface="Cambria" pitchFamily="18" charset="0"/>
                <a:ea typeface="Cambria" pitchFamily="18" charset="0"/>
              </a:rPr>
              <a:t>2</a:t>
            </a:r>
            <a:r>
              <a:rPr lang="en-IN" sz="2000" b="1" i="1" dirty="0" smtClean="0">
                <a:latin typeface="Cambria" pitchFamily="18" charset="0"/>
                <a:ea typeface="Cambria" pitchFamily="18" charset="0"/>
              </a:rPr>
              <a:t>O</a:t>
            </a:r>
            <a:r>
              <a:rPr lang="en-IN" sz="2000" b="1" i="1" baseline="-25000" dirty="0" smtClean="0">
                <a:latin typeface="Cambria" pitchFamily="18" charset="0"/>
                <a:ea typeface="Cambria" pitchFamily="18" charset="0"/>
              </a:rPr>
              <a:t>2</a:t>
            </a:r>
            <a:r>
              <a:rPr lang="en-IN" sz="2000" b="1" i="1" dirty="0" smtClean="0">
                <a:latin typeface="Cambria" pitchFamily="18" charset="0"/>
                <a:ea typeface="Cambria" pitchFamily="18" charset="0"/>
              </a:rPr>
              <a:t> as an electron acceptor</a:t>
            </a:r>
          </a:p>
          <a:p>
            <a:endParaRPr lang="en-IN" sz="2000" b="1" i="1" dirty="0" smtClean="0">
              <a:latin typeface="Cambria" pitchFamily="18" charset="0"/>
              <a:ea typeface="Cambria" pitchFamily="18" charset="0"/>
            </a:endParaRPr>
          </a:p>
          <a:p>
            <a:endParaRPr lang="en-US" sz="2000" b="1" i="1" dirty="0" smtClean="0">
              <a:latin typeface="Cambria" pitchFamily="18" charset="0"/>
              <a:ea typeface="Cambria" pitchFamily="18" charset="0"/>
            </a:endParaRPr>
          </a:p>
          <a:p>
            <a:r>
              <a:rPr lang="en-US" sz="2000" b="1" i="1" dirty="0" smtClean="0">
                <a:latin typeface="Cambria" pitchFamily="18" charset="0"/>
                <a:ea typeface="Cambria" pitchFamily="18" charset="0"/>
              </a:rPr>
              <a:t>3. </a:t>
            </a:r>
            <a:r>
              <a:rPr lang="en-IN" sz="2000" b="1" i="1" dirty="0" err="1" smtClean="0">
                <a:latin typeface="Cambria" pitchFamily="18" charset="0"/>
                <a:ea typeface="Cambria" pitchFamily="18" charset="0"/>
              </a:rPr>
              <a:t>Transferases</a:t>
            </a:r>
            <a:r>
              <a:rPr lang="en-IN" sz="2000" b="1" i="1" dirty="0" smtClean="0">
                <a:latin typeface="Cambria" pitchFamily="18" charset="0"/>
                <a:ea typeface="Cambria" pitchFamily="18" charset="0"/>
              </a:rPr>
              <a:t>                                                             </a:t>
            </a:r>
            <a:r>
              <a:rPr lang="az-Cyrl-AZ" sz="2000" b="1" i="1" dirty="0" smtClean="0">
                <a:latin typeface="Cambria" pitchFamily="18" charset="0"/>
                <a:ea typeface="Cambria" pitchFamily="18" charset="0"/>
              </a:rPr>
              <a:t>А-В+С→А+В-С</a:t>
            </a:r>
            <a:endParaRPr lang="en-US" sz="2000" b="1" i="1" dirty="0" smtClean="0">
              <a:latin typeface="Cambria" pitchFamily="18" charset="0"/>
              <a:ea typeface="Cambria" pitchFamily="18" charset="0"/>
            </a:endParaRPr>
          </a:p>
          <a:p>
            <a:r>
              <a:rPr lang="en-IN" sz="2000" b="1" i="1" dirty="0" err="1" smtClean="0">
                <a:latin typeface="Cambria" pitchFamily="18" charset="0"/>
                <a:ea typeface="Cambria" pitchFamily="18" charset="0"/>
              </a:rPr>
              <a:t>Methyltransferases</a:t>
            </a:r>
            <a:r>
              <a:rPr lang="en-IN" sz="2000" b="1" i="1" dirty="0" smtClean="0">
                <a:latin typeface="Cambria" pitchFamily="18" charset="0"/>
                <a:ea typeface="Cambria" pitchFamily="18" charset="0"/>
              </a:rPr>
              <a:t>                           Transfer one-carbon units between substrates </a:t>
            </a:r>
            <a:r>
              <a:rPr lang="en-IN" sz="2000" b="1" i="1" dirty="0" err="1" smtClean="0">
                <a:latin typeface="Cambria" pitchFamily="18" charset="0"/>
                <a:ea typeface="Cambria" pitchFamily="18" charset="0"/>
              </a:rPr>
              <a:t>Aminotransferases</a:t>
            </a:r>
            <a:r>
              <a:rPr lang="en-IN" sz="2000" b="1" i="1" dirty="0" smtClean="0">
                <a:latin typeface="Cambria" pitchFamily="18" charset="0"/>
                <a:ea typeface="Cambria" pitchFamily="18" charset="0"/>
              </a:rPr>
              <a:t>                            Transfer NH2 from amino acids to </a:t>
            </a:r>
            <a:r>
              <a:rPr lang="en-IN" sz="2000" b="1" i="1" dirty="0" err="1" smtClean="0">
                <a:latin typeface="Cambria" pitchFamily="18" charset="0"/>
                <a:ea typeface="Cambria" pitchFamily="18" charset="0"/>
              </a:rPr>
              <a:t>keto</a:t>
            </a:r>
            <a:r>
              <a:rPr lang="en-IN" sz="2000" b="1" i="1" dirty="0" smtClean="0">
                <a:latin typeface="Cambria" pitchFamily="18" charset="0"/>
                <a:ea typeface="Cambria" pitchFamily="18" charset="0"/>
              </a:rPr>
              <a:t>                   </a:t>
            </a:r>
          </a:p>
          <a:p>
            <a:r>
              <a:rPr lang="en-IN" sz="2000" b="1" i="1" dirty="0" smtClean="0">
                <a:latin typeface="Cambria" pitchFamily="18" charset="0"/>
                <a:ea typeface="Cambria" pitchFamily="18" charset="0"/>
              </a:rPr>
              <a:t>                                                                    acids </a:t>
            </a:r>
          </a:p>
        </p:txBody>
      </p:sp>
    </p:spTree>
    <p:extLst>
      <p:ext uri="{BB962C8B-B14F-4D97-AF65-F5344CB8AC3E}">
        <p14:creationId xmlns:p14="http://schemas.microsoft.com/office/powerpoint/2010/main" val="34401632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7158" y="1857364"/>
            <a:ext cx="8786842" cy="3447098"/>
          </a:xfrm>
          <a:prstGeom prst="rect">
            <a:avLst/>
          </a:prstGeom>
          <a:noFill/>
        </p:spPr>
        <p:txBody>
          <a:bodyPr wrap="square" rtlCol="0">
            <a:spAutoFit/>
          </a:bodyPr>
          <a:lstStyle/>
          <a:p>
            <a:r>
              <a:rPr lang="en-IN" b="1" i="1" dirty="0" smtClean="0">
                <a:solidFill>
                  <a:srgbClr val="800080"/>
                </a:solidFill>
                <a:latin typeface="Cambria" pitchFamily="18" charset="0"/>
                <a:ea typeface="Cambria" pitchFamily="18" charset="0"/>
              </a:rPr>
              <a:t>4. </a:t>
            </a:r>
            <a:r>
              <a:rPr lang="en-IN" sz="2000" b="1" i="1" dirty="0" err="1" smtClean="0">
                <a:solidFill>
                  <a:srgbClr val="800080"/>
                </a:solidFill>
                <a:latin typeface="Cambria" pitchFamily="18" charset="0"/>
                <a:ea typeface="Cambria" pitchFamily="18" charset="0"/>
              </a:rPr>
              <a:t>Kinases</a:t>
            </a:r>
            <a:r>
              <a:rPr lang="en-IN" sz="2000" b="1" i="1" dirty="0" smtClean="0">
                <a:solidFill>
                  <a:srgbClr val="800080"/>
                </a:solidFill>
                <a:latin typeface="Cambria" pitchFamily="18" charset="0"/>
                <a:ea typeface="Cambria" pitchFamily="18" charset="0"/>
              </a:rPr>
              <a:t>                                                  Transfer PO3~ from ATP to a substrate </a:t>
            </a:r>
          </a:p>
          <a:p>
            <a:r>
              <a:rPr lang="en-IN" sz="2000" b="1" i="1" dirty="0" smtClean="0">
                <a:solidFill>
                  <a:srgbClr val="800080"/>
                </a:solidFill>
                <a:latin typeface="Cambria" pitchFamily="18" charset="0"/>
                <a:ea typeface="Cambria" pitchFamily="18" charset="0"/>
              </a:rPr>
              <a:t>  </a:t>
            </a:r>
            <a:r>
              <a:rPr lang="en-IN" sz="2000" b="1" i="1" dirty="0" err="1" smtClean="0">
                <a:solidFill>
                  <a:srgbClr val="800080"/>
                </a:solidFill>
                <a:latin typeface="Cambria" pitchFamily="18" charset="0"/>
                <a:ea typeface="Cambria" pitchFamily="18" charset="0"/>
              </a:rPr>
              <a:t>Phosphorylases</a:t>
            </a:r>
            <a:r>
              <a:rPr lang="en-IN" sz="2000" b="1" i="1" dirty="0" smtClean="0">
                <a:solidFill>
                  <a:srgbClr val="800080"/>
                </a:solidFill>
                <a:latin typeface="Cambria" pitchFamily="18" charset="0"/>
                <a:ea typeface="Cambria" pitchFamily="18" charset="0"/>
              </a:rPr>
              <a:t>                                    Transfer PO3~ from inorganic  </a:t>
            </a:r>
          </a:p>
          <a:p>
            <a:r>
              <a:rPr lang="en-IN" sz="2000" b="1" i="1" dirty="0" smtClean="0">
                <a:solidFill>
                  <a:srgbClr val="800080"/>
                </a:solidFill>
                <a:latin typeface="Cambria" pitchFamily="18" charset="0"/>
                <a:ea typeface="Cambria" pitchFamily="18" charset="0"/>
              </a:rPr>
              <a:t>                                                                       phosphate   (P,) to a  substrate</a:t>
            </a:r>
          </a:p>
          <a:p>
            <a:endParaRPr lang="en-US" sz="2000" b="1" i="1" dirty="0" smtClean="0">
              <a:solidFill>
                <a:srgbClr val="800080"/>
              </a:solidFill>
              <a:latin typeface="Cambria" pitchFamily="18" charset="0"/>
              <a:ea typeface="Cambria" pitchFamily="18" charset="0"/>
            </a:endParaRPr>
          </a:p>
          <a:p>
            <a:r>
              <a:rPr lang="en-IN" sz="2000" b="1" i="1" dirty="0" smtClean="0">
                <a:solidFill>
                  <a:srgbClr val="800080"/>
                </a:solidFill>
                <a:latin typeface="Cambria" pitchFamily="18" charset="0"/>
                <a:ea typeface="Cambria" pitchFamily="18" charset="0"/>
              </a:rPr>
              <a:t>5.Phosphatases                                      Remove PO3~ from a substrate </a:t>
            </a:r>
            <a:r>
              <a:rPr lang="en-IN" sz="2000" b="1" i="1" dirty="0" err="1" smtClean="0">
                <a:solidFill>
                  <a:srgbClr val="800080"/>
                </a:solidFill>
                <a:latin typeface="Cambria" pitchFamily="18" charset="0"/>
                <a:ea typeface="Cambria" pitchFamily="18" charset="0"/>
              </a:rPr>
              <a:t>Phosphodiesterases</a:t>
            </a:r>
            <a:r>
              <a:rPr lang="en-IN" sz="2000" b="1" i="1" dirty="0" smtClean="0">
                <a:solidFill>
                  <a:srgbClr val="800080"/>
                </a:solidFill>
                <a:latin typeface="Cambria" pitchFamily="18" charset="0"/>
                <a:ea typeface="Cambria" pitchFamily="18" charset="0"/>
              </a:rPr>
              <a:t>                             Cleave </a:t>
            </a:r>
            <a:r>
              <a:rPr lang="en-IN" sz="2000" b="1" i="1" dirty="0" err="1" smtClean="0">
                <a:solidFill>
                  <a:srgbClr val="800080"/>
                </a:solidFill>
                <a:latin typeface="Cambria" pitchFamily="18" charset="0"/>
                <a:ea typeface="Cambria" pitchFamily="18" charset="0"/>
              </a:rPr>
              <a:t>phosphodiester</a:t>
            </a:r>
            <a:r>
              <a:rPr lang="en-IN" sz="2000" b="1" i="1" dirty="0" smtClean="0">
                <a:solidFill>
                  <a:srgbClr val="800080"/>
                </a:solidFill>
                <a:latin typeface="Cambria" pitchFamily="18" charset="0"/>
                <a:ea typeface="Cambria" pitchFamily="18" charset="0"/>
              </a:rPr>
              <a:t> bonds such as      </a:t>
            </a:r>
          </a:p>
          <a:p>
            <a:r>
              <a:rPr lang="en-IN" sz="2000" b="1" i="1" dirty="0" smtClean="0">
                <a:solidFill>
                  <a:srgbClr val="800080"/>
                </a:solidFill>
                <a:latin typeface="Cambria" pitchFamily="18" charset="0"/>
                <a:ea typeface="Cambria" pitchFamily="18" charset="0"/>
              </a:rPr>
              <a:t>                                                                      those in  nucleic acids</a:t>
            </a:r>
          </a:p>
          <a:p>
            <a:endParaRPr lang="en-IN" sz="2000" b="1" i="1" dirty="0" smtClean="0">
              <a:solidFill>
                <a:srgbClr val="800080"/>
              </a:solidFill>
              <a:latin typeface="Cambria" pitchFamily="18" charset="0"/>
              <a:ea typeface="Cambria" pitchFamily="18" charset="0"/>
            </a:endParaRPr>
          </a:p>
          <a:p>
            <a:r>
              <a:rPr lang="en-IN" sz="2000" b="1" i="1" dirty="0" smtClean="0">
                <a:solidFill>
                  <a:srgbClr val="800080"/>
                </a:solidFill>
                <a:latin typeface="Cambria" pitchFamily="18" charset="0"/>
                <a:ea typeface="Cambria" pitchFamily="18" charset="0"/>
              </a:rPr>
              <a:t>6. Proteases                                               Cleave amide bonds such as those in                 </a:t>
            </a:r>
          </a:p>
          <a:p>
            <a:r>
              <a:rPr lang="en-IN" sz="2000" b="1" i="1" dirty="0" smtClean="0">
                <a:solidFill>
                  <a:srgbClr val="800080"/>
                </a:solidFill>
                <a:latin typeface="Cambria" pitchFamily="18" charset="0"/>
                <a:ea typeface="Cambria" pitchFamily="18" charset="0"/>
              </a:rPr>
              <a:t>                                                                       proteins</a:t>
            </a:r>
          </a:p>
          <a:p>
            <a:endParaRPr lang="en-I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72" y="1500174"/>
            <a:ext cx="8572528" cy="4770537"/>
          </a:xfrm>
          <a:prstGeom prst="rect">
            <a:avLst/>
          </a:prstGeom>
          <a:noFill/>
        </p:spPr>
        <p:txBody>
          <a:bodyPr wrap="square" rtlCol="0">
            <a:spAutoFit/>
          </a:bodyPr>
          <a:lstStyle/>
          <a:p>
            <a:r>
              <a:rPr lang="en-IN" sz="3200" b="1" i="1" dirty="0">
                <a:solidFill>
                  <a:srgbClr val="9900CC"/>
                </a:solidFill>
                <a:latin typeface="Cambria" pitchFamily="18" charset="0"/>
                <a:ea typeface="Cambria" pitchFamily="18" charset="0"/>
              </a:rPr>
              <a:t>The </a:t>
            </a:r>
            <a:r>
              <a:rPr lang="en-IN" sz="3200" b="1" i="1" dirty="0" err="1">
                <a:solidFill>
                  <a:srgbClr val="9900CC"/>
                </a:solidFill>
                <a:latin typeface="Cambria" pitchFamily="18" charset="0"/>
                <a:ea typeface="Cambria" pitchFamily="18" charset="0"/>
              </a:rPr>
              <a:t>Michaelis-Menten</a:t>
            </a:r>
            <a:r>
              <a:rPr lang="en-IN" sz="3200" b="1" i="1" dirty="0">
                <a:solidFill>
                  <a:srgbClr val="9900CC"/>
                </a:solidFill>
                <a:latin typeface="Cambria" pitchFamily="18" charset="0"/>
                <a:ea typeface="Cambria" pitchFamily="18" charset="0"/>
              </a:rPr>
              <a:t> Model Accounts for the Kinetic Properties of Many Enzymes</a:t>
            </a:r>
          </a:p>
          <a:p>
            <a:endParaRPr lang="en-IN" sz="2000" b="1" i="1" dirty="0" smtClean="0">
              <a:solidFill>
                <a:srgbClr val="9900CC"/>
              </a:solidFill>
              <a:latin typeface="Cambria" pitchFamily="18" charset="0"/>
              <a:ea typeface="Cambria" pitchFamily="18" charset="0"/>
            </a:endParaRPr>
          </a:p>
          <a:p>
            <a:endParaRPr lang="en-IN" sz="2000" b="1" i="1" dirty="0">
              <a:solidFill>
                <a:srgbClr val="9900CC"/>
              </a:solidFill>
              <a:latin typeface="Cambria" pitchFamily="18" charset="0"/>
              <a:ea typeface="Cambria" pitchFamily="18" charset="0"/>
            </a:endParaRPr>
          </a:p>
          <a:p>
            <a:r>
              <a:rPr lang="en-IN" sz="2000" b="1" i="1" dirty="0" smtClean="0">
                <a:solidFill>
                  <a:srgbClr val="9900CC"/>
                </a:solidFill>
                <a:latin typeface="Cambria" pitchFamily="18" charset="0"/>
                <a:ea typeface="Cambria" pitchFamily="18" charset="0"/>
              </a:rPr>
              <a:t>The </a:t>
            </a:r>
            <a:r>
              <a:rPr lang="en-IN" sz="2000" b="1" i="1" dirty="0">
                <a:solidFill>
                  <a:srgbClr val="9900CC"/>
                </a:solidFill>
                <a:latin typeface="Cambria" pitchFamily="18" charset="0"/>
                <a:ea typeface="Cambria" pitchFamily="18" charset="0"/>
              </a:rPr>
              <a:t>primary function of enzymes is to enhance rates of reactions so that they are compatible with the needs of the organism. </a:t>
            </a:r>
            <a:endParaRPr lang="en-IN" sz="2000" b="1" i="1" dirty="0" smtClean="0">
              <a:solidFill>
                <a:srgbClr val="9900CC"/>
              </a:solidFill>
              <a:latin typeface="Cambria" pitchFamily="18" charset="0"/>
              <a:ea typeface="Cambria" pitchFamily="18" charset="0"/>
            </a:endParaRPr>
          </a:p>
          <a:p>
            <a:endParaRPr lang="en-IN" sz="2000" b="1" i="1" dirty="0">
              <a:solidFill>
                <a:srgbClr val="9900CC"/>
              </a:solidFill>
              <a:latin typeface="Cambria" pitchFamily="18" charset="0"/>
              <a:ea typeface="Cambria" pitchFamily="18" charset="0"/>
            </a:endParaRPr>
          </a:p>
          <a:p>
            <a:r>
              <a:rPr lang="en-IN" sz="2000" b="1" i="1" dirty="0" smtClean="0">
                <a:solidFill>
                  <a:srgbClr val="9900CC"/>
                </a:solidFill>
                <a:latin typeface="Cambria" pitchFamily="18" charset="0"/>
                <a:ea typeface="Cambria" pitchFamily="18" charset="0"/>
              </a:rPr>
              <a:t>To </a:t>
            </a:r>
            <a:r>
              <a:rPr lang="en-IN" sz="2000" b="1" i="1" dirty="0">
                <a:solidFill>
                  <a:srgbClr val="9900CC"/>
                </a:solidFill>
                <a:latin typeface="Cambria" pitchFamily="18" charset="0"/>
                <a:ea typeface="Cambria" pitchFamily="18" charset="0"/>
              </a:rPr>
              <a:t>understand how enzymes function, we need a kinetic description of their activity. </a:t>
            </a:r>
            <a:endParaRPr lang="en-IN" sz="2000" b="1" i="1" dirty="0" smtClean="0">
              <a:solidFill>
                <a:srgbClr val="9900CC"/>
              </a:solidFill>
              <a:latin typeface="Cambria" pitchFamily="18" charset="0"/>
              <a:ea typeface="Cambria" pitchFamily="18" charset="0"/>
            </a:endParaRPr>
          </a:p>
          <a:p>
            <a:endParaRPr lang="en-IN" sz="2000" b="1" i="1" dirty="0" smtClean="0">
              <a:solidFill>
                <a:srgbClr val="9900CC"/>
              </a:solidFill>
              <a:latin typeface="Cambria" pitchFamily="18" charset="0"/>
              <a:ea typeface="Cambria" pitchFamily="18" charset="0"/>
            </a:endParaRPr>
          </a:p>
          <a:p>
            <a:r>
              <a:rPr lang="en-IN" sz="2000" b="1" i="1" dirty="0" smtClean="0">
                <a:solidFill>
                  <a:srgbClr val="9900CC"/>
                </a:solidFill>
                <a:latin typeface="Cambria" pitchFamily="18" charset="0"/>
                <a:ea typeface="Cambria" pitchFamily="18" charset="0"/>
              </a:rPr>
              <a:t>For </a:t>
            </a:r>
            <a:r>
              <a:rPr lang="en-IN" sz="2000" b="1" i="1" dirty="0">
                <a:solidFill>
                  <a:srgbClr val="9900CC"/>
                </a:solidFill>
                <a:latin typeface="Cambria" pitchFamily="18" charset="0"/>
                <a:ea typeface="Cambria" pitchFamily="18" charset="0"/>
              </a:rPr>
              <a:t>many enzymes, the rate of catalysis V</a:t>
            </a:r>
            <a:r>
              <a:rPr lang="en-IN" sz="2000" b="1" i="1" baseline="-25000" dirty="0">
                <a:solidFill>
                  <a:srgbClr val="9900CC"/>
                </a:solidFill>
                <a:latin typeface="Cambria" pitchFamily="18" charset="0"/>
                <a:ea typeface="Cambria" pitchFamily="18" charset="0"/>
              </a:rPr>
              <a:t>0</a:t>
            </a:r>
            <a:r>
              <a:rPr lang="en-IN" sz="2000" b="1" i="1" dirty="0">
                <a:solidFill>
                  <a:srgbClr val="9900CC"/>
                </a:solidFill>
                <a:latin typeface="Cambria" pitchFamily="18" charset="0"/>
                <a:ea typeface="Cambria" pitchFamily="18" charset="0"/>
              </a:rPr>
              <a:t>, which is defined as the number of moles of product formed per second, varies with the substrate concentration [S] </a:t>
            </a:r>
            <a:r>
              <a:rPr lang="en-IN" sz="2000" b="1" i="1" dirty="0" smtClean="0">
                <a:solidFill>
                  <a:srgbClr val="9900CC"/>
                </a:solidFill>
                <a:latin typeface="Cambria" pitchFamily="18" charset="0"/>
                <a:ea typeface="Cambria" pitchFamily="18" charset="0"/>
              </a:rPr>
              <a:t>.</a:t>
            </a:r>
          </a:p>
          <a:p>
            <a:endParaRPr lang="en-IN" sz="2000" b="1" i="1" dirty="0">
              <a:solidFill>
                <a:srgbClr val="9900CC"/>
              </a:solidFill>
              <a:latin typeface="Cambria" pitchFamily="18" charset="0"/>
              <a:ea typeface="Cambria" pitchFamily="18" charset="0"/>
            </a:endParaRPr>
          </a:p>
        </p:txBody>
      </p:sp>
    </p:spTree>
    <p:extLst>
      <p:ext uri="{BB962C8B-B14F-4D97-AF65-F5344CB8AC3E}">
        <p14:creationId xmlns:p14="http://schemas.microsoft.com/office/powerpoint/2010/main" val="3701985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034" y="1785926"/>
            <a:ext cx="7715304" cy="3139321"/>
          </a:xfrm>
          <a:prstGeom prst="rect">
            <a:avLst/>
          </a:prstGeom>
          <a:noFill/>
        </p:spPr>
        <p:txBody>
          <a:bodyPr wrap="square" rtlCol="0">
            <a:spAutoFit/>
          </a:bodyPr>
          <a:lstStyle/>
          <a:p>
            <a:r>
              <a:rPr lang="en-IN" sz="2000" b="1" i="1" dirty="0" smtClean="0">
                <a:solidFill>
                  <a:srgbClr val="9900CC"/>
                </a:solidFill>
                <a:latin typeface="Cambria" pitchFamily="18" charset="0"/>
                <a:ea typeface="Cambria" pitchFamily="18" charset="0"/>
              </a:rPr>
              <a:t>The rate of catalysis rises linearly as substrate concentration increases and then begins to level off and approach a maximum at higher substrate concentrations.</a:t>
            </a:r>
          </a:p>
          <a:p>
            <a:endParaRPr lang="en-IN" sz="2000" b="1" i="1" dirty="0" smtClean="0">
              <a:solidFill>
                <a:srgbClr val="9900CC"/>
              </a:solidFill>
              <a:latin typeface="Cambria" pitchFamily="18" charset="0"/>
              <a:ea typeface="Cambria" pitchFamily="18" charset="0"/>
            </a:endParaRPr>
          </a:p>
          <a:p>
            <a:r>
              <a:rPr lang="en-IN" sz="2000" b="1" i="1" dirty="0" smtClean="0">
                <a:solidFill>
                  <a:srgbClr val="9900CC"/>
                </a:solidFill>
                <a:latin typeface="Cambria" pitchFamily="18" charset="0"/>
                <a:ea typeface="Cambria" pitchFamily="18" charset="0"/>
              </a:rPr>
              <a:t> Before we can accurately interpret this graph, we need to understand how it is generated. </a:t>
            </a:r>
          </a:p>
          <a:p>
            <a:endParaRPr lang="en-IN" sz="2000" b="1" i="1" dirty="0" smtClean="0">
              <a:solidFill>
                <a:srgbClr val="9900CC"/>
              </a:solidFill>
              <a:latin typeface="Cambria" pitchFamily="18" charset="0"/>
              <a:ea typeface="Cambria" pitchFamily="18" charset="0"/>
            </a:endParaRPr>
          </a:p>
          <a:p>
            <a:r>
              <a:rPr lang="en-IN" sz="2000" b="1" i="1" dirty="0" smtClean="0">
                <a:solidFill>
                  <a:srgbClr val="9900CC"/>
                </a:solidFill>
                <a:latin typeface="Cambria" pitchFamily="18" charset="0"/>
                <a:ea typeface="Cambria" pitchFamily="18" charset="0"/>
              </a:rPr>
              <a:t>Consider an enzyme that catalyzes the S to P by the following pathway:</a:t>
            </a:r>
          </a:p>
          <a:p>
            <a:endParaRPr lang="en-IN" b="1" i="1" dirty="0">
              <a:solidFill>
                <a:srgbClr val="9900CC"/>
              </a:solidFill>
            </a:endParaRPr>
          </a:p>
        </p:txBody>
      </p:sp>
      <p:pic>
        <p:nvPicPr>
          <p:cNvPr id="165890" name="Picture 2" descr="http://www.bgu.ac.il/~aflaloc/BioHTML/Goodies/MMeqn.gif"/>
          <p:cNvPicPr>
            <a:picLocks noChangeAspect="1" noChangeArrowheads="1"/>
          </p:cNvPicPr>
          <p:nvPr/>
        </p:nvPicPr>
        <p:blipFill>
          <a:blip r:embed="rId2"/>
          <a:srcRect/>
          <a:stretch>
            <a:fillRect/>
          </a:stretch>
        </p:blipFill>
        <p:spPr bwMode="auto">
          <a:xfrm>
            <a:off x="2285984" y="4500570"/>
            <a:ext cx="5214974" cy="857256"/>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Figure 8.11. Michaelis-Menten Kinet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7223" y="4154929"/>
            <a:ext cx="2697386" cy="25417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ChangeArrowheads="1"/>
          </p:cNvSpPr>
          <p:nvPr/>
        </p:nvSpPr>
        <p:spPr bwMode="auto">
          <a:xfrm>
            <a:off x="214282" y="1428736"/>
            <a:ext cx="8411747" cy="256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sz="13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none" strike="noStrike" cap="none" normalizeH="0" baseline="0" dirty="0" err="1" smtClean="0">
                <a:ln>
                  <a:noFill/>
                </a:ln>
                <a:solidFill>
                  <a:srgbClr val="9900CC"/>
                </a:solidFill>
                <a:effectLst/>
                <a:latin typeface="Cambria" pitchFamily="18" charset="0"/>
                <a:ea typeface="Cambria" pitchFamily="18" charset="0"/>
              </a:rPr>
              <a:t>Michaelis-Menten</a:t>
            </a:r>
            <a:r>
              <a:rPr kumimoji="0" lang="en-US" sz="2800" b="1" i="1" u="none" strike="noStrike" cap="none" normalizeH="0" baseline="0" dirty="0" smtClean="0">
                <a:ln>
                  <a:noFill/>
                </a:ln>
                <a:solidFill>
                  <a:srgbClr val="9900CC"/>
                </a:solidFill>
                <a:effectLst/>
                <a:latin typeface="Cambria" pitchFamily="18" charset="0"/>
                <a:ea typeface="Cambria" pitchFamily="18" charset="0"/>
              </a:rPr>
              <a:t> Kinetics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1" i="1" u="none" strike="noStrike" cap="none" normalizeH="0" baseline="0" dirty="0" smtClean="0">
              <a:ln>
                <a:noFill/>
              </a:ln>
              <a:solidFill>
                <a:srgbClr val="9900CC"/>
              </a:solidFill>
              <a:effectLst/>
              <a:latin typeface="Cambria" pitchFamily="18" charset="0"/>
              <a:ea typeface="Cambria"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1" i="1" u="none" strike="noStrike" cap="none" normalizeH="0" baseline="0" dirty="0" smtClean="0">
                <a:ln>
                  <a:noFill/>
                </a:ln>
                <a:solidFill>
                  <a:srgbClr val="9900CC"/>
                </a:solidFill>
                <a:effectLst/>
                <a:latin typeface="Cambria" pitchFamily="18" charset="0"/>
                <a:ea typeface="Cambria" pitchFamily="18" charset="0"/>
              </a:rPr>
              <a:t>A plot of the reaction velocity (V</a:t>
            </a:r>
            <a:r>
              <a:rPr kumimoji="0" lang="en-US" sz="2000" b="1" i="1" u="none" strike="noStrike" cap="none" normalizeH="0" baseline="-30000" dirty="0" smtClean="0">
                <a:ln>
                  <a:noFill/>
                </a:ln>
                <a:solidFill>
                  <a:srgbClr val="9900CC"/>
                </a:solidFill>
                <a:effectLst/>
                <a:latin typeface="Cambria" pitchFamily="18" charset="0"/>
                <a:ea typeface="Cambria" pitchFamily="18" charset="0"/>
              </a:rPr>
              <a:t>0</a:t>
            </a:r>
            <a:r>
              <a:rPr kumimoji="0" lang="en-US" sz="2000" b="1" i="1" u="none" strike="noStrike" cap="none" normalizeH="0" baseline="0" dirty="0" smtClean="0">
                <a:ln>
                  <a:noFill/>
                </a:ln>
                <a:solidFill>
                  <a:srgbClr val="9900CC"/>
                </a:solidFill>
                <a:effectLst/>
                <a:latin typeface="Cambria" pitchFamily="18" charset="0"/>
                <a:ea typeface="Cambria" pitchFamily="18" charset="0"/>
              </a:rPr>
              <a:t>) as a function of the substrate</a:t>
            </a:r>
            <a:r>
              <a:rPr kumimoji="0" lang="en-US" sz="2000" b="1" i="1" u="none" strike="noStrike" cap="none" normalizeH="0" dirty="0" smtClean="0">
                <a:ln>
                  <a:noFill/>
                </a:ln>
                <a:solidFill>
                  <a:srgbClr val="9900CC"/>
                </a:solidFill>
                <a:effectLst/>
                <a:latin typeface="Cambria" pitchFamily="18" charset="0"/>
                <a:ea typeface="Cambria" pitchFamily="18" charset="0"/>
              </a:rPr>
              <a:t> </a:t>
            </a:r>
            <a:r>
              <a:rPr kumimoji="0" lang="en-US" sz="2000" b="1" i="1" u="none" strike="noStrike" cap="none" normalizeH="0" baseline="0" dirty="0" smtClean="0">
                <a:ln>
                  <a:noFill/>
                </a:ln>
                <a:solidFill>
                  <a:srgbClr val="9900CC"/>
                </a:solidFill>
                <a:effectLst/>
                <a:latin typeface="Cambria" pitchFamily="18" charset="0"/>
                <a:ea typeface="Cambria" pitchFamily="18" charset="0"/>
              </a:rPr>
              <a:t>concentration [S] for an enzyme that obeys </a:t>
            </a:r>
            <a:r>
              <a:rPr kumimoji="0" lang="en-US" sz="2000" b="1" i="1" u="none" strike="noStrike" cap="none" normalizeH="0" baseline="0" dirty="0" err="1" smtClean="0">
                <a:ln>
                  <a:noFill/>
                </a:ln>
                <a:solidFill>
                  <a:srgbClr val="9900CC"/>
                </a:solidFill>
                <a:effectLst/>
                <a:latin typeface="Cambria" pitchFamily="18" charset="0"/>
                <a:ea typeface="Cambria" pitchFamily="18" charset="0"/>
              </a:rPr>
              <a:t>Michaelis-Menten</a:t>
            </a:r>
            <a:r>
              <a:rPr kumimoji="0" lang="en-US" sz="2000" b="1" i="1" u="none" strike="noStrike" cap="none" normalizeH="0" baseline="0" dirty="0" smtClean="0">
                <a:ln>
                  <a:noFill/>
                </a:ln>
                <a:solidFill>
                  <a:srgbClr val="9900CC"/>
                </a:solidFill>
                <a:effectLst/>
                <a:latin typeface="Cambria" pitchFamily="18" charset="0"/>
                <a:ea typeface="Cambria" pitchFamily="18" charset="0"/>
              </a:rPr>
              <a:t> kinetics shows that the maximal velocity (</a:t>
            </a:r>
            <a:r>
              <a:rPr kumimoji="0" lang="en-US" sz="2000" b="1" i="1" u="none" strike="noStrike" cap="none" normalizeH="0" baseline="0" dirty="0" err="1" smtClean="0">
                <a:ln>
                  <a:noFill/>
                </a:ln>
                <a:solidFill>
                  <a:srgbClr val="9900CC"/>
                </a:solidFill>
                <a:effectLst/>
                <a:latin typeface="Cambria" pitchFamily="18" charset="0"/>
                <a:ea typeface="Cambria" pitchFamily="18" charset="0"/>
              </a:rPr>
              <a:t>V</a:t>
            </a:r>
            <a:r>
              <a:rPr kumimoji="0" lang="en-US" sz="2000" b="1" i="1" u="none" strike="noStrike" cap="none" normalizeH="0" baseline="-30000" dirty="0" err="1" smtClean="0">
                <a:ln>
                  <a:noFill/>
                </a:ln>
                <a:solidFill>
                  <a:srgbClr val="9900CC"/>
                </a:solidFill>
                <a:effectLst/>
                <a:latin typeface="Cambria" pitchFamily="18" charset="0"/>
                <a:ea typeface="Cambria" pitchFamily="18" charset="0"/>
              </a:rPr>
              <a:t>max</a:t>
            </a:r>
            <a:r>
              <a:rPr kumimoji="0" lang="en-US" sz="2000" b="1" i="1" u="none" strike="noStrike" cap="none" normalizeH="0" baseline="0" dirty="0" smtClean="0">
                <a:ln>
                  <a:noFill/>
                </a:ln>
                <a:solidFill>
                  <a:srgbClr val="9900CC"/>
                </a:solidFill>
                <a:effectLst/>
                <a:latin typeface="Cambria" pitchFamily="18" charset="0"/>
                <a:ea typeface="Cambria" pitchFamily="18" charset="0"/>
              </a:rPr>
              <a:t>) is approached asymptotically. The </a:t>
            </a:r>
            <a:r>
              <a:rPr kumimoji="0" lang="en-US" sz="2000" b="1" i="1" u="none" strike="noStrike" cap="none" normalizeH="0" baseline="0" dirty="0" err="1" smtClean="0">
                <a:ln>
                  <a:noFill/>
                </a:ln>
                <a:solidFill>
                  <a:srgbClr val="9900CC"/>
                </a:solidFill>
                <a:effectLst/>
                <a:latin typeface="Cambria" pitchFamily="18" charset="0"/>
                <a:ea typeface="Cambria" pitchFamily="18" charset="0"/>
              </a:rPr>
              <a:t>Michaelis</a:t>
            </a:r>
            <a:r>
              <a:rPr kumimoji="0" lang="en-US" sz="2000" b="1" i="1" u="none" strike="noStrike" cap="none" normalizeH="0" baseline="0" dirty="0" smtClean="0">
                <a:ln>
                  <a:noFill/>
                </a:ln>
                <a:solidFill>
                  <a:srgbClr val="9900CC"/>
                </a:solidFill>
                <a:effectLst/>
                <a:latin typeface="Cambria" pitchFamily="18" charset="0"/>
                <a:ea typeface="Cambria" pitchFamily="18" charset="0"/>
              </a:rPr>
              <a:t> constant (K</a:t>
            </a:r>
            <a:r>
              <a:rPr kumimoji="0" lang="en-US" sz="2000" b="1" i="1" u="none" strike="noStrike" cap="none" normalizeH="0" baseline="-30000" dirty="0" smtClean="0">
                <a:ln>
                  <a:noFill/>
                </a:ln>
                <a:solidFill>
                  <a:srgbClr val="9900CC"/>
                </a:solidFill>
                <a:effectLst/>
                <a:latin typeface="Cambria" pitchFamily="18" charset="0"/>
                <a:ea typeface="Cambria" pitchFamily="18" charset="0"/>
              </a:rPr>
              <a:t>M</a:t>
            </a:r>
            <a:r>
              <a:rPr kumimoji="0" lang="en-US" sz="2000" b="1" i="1" u="none" strike="noStrike" cap="none" normalizeH="0" baseline="0" dirty="0" smtClean="0">
                <a:ln>
                  <a:noFill/>
                </a:ln>
                <a:solidFill>
                  <a:srgbClr val="9900CC"/>
                </a:solidFill>
                <a:effectLst/>
                <a:latin typeface="Cambria" pitchFamily="18" charset="0"/>
                <a:ea typeface="Cambria" pitchFamily="18" charset="0"/>
              </a:rPr>
              <a:t>) is the substrate concentration yielding a velocity of </a:t>
            </a:r>
            <a:r>
              <a:rPr kumimoji="0" lang="en-US" sz="2000" b="1" i="1" u="none" strike="noStrike" cap="none" normalizeH="0" baseline="0" dirty="0" err="1" smtClean="0">
                <a:ln>
                  <a:noFill/>
                </a:ln>
                <a:solidFill>
                  <a:srgbClr val="9900CC"/>
                </a:solidFill>
                <a:effectLst/>
                <a:latin typeface="Cambria" pitchFamily="18" charset="0"/>
                <a:ea typeface="Cambria" pitchFamily="18" charset="0"/>
              </a:rPr>
              <a:t>V</a:t>
            </a:r>
            <a:r>
              <a:rPr kumimoji="0" lang="en-US" sz="2000" b="1" i="1" u="none" strike="noStrike" cap="none" normalizeH="0" baseline="-30000" dirty="0" err="1" smtClean="0">
                <a:ln>
                  <a:noFill/>
                </a:ln>
                <a:solidFill>
                  <a:srgbClr val="9900CC"/>
                </a:solidFill>
                <a:effectLst/>
                <a:latin typeface="Cambria" pitchFamily="18" charset="0"/>
                <a:ea typeface="Cambria" pitchFamily="18" charset="0"/>
              </a:rPr>
              <a:t>max</a:t>
            </a:r>
            <a:r>
              <a:rPr kumimoji="0" lang="en-US" sz="2000" b="1" i="1" u="none" strike="noStrike" cap="none" normalizeH="0" baseline="0" dirty="0" smtClean="0">
                <a:ln>
                  <a:noFill/>
                </a:ln>
                <a:solidFill>
                  <a:srgbClr val="9900CC"/>
                </a:solidFill>
                <a:effectLst/>
                <a:latin typeface="Cambria" pitchFamily="18" charset="0"/>
                <a:ea typeface="Cambria" pitchFamily="18" charset="0"/>
              </a:rPr>
              <a:t>/2.</a:t>
            </a:r>
          </a:p>
        </p:txBody>
      </p:sp>
    </p:spTree>
    <p:extLst>
      <p:ext uri="{BB962C8B-B14F-4D97-AF65-F5344CB8AC3E}">
        <p14:creationId xmlns:p14="http://schemas.microsoft.com/office/powerpoint/2010/main" val="20839632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72" y="2214554"/>
            <a:ext cx="8179174" cy="3139321"/>
          </a:xfrm>
          <a:prstGeom prst="rect">
            <a:avLst/>
          </a:prstGeom>
          <a:noFill/>
        </p:spPr>
        <p:txBody>
          <a:bodyPr wrap="square" rtlCol="0">
            <a:spAutoFit/>
          </a:bodyPr>
          <a:lstStyle/>
          <a:p>
            <a:r>
              <a:rPr lang="en-IN" sz="2000" b="1" i="1" dirty="0">
                <a:solidFill>
                  <a:srgbClr val="C00000"/>
                </a:solidFill>
                <a:latin typeface="Cambria" pitchFamily="18" charset="0"/>
                <a:ea typeface="Cambria" pitchFamily="18" charset="0"/>
              </a:rPr>
              <a:t>The catalyst has no effect on the equilibrium constant or the direction of the reaction. The direction can be controlled by adding or removing water (Le </a:t>
            </a:r>
            <a:r>
              <a:rPr lang="en-IN" sz="2000" b="1" i="1" dirty="0" err="1">
                <a:solidFill>
                  <a:srgbClr val="C00000"/>
                </a:solidFill>
                <a:latin typeface="Cambria" pitchFamily="18" charset="0"/>
                <a:ea typeface="Cambria" pitchFamily="18" charset="0"/>
              </a:rPr>
              <a:t>Chatelier</a:t>
            </a:r>
            <a:r>
              <a:rPr lang="en-IN" sz="2000" b="1" i="1" dirty="0">
                <a:solidFill>
                  <a:srgbClr val="C00000"/>
                </a:solidFill>
                <a:latin typeface="Cambria" pitchFamily="18" charset="0"/>
                <a:ea typeface="Cambria" pitchFamily="18" charset="0"/>
              </a:rPr>
              <a:t> principle).</a:t>
            </a:r>
          </a:p>
          <a:p>
            <a:endParaRPr lang="en-IN" sz="2000" b="1" i="1" dirty="0">
              <a:solidFill>
                <a:srgbClr val="C00000"/>
              </a:solidFill>
              <a:latin typeface="Cambria" pitchFamily="18" charset="0"/>
              <a:ea typeface="Cambria" pitchFamily="18" charset="0"/>
            </a:endParaRPr>
          </a:p>
          <a:p>
            <a:r>
              <a:rPr lang="en-IN" sz="2000" b="1" i="1" dirty="0">
                <a:solidFill>
                  <a:srgbClr val="C00000"/>
                </a:solidFill>
                <a:latin typeface="Cambria" pitchFamily="18" charset="0"/>
                <a:ea typeface="Cambria" pitchFamily="18" charset="0"/>
              </a:rPr>
              <a:t>Catalysts function by allowing the reaction to take place through an alternative mechanism that requires a smaller activation energy. </a:t>
            </a:r>
            <a:endParaRPr lang="en-IN" sz="2000" b="1" i="1" dirty="0" smtClean="0">
              <a:solidFill>
                <a:srgbClr val="C00000"/>
              </a:solidFill>
              <a:latin typeface="Cambria" pitchFamily="18" charset="0"/>
              <a:ea typeface="Cambria" pitchFamily="18" charset="0"/>
            </a:endParaRPr>
          </a:p>
          <a:p>
            <a:endParaRPr lang="en-IN" sz="2000" b="1" i="1" dirty="0">
              <a:solidFill>
                <a:srgbClr val="C00000"/>
              </a:solidFill>
              <a:latin typeface="Cambria" pitchFamily="18" charset="0"/>
              <a:ea typeface="Cambria" pitchFamily="18" charset="0"/>
            </a:endParaRPr>
          </a:p>
          <a:p>
            <a:r>
              <a:rPr lang="en-IN" sz="2000" b="1" i="1" dirty="0" smtClean="0">
                <a:solidFill>
                  <a:srgbClr val="C00000"/>
                </a:solidFill>
                <a:latin typeface="Cambria" pitchFamily="18" charset="0"/>
                <a:ea typeface="Cambria" pitchFamily="18" charset="0"/>
              </a:rPr>
              <a:t>This </a:t>
            </a:r>
            <a:r>
              <a:rPr lang="en-IN" sz="2000" b="1" i="1" dirty="0">
                <a:solidFill>
                  <a:srgbClr val="C00000"/>
                </a:solidFill>
                <a:latin typeface="Cambria" pitchFamily="18" charset="0"/>
                <a:ea typeface="Cambria" pitchFamily="18" charset="0"/>
              </a:rPr>
              <a:t>change is brought about by a specific interaction between the catalyst and the reaction components. </a:t>
            </a:r>
          </a:p>
          <a:p>
            <a:endParaRPr lang="en-IN" dirty="0"/>
          </a:p>
        </p:txBody>
      </p:sp>
    </p:spTree>
    <p:extLst>
      <p:ext uri="{BB962C8B-B14F-4D97-AF65-F5344CB8AC3E}">
        <p14:creationId xmlns:p14="http://schemas.microsoft.com/office/powerpoint/2010/main" val="154082828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95021"/>
            <a:ext cx="8786842" cy="3785652"/>
          </a:xfrm>
          <a:prstGeom prst="rect">
            <a:avLst/>
          </a:prstGeom>
          <a:noFill/>
        </p:spPr>
        <p:txBody>
          <a:bodyPr wrap="square" rtlCol="0">
            <a:spAutoFit/>
          </a:bodyPr>
          <a:lstStyle/>
          <a:p>
            <a:r>
              <a:rPr lang="en-IN" sz="2000" b="1" i="1" dirty="0" smtClean="0">
                <a:solidFill>
                  <a:srgbClr val="FF0000"/>
                </a:solidFill>
                <a:latin typeface="Cambria" pitchFamily="18" charset="0"/>
                <a:ea typeface="Cambria" pitchFamily="18" charset="0"/>
              </a:rPr>
              <a:t>In this model, the substrate S reversibly associates with the enzyme E in a first step, and some of the resulting complex ES is allowed to break down and yield the product P and the free enzyme back. </a:t>
            </a:r>
          </a:p>
          <a:p>
            <a:endParaRPr lang="en-IN" sz="2000" b="1" i="1" dirty="0" smtClean="0">
              <a:solidFill>
                <a:srgbClr val="FF0000"/>
              </a:solidFill>
              <a:latin typeface="Cambria" pitchFamily="18" charset="0"/>
              <a:ea typeface="Cambria" pitchFamily="18" charset="0"/>
            </a:endParaRPr>
          </a:p>
          <a:p>
            <a:r>
              <a:rPr lang="en-IN" sz="2000" b="1" i="1" dirty="0" smtClean="0">
                <a:solidFill>
                  <a:srgbClr val="FF0000"/>
                </a:solidFill>
                <a:latin typeface="Cambria" pitchFamily="18" charset="0"/>
                <a:ea typeface="Cambria" pitchFamily="18" charset="0"/>
              </a:rPr>
              <a:t>We would like to know how to recognize an enzyme that behaves according to this model. </a:t>
            </a:r>
          </a:p>
          <a:p>
            <a:endParaRPr lang="en-IN" sz="2000" b="1" i="1" dirty="0" smtClean="0">
              <a:solidFill>
                <a:srgbClr val="FF0000"/>
              </a:solidFill>
              <a:latin typeface="Cambria" pitchFamily="18" charset="0"/>
              <a:ea typeface="Cambria" pitchFamily="18" charset="0"/>
            </a:endParaRPr>
          </a:p>
          <a:p>
            <a:r>
              <a:rPr lang="en-IN" sz="2000" b="1" i="1" dirty="0" smtClean="0">
                <a:solidFill>
                  <a:srgbClr val="FF0000"/>
                </a:solidFill>
                <a:latin typeface="Cambria" pitchFamily="18" charset="0"/>
                <a:ea typeface="Cambria" pitchFamily="18" charset="0"/>
              </a:rPr>
              <a:t>One way is to look at the enzyme's kinetic </a:t>
            </a:r>
            <a:r>
              <a:rPr lang="en-IN" sz="2000" b="1" i="1" dirty="0" err="1" smtClean="0">
                <a:solidFill>
                  <a:srgbClr val="FF0000"/>
                </a:solidFill>
                <a:latin typeface="Cambria" pitchFamily="18" charset="0"/>
                <a:ea typeface="Cambria" pitchFamily="18" charset="0"/>
              </a:rPr>
              <a:t>behavior</a:t>
            </a:r>
            <a:r>
              <a:rPr lang="en-IN" sz="2000" b="1" i="1" dirty="0" smtClean="0">
                <a:solidFill>
                  <a:srgbClr val="FF0000"/>
                </a:solidFill>
                <a:latin typeface="Cambria" pitchFamily="18" charset="0"/>
                <a:ea typeface="Cambria" pitchFamily="18" charset="0"/>
              </a:rPr>
              <a:t> -- at how substrate concentration affects its rate. </a:t>
            </a:r>
          </a:p>
          <a:p>
            <a:endParaRPr lang="en-IN" sz="2000" b="1" i="1" dirty="0" smtClean="0">
              <a:solidFill>
                <a:srgbClr val="FF0000"/>
              </a:solidFill>
              <a:latin typeface="Cambria" pitchFamily="18" charset="0"/>
              <a:ea typeface="Cambria" pitchFamily="18" charset="0"/>
            </a:endParaRPr>
          </a:p>
          <a:p>
            <a:r>
              <a:rPr lang="en-IN" sz="2000" b="1" i="1" dirty="0" smtClean="0">
                <a:solidFill>
                  <a:srgbClr val="FF0000"/>
                </a:solidFill>
                <a:latin typeface="Cambria" pitchFamily="18" charset="0"/>
                <a:ea typeface="Cambria" pitchFamily="18" charset="0"/>
              </a:rPr>
              <a:t/>
            </a:r>
            <a:br>
              <a:rPr lang="en-IN" sz="2000" b="1" i="1" dirty="0" smtClean="0">
                <a:solidFill>
                  <a:srgbClr val="FF0000"/>
                </a:solidFill>
                <a:latin typeface="Cambria" pitchFamily="18" charset="0"/>
                <a:ea typeface="Cambria" pitchFamily="18" charset="0"/>
              </a:rPr>
            </a:br>
            <a:endParaRPr lang="en-IN" sz="2000" b="1" i="1" dirty="0">
              <a:solidFill>
                <a:srgbClr val="FF0000"/>
              </a:solidFill>
              <a:latin typeface="Cambria" pitchFamily="18" charset="0"/>
              <a:ea typeface="Cambria"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8596" y="1357298"/>
            <a:ext cx="8501122" cy="5293757"/>
          </a:xfrm>
          <a:prstGeom prst="rect">
            <a:avLst/>
          </a:prstGeom>
          <a:noFill/>
        </p:spPr>
        <p:txBody>
          <a:bodyPr wrap="square" rtlCol="0">
            <a:spAutoFit/>
          </a:bodyPr>
          <a:lstStyle/>
          <a:p>
            <a:r>
              <a:rPr lang="en-IN" sz="2000" b="1" i="1" dirty="0" smtClean="0">
                <a:solidFill>
                  <a:srgbClr val="FF0000"/>
                </a:solidFill>
                <a:latin typeface="Cambria" pitchFamily="18" charset="0"/>
                <a:ea typeface="Cambria" pitchFamily="18" charset="0"/>
              </a:rPr>
              <a:t>So we want to know what rate law such an enzyme would obey. If a newly discovered enzyme obeys that rate law, then we can assume that it acts according to this model. </a:t>
            </a:r>
          </a:p>
          <a:p>
            <a:endParaRPr lang="en-IN" sz="2000" b="1" i="1" dirty="0" smtClean="0">
              <a:solidFill>
                <a:srgbClr val="FF0000"/>
              </a:solidFill>
              <a:latin typeface="Cambria" pitchFamily="18" charset="0"/>
              <a:ea typeface="Cambria" pitchFamily="18" charset="0"/>
            </a:endParaRPr>
          </a:p>
          <a:p>
            <a:r>
              <a:rPr lang="en-IN" sz="2000" b="1" i="1" dirty="0" smtClean="0">
                <a:solidFill>
                  <a:srgbClr val="FF0000"/>
                </a:solidFill>
                <a:latin typeface="Cambria" pitchFamily="18" charset="0"/>
                <a:ea typeface="Cambria" pitchFamily="18" charset="0"/>
              </a:rPr>
              <a:t>Let's derive a rate law from this model.</a:t>
            </a:r>
          </a:p>
          <a:p>
            <a:endParaRPr lang="en-IN" sz="2000" b="1" i="1" dirty="0" smtClean="0">
              <a:solidFill>
                <a:srgbClr val="FF0000"/>
              </a:solidFill>
              <a:latin typeface="Cambria" pitchFamily="18" charset="0"/>
              <a:ea typeface="Cambria" pitchFamily="18" charset="0"/>
            </a:endParaRPr>
          </a:p>
          <a:p>
            <a:r>
              <a:rPr lang="en-IN" sz="2000" b="1" i="1" dirty="0" smtClean="0">
                <a:solidFill>
                  <a:srgbClr val="FF0000"/>
                </a:solidFill>
                <a:latin typeface="Cambria" pitchFamily="18" charset="0"/>
                <a:ea typeface="Cambria" pitchFamily="18" charset="0"/>
              </a:rPr>
              <a:t>For this model, let v</a:t>
            </a:r>
            <a:r>
              <a:rPr lang="en-IN" sz="2000" b="1" i="1" baseline="-25000" dirty="0" smtClean="0">
                <a:solidFill>
                  <a:srgbClr val="FF0000"/>
                </a:solidFill>
                <a:latin typeface="Cambria" pitchFamily="18" charset="0"/>
                <a:ea typeface="Cambria" pitchFamily="18" charset="0"/>
              </a:rPr>
              <a:t>0</a:t>
            </a:r>
            <a:r>
              <a:rPr lang="en-IN" sz="2000" b="1" i="1" dirty="0" smtClean="0">
                <a:solidFill>
                  <a:srgbClr val="FF0000"/>
                </a:solidFill>
                <a:latin typeface="Cambria" pitchFamily="18" charset="0"/>
                <a:ea typeface="Cambria" pitchFamily="18" charset="0"/>
              </a:rPr>
              <a:t> be the initial velocity of the reaction. </a:t>
            </a:r>
          </a:p>
          <a:p>
            <a:endParaRPr lang="en-IN" sz="2000" b="1" i="1" dirty="0" smtClean="0">
              <a:solidFill>
                <a:srgbClr val="FF0000"/>
              </a:solidFill>
              <a:latin typeface="Cambria" pitchFamily="18" charset="0"/>
              <a:ea typeface="Cambria" pitchFamily="18" charset="0"/>
            </a:endParaRPr>
          </a:p>
          <a:p>
            <a:r>
              <a:rPr lang="en-IN" sz="2000" b="1" i="1" dirty="0" smtClean="0">
                <a:solidFill>
                  <a:srgbClr val="FF0000"/>
                </a:solidFill>
                <a:latin typeface="Cambria" pitchFamily="18" charset="0"/>
                <a:ea typeface="Cambria" pitchFamily="18" charset="0"/>
              </a:rPr>
              <a:t>The latter stands for the appearance of the product P in solution (+ d[P]/</a:t>
            </a:r>
            <a:r>
              <a:rPr lang="en-IN" sz="2000" b="1" i="1" dirty="0" err="1" smtClean="0">
                <a:solidFill>
                  <a:srgbClr val="FF0000"/>
                </a:solidFill>
                <a:latin typeface="Cambria" pitchFamily="18" charset="0"/>
                <a:ea typeface="Cambria" pitchFamily="18" charset="0"/>
              </a:rPr>
              <a:t>dt</a:t>
            </a:r>
            <a:r>
              <a:rPr lang="en-IN" sz="2000" b="1" i="1" dirty="0" smtClean="0">
                <a:solidFill>
                  <a:srgbClr val="FF0000"/>
                </a:solidFill>
                <a:latin typeface="Cambria" pitchFamily="18" charset="0"/>
                <a:ea typeface="Cambria" pitchFamily="18" charset="0"/>
              </a:rPr>
              <a:t>) whose phenomenological rate equation (first-order) is given b</a:t>
            </a:r>
          </a:p>
          <a:p>
            <a:endParaRPr lang="en-IN" sz="2000" b="1" i="1" dirty="0" smtClean="0">
              <a:solidFill>
                <a:srgbClr val="FF0000"/>
              </a:solidFill>
              <a:latin typeface="Cambria" pitchFamily="18" charset="0"/>
              <a:ea typeface="Cambria" pitchFamily="18" charset="0"/>
            </a:endParaRPr>
          </a:p>
          <a:p>
            <a:endParaRPr lang="en-IN" sz="2000" b="1" i="1" dirty="0" smtClean="0">
              <a:solidFill>
                <a:srgbClr val="FF0000"/>
              </a:solidFill>
              <a:latin typeface="Cambria" pitchFamily="18" charset="0"/>
              <a:ea typeface="Cambria" pitchFamily="18" charset="0"/>
            </a:endParaRPr>
          </a:p>
          <a:p>
            <a:r>
              <a:rPr lang="en-IN" sz="2000" b="1" dirty="0" smtClean="0">
                <a:latin typeface="Cambria" pitchFamily="18" charset="0"/>
                <a:ea typeface="Cambria" pitchFamily="18" charset="0"/>
              </a:rPr>
              <a:t>  v</a:t>
            </a:r>
            <a:r>
              <a:rPr lang="en-IN" sz="2000" b="1" baseline="-25000" dirty="0" smtClean="0">
                <a:latin typeface="Cambria" pitchFamily="18" charset="0"/>
                <a:ea typeface="Cambria" pitchFamily="18" charset="0"/>
              </a:rPr>
              <a:t>0</a:t>
            </a:r>
            <a:r>
              <a:rPr lang="en-IN" sz="2000" b="1" dirty="0" smtClean="0">
                <a:latin typeface="Cambria" pitchFamily="18" charset="0"/>
                <a:ea typeface="Cambria" pitchFamily="18" charset="0"/>
              </a:rPr>
              <a:t> = </a:t>
            </a:r>
            <a:r>
              <a:rPr lang="en-IN" sz="2000" b="1" dirty="0" err="1" smtClean="0">
                <a:latin typeface="Cambria" pitchFamily="18" charset="0"/>
                <a:ea typeface="Cambria" pitchFamily="18" charset="0"/>
              </a:rPr>
              <a:t>k</a:t>
            </a:r>
            <a:r>
              <a:rPr lang="en-IN" sz="2000" b="1" baseline="-25000" dirty="0" err="1" smtClean="0">
                <a:latin typeface="Cambria" pitchFamily="18" charset="0"/>
                <a:ea typeface="Cambria" pitchFamily="18" charset="0"/>
              </a:rPr>
              <a:t>cat</a:t>
            </a:r>
            <a:r>
              <a:rPr lang="en-IN" sz="2000" b="1" dirty="0" smtClean="0">
                <a:latin typeface="Cambria" pitchFamily="18" charset="0"/>
                <a:ea typeface="Cambria" pitchFamily="18" charset="0"/>
              </a:rPr>
              <a:t>[ES]                                          (2)</a:t>
            </a:r>
          </a:p>
          <a:p>
            <a:endParaRPr lang="en-IN" sz="2000" b="1" i="1" dirty="0" smtClean="0">
              <a:latin typeface="Cambria" pitchFamily="18" charset="0"/>
              <a:ea typeface="Cambria" pitchFamily="18" charset="0"/>
            </a:endParaRPr>
          </a:p>
          <a:p>
            <a:r>
              <a:rPr lang="en-IN" sz="2000" b="1" i="1" dirty="0" smtClean="0">
                <a:solidFill>
                  <a:srgbClr val="FF0000"/>
                </a:solidFill>
                <a:latin typeface="Cambria" pitchFamily="18" charset="0"/>
                <a:ea typeface="Cambria" pitchFamily="18" charset="0"/>
              </a:rPr>
              <a:t>containing an experimentally measurable (dependent) variable - v</a:t>
            </a:r>
            <a:r>
              <a:rPr lang="en-IN" sz="2000" b="1" i="1" baseline="-25000" dirty="0" smtClean="0">
                <a:solidFill>
                  <a:srgbClr val="FF0000"/>
                </a:solidFill>
                <a:latin typeface="Cambria" pitchFamily="18" charset="0"/>
                <a:ea typeface="Cambria" pitchFamily="18" charset="0"/>
              </a:rPr>
              <a:t>0</a:t>
            </a:r>
            <a:r>
              <a:rPr lang="en-IN" sz="2000" b="1" i="1" dirty="0" smtClean="0">
                <a:solidFill>
                  <a:srgbClr val="FF0000"/>
                </a:solidFill>
                <a:latin typeface="Cambria" pitchFamily="18" charset="0"/>
                <a:ea typeface="Cambria" pitchFamily="18" charset="0"/>
              </a:rPr>
              <a:t>, a kinetic parameter - </a:t>
            </a:r>
            <a:r>
              <a:rPr lang="en-IN" sz="2000" b="1" i="1" dirty="0" err="1" smtClean="0">
                <a:solidFill>
                  <a:srgbClr val="FF0000"/>
                </a:solidFill>
                <a:latin typeface="Cambria" pitchFamily="18" charset="0"/>
                <a:ea typeface="Cambria" pitchFamily="18" charset="0"/>
              </a:rPr>
              <a:t>k</a:t>
            </a:r>
            <a:r>
              <a:rPr lang="en-IN" sz="2000" b="1" i="1" baseline="-25000" dirty="0" err="1" smtClean="0">
                <a:solidFill>
                  <a:srgbClr val="FF0000"/>
                </a:solidFill>
                <a:latin typeface="Cambria" pitchFamily="18" charset="0"/>
                <a:ea typeface="Cambria" pitchFamily="18" charset="0"/>
              </a:rPr>
              <a:t>cat</a:t>
            </a:r>
            <a:r>
              <a:rPr lang="en-IN" sz="2000" b="1" i="1" dirty="0" smtClean="0">
                <a:solidFill>
                  <a:srgbClr val="FF0000"/>
                </a:solidFill>
                <a:latin typeface="Cambria" pitchFamily="18" charset="0"/>
                <a:ea typeface="Cambria" pitchFamily="18" charset="0"/>
              </a:rPr>
              <a:t>, and another variable unknown to us - [ES].</a:t>
            </a:r>
          </a:p>
          <a:p>
            <a:endParaRPr lang="en-IN" b="1" i="1" dirty="0">
              <a:solidFill>
                <a:srgbClr val="FF0000"/>
              </a:solidFill>
              <a:latin typeface="Cambria" pitchFamily="18" charset="0"/>
              <a:ea typeface="Cambria"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85860"/>
            <a:ext cx="9144000" cy="5386090"/>
          </a:xfrm>
          <a:prstGeom prst="rect">
            <a:avLst/>
          </a:prstGeom>
          <a:noFill/>
        </p:spPr>
        <p:txBody>
          <a:bodyPr wrap="square" rtlCol="0">
            <a:spAutoFit/>
          </a:bodyPr>
          <a:lstStyle/>
          <a:p>
            <a:r>
              <a:rPr lang="en-IN" b="1" i="1" dirty="0" smtClean="0">
                <a:latin typeface="Cambria" pitchFamily="18" charset="0"/>
                <a:ea typeface="Cambria" pitchFamily="18" charset="0"/>
              </a:rPr>
              <a:t>Before proceeding, one should state (and remember) some </a:t>
            </a:r>
            <a:r>
              <a:rPr lang="en-IN" b="1" i="1" dirty="0" err="1" smtClean="0">
                <a:latin typeface="Cambria" pitchFamily="18" charset="0"/>
                <a:ea typeface="Cambria" pitchFamily="18" charset="0"/>
              </a:rPr>
              <a:t>implicite</a:t>
            </a:r>
            <a:r>
              <a:rPr lang="en-IN" b="1" i="1" dirty="0" smtClean="0">
                <a:latin typeface="Cambria" pitchFamily="18" charset="0"/>
                <a:ea typeface="Cambria" pitchFamily="18" charset="0"/>
              </a:rPr>
              <a:t> assumptions</a:t>
            </a:r>
            <a:r>
              <a:rPr lang="en-IN" b="1" i="1" dirty="0" smtClean="0">
                <a:solidFill>
                  <a:srgbClr val="D60093"/>
                </a:solidFill>
                <a:latin typeface="Cambria" pitchFamily="18" charset="0"/>
                <a:ea typeface="Cambria" pitchFamily="18" charset="0"/>
              </a:rPr>
              <a:t>:</a:t>
            </a:r>
          </a:p>
          <a:p>
            <a:endParaRPr lang="en-IN" b="1" i="1" dirty="0" smtClean="0">
              <a:solidFill>
                <a:srgbClr val="D60093"/>
              </a:solidFill>
              <a:latin typeface="Cambria" pitchFamily="18" charset="0"/>
              <a:ea typeface="Cambria" pitchFamily="18" charset="0"/>
            </a:endParaRPr>
          </a:p>
          <a:p>
            <a:r>
              <a:rPr lang="en-IN" b="1" i="1" dirty="0" smtClean="0">
                <a:solidFill>
                  <a:srgbClr val="D60093"/>
                </a:solidFill>
                <a:latin typeface="Cambria" pitchFamily="18" charset="0"/>
                <a:ea typeface="Cambria" pitchFamily="18" charset="0"/>
              </a:rPr>
              <a:t>As long as initial velocity is considered, the concentration of product can be neglected (compared to that of the substrate, thus [P] &lt;&lt; [S]), and</a:t>
            </a:r>
          </a:p>
          <a:p>
            <a:endParaRPr lang="en-IN" b="1" i="1" dirty="0" smtClean="0">
              <a:solidFill>
                <a:srgbClr val="D60093"/>
              </a:solidFill>
              <a:latin typeface="Cambria" pitchFamily="18" charset="0"/>
              <a:ea typeface="Cambria" pitchFamily="18" charset="0"/>
            </a:endParaRPr>
          </a:p>
          <a:p>
            <a:r>
              <a:rPr lang="en-IN" b="1" i="1" dirty="0" smtClean="0">
                <a:solidFill>
                  <a:srgbClr val="D60093"/>
                </a:solidFill>
                <a:latin typeface="Cambria" pitchFamily="18" charset="0"/>
                <a:ea typeface="Cambria" pitchFamily="18" charset="0"/>
              </a:rPr>
              <a:t>The concentration of substrate is in large excess over that of the enzyme ([E] &lt;&lt; [S]).</a:t>
            </a:r>
          </a:p>
          <a:p>
            <a:endParaRPr lang="en-IN" b="1" i="1" dirty="0" smtClean="0">
              <a:solidFill>
                <a:srgbClr val="D60093"/>
              </a:solidFill>
              <a:latin typeface="Cambria" pitchFamily="18" charset="0"/>
              <a:ea typeface="Cambria" pitchFamily="18" charset="0"/>
            </a:endParaRPr>
          </a:p>
          <a:p>
            <a:r>
              <a:rPr lang="en-IN" sz="2000" b="1" i="1" dirty="0" smtClean="0">
                <a:solidFill>
                  <a:srgbClr val="9900CC"/>
                </a:solidFill>
                <a:latin typeface="Cambria" pitchFamily="18" charset="0"/>
                <a:ea typeface="Cambria" pitchFamily="18" charset="0"/>
              </a:rPr>
              <a:t>These assumptions, which hold in most kinetic experiments performed in test tubes at low enzyme concentration, are convenient when considering the mass conservation equations for the reactants</a:t>
            </a:r>
          </a:p>
          <a:p>
            <a:r>
              <a:rPr lang="en-IN" sz="2000" b="1" i="1" dirty="0" smtClean="0">
                <a:solidFill>
                  <a:srgbClr val="9900CC"/>
                </a:solidFill>
                <a:latin typeface="Cambria" pitchFamily="18" charset="0"/>
                <a:ea typeface="Cambria" pitchFamily="18" charset="0"/>
              </a:rPr>
              <a:t/>
            </a:r>
            <a:br>
              <a:rPr lang="en-IN" sz="2000" b="1" i="1" dirty="0" smtClean="0">
                <a:solidFill>
                  <a:srgbClr val="9900CC"/>
                </a:solidFill>
                <a:latin typeface="Cambria" pitchFamily="18" charset="0"/>
                <a:ea typeface="Cambria" pitchFamily="18" charset="0"/>
              </a:rPr>
            </a:br>
            <a:r>
              <a:rPr lang="en-IN" sz="2000" b="1" i="1" dirty="0" smtClean="0">
                <a:solidFill>
                  <a:srgbClr val="9900CC"/>
                </a:solidFill>
                <a:latin typeface="Cambria" pitchFamily="18" charset="0"/>
                <a:ea typeface="Cambria" pitchFamily="18" charset="0"/>
              </a:rPr>
              <a:t>[S]</a:t>
            </a:r>
            <a:r>
              <a:rPr lang="en-IN" sz="2000" b="1" i="1" baseline="-25000" dirty="0" smtClean="0">
                <a:solidFill>
                  <a:srgbClr val="9900CC"/>
                </a:solidFill>
                <a:latin typeface="Cambria" pitchFamily="18" charset="0"/>
                <a:ea typeface="Cambria" pitchFamily="18" charset="0"/>
              </a:rPr>
              <a:t>0</a:t>
            </a:r>
            <a:r>
              <a:rPr lang="en-IN" sz="2000" b="1" i="1" dirty="0" smtClean="0">
                <a:solidFill>
                  <a:srgbClr val="9900CC"/>
                </a:solidFill>
                <a:latin typeface="Cambria" pitchFamily="18" charset="0"/>
                <a:ea typeface="Cambria" pitchFamily="18" charset="0"/>
              </a:rPr>
              <a:t> = [S]</a:t>
            </a:r>
            <a:r>
              <a:rPr lang="en-IN" sz="2000" b="1" i="1" baseline="-25000" dirty="0" smtClean="0">
                <a:solidFill>
                  <a:srgbClr val="9900CC"/>
                </a:solidFill>
                <a:latin typeface="Cambria" pitchFamily="18" charset="0"/>
                <a:ea typeface="Cambria" pitchFamily="18" charset="0"/>
              </a:rPr>
              <a:t>free</a:t>
            </a:r>
            <a:r>
              <a:rPr lang="en-IN" sz="2000" b="1" i="1" dirty="0" smtClean="0">
                <a:solidFill>
                  <a:srgbClr val="9900CC"/>
                </a:solidFill>
                <a:latin typeface="Cambria" pitchFamily="18" charset="0"/>
                <a:ea typeface="Cambria" pitchFamily="18" charset="0"/>
              </a:rPr>
              <a:t> + [ES] + [P] which now approximates to [S]</a:t>
            </a:r>
            <a:r>
              <a:rPr lang="en-IN" sz="2000" b="1" i="1" baseline="-25000" dirty="0" smtClean="0">
                <a:solidFill>
                  <a:srgbClr val="9900CC"/>
                </a:solidFill>
                <a:latin typeface="Cambria" pitchFamily="18" charset="0"/>
                <a:ea typeface="Cambria" pitchFamily="18" charset="0"/>
              </a:rPr>
              <a:t>0</a:t>
            </a:r>
            <a:r>
              <a:rPr lang="en-IN" sz="2000" b="1" i="1" dirty="0" smtClean="0">
                <a:solidFill>
                  <a:srgbClr val="9900CC"/>
                </a:solidFill>
                <a:latin typeface="Cambria" pitchFamily="18" charset="0"/>
                <a:ea typeface="Cambria" pitchFamily="18" charset="0"/>
              </a:rPr>
              <a:t> = [S],</a:t>
            </a:r>
            <a:br>
              <a:rPr lang="en-IN" sz="2000" b="1" i="1" dirty="0" smtClean="0">
                <a:solidFill>
                  <a:srgbClr val="9900CC"/>
                </a:solidFill>
                <a:latin typeface="Cambria" pitchFamily="18" charset="0"/>
                <a:ea typeface="Cambria" pitchFamily="18" charset="0"/>
              </a:rPr>
            </a:br>
            <a:endParaRPr lang="en-IN" sz="2000" b="1" i="1" dirty="0" smtClean="0">
              <a:solidFill>
                <a:srgbClr val="9900CC"/>
              </a:solidFill>
              <a:latin typeface="Cambria" pitchFamily="18" charset="0"/>
              <a:ea typeface="Cambria" pitchFamily="18" charset="0"/>
            </a:endParaRPr>
          </a:p>
          <a:p>
            <a:r>
              <a:rPr lang="en-IN" sz="2000" b="1" i="1" dirty="0" smtClean="0">
                <a:solidFill>
                  <a:srgbClr val="9900CC"/>
                </a:solidFill>
                <a:latin typeface="Cambria" pitchFamily="18" charset="0"/>
                <a:ea typeface="Cambria" pitchFamily="18" charset="0"/>
              </a:rPr>
              <a:t>while that for the enzyme is</a:t>
            </a:r>
          </a:p>
          <a:p>
            <a:r>
              <a:rPr lang="en-IN" sz="2000" b="1" i="1" dirty="0" smtClean="0">
                <a:solidFill>
                  <a:srgbClr val="9900CC"/>
                </a:solidFill>
                <a:latin typeface="Cambria" pitchFamily="18" charset="0"/>
                <a:ea typeface="Cambria" pitchFamily="18" charset="0"/>
              </a:rPr>
              <a:t/>
            </a:r>
            <a:br>
              <a:rPr lang="en-IN" sz="2000" b="1" i="1" dirty="0" smtClean="0">
                <a:solidFill>
                  <a:srgbClr val="9900CC"/>
                </a:solidFill>
                <a:latin typeface="Cambria" pitchFamily="18" charset="0"/>
                <a:ea typeface="Cambria" pitchFamily="18" charset="0"/>
              </a:rPr>
            </a:br>
            <a:r>
              <a:rPr lang="en-IN" sz="2000" b="1" i="1" dirty="0" smtClean="0">
                <a:solidFill>
                  <a:srgbClr val="9900CC"/>
                </a:solidFill>
                <a:latin typeface="Cambria" pitchFamily="18" charset="0"/>
                <a:ea typeface="Cambria" pitchFamily="18" charset="0"/>
              </a:rPr>
              <a:t>[E]</a:t>
            </a:r>
            <a:r>
              <a:rPr lang="en-IN" sz="2000" b="1" i="1" baseline="-25000" dirty="0" smtClean="0">
                <a:solidFill>
                  <a:srgbClr val="9900CC"/>
                </a:solidFill>
                <a:latin typeface="Cambria" pitchFamily="18" charset="0"/>
                <a:ea typeface="Cambria" pitchFamily="18" charset="0"/>
              </a:rPr>
              <a:t>total</a:t>
            </a:r>
            <a:r>
              <a:rPr lang="en-IN" sz="2000" b="1" i="1" dirty="0" smtClean="0">
                <a:solidFill>
                  <a:srgbClr val="9900CC"/>
                </a:solidFill>
                <a:latin typeface="Cambria" pitchFamily="18" charset="0"/>
                <a:ea typeface="Cambria" pitchFamily="18" charset="0"/>
              </a:rPr>
              <a:t> = [E]</a:t>
            </a:r>
            <a:r>
              <a:rPr lang="en-IN" sz="2000" b="1" i="1" baseline="-25000" dirty="0" smtClean="0">
                <a:solidFill>
                  <a:srgbClr val="9900CC"/>
                </a:solidFill>
                <a:latin typeface="Cambria" pitchFamily="18" charset="0"/>
                <a:ea typeface="Cambria" pitchFamily="18" charset="0"/>
              </a:rPr>
              <a:t>free</a:t>
            </a:r>
            <a:r>
              <a:rPr lang="en-IN" sz="2000" b="1" i="1" dirty="0" smtClean="0">
                <a:solidFill>
                  <a:srgbClr val="9900CC"/>
                </a:solidFill>
                <a:latin typeface="Cambria" pitchFamily="18" charset="0"/>
                <a:ea typeface="Cambria" pitchFamily="18" charset="0"/>
              </a:rPr>
              <a:t> + [ES] (the possible formation of a complex EP is not considered here).</a:t>
            </a:r>
          </a:p>
          <a:p>
            <a:endParaRPr lang="en-IN" b="1" i="1" dirty="0">
              <a:solidFill>
                <a:srgbClr val="D60093"/>
              </a:solidFill>
              <a:latin typeface="Cambria" pitchFamily="18" charset="0"/>
              <a:ea typeface="Cambria"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282" y="1571612"/>
            <a:ext cx="8929718" cy="4708981"/>
          </a:xfrm>
          <a:prstGeom prst="rect">
            <a:avLst/>
          </a:prstGeom>
          <a:noFill/>
        </p:spPr>
        <p:txBody>
          <a:bodyPr wrap="square" rtlCol="0">
            <a:spAutoFit/>
          </a:bodyPr>
          <a:lstStyle/>
          <a:p>
            <a:r>
              <a:rPr lang="en-IN" sz="2000" b="1" i="1" dirty="0" smtClean="0">
                <a:solidFill>
                  <a:srgbClr val="D60093"/>
                </a:solidFill>
                <a:latin typeface="Cambria" pitchFamily="18" charset="0"/>
                <a:ea typeface="Cambria" pitchFamily="18" charset="0"/>
              </a:rPr>
              <a:t>We want to express v</a:t>
            </a:r>
            <a:r>
              <a:rPr lang="en-IN" sz="2000" b="1" i="1" baseline="-25000" dirty="0" smtClean="0">
                <a:solidFill>
                  <a:srgbClr val="D60093"/>
                </a:solidFill>
                <a:latin typeface="Cambria" pitchFamily="18" charset="0"/>
                <a:ea typeface="Cambria" pitchFamily="18" charset="0"/>
              </a:rPr>
              <a:t>0</a:t>
            </a:r>
            <a:r>
              <a:rPr lang="en-IN" sz="2000" b="1" i="1" dirty="0" smtClean="0">
                <a:solidFill>
                  <a:srgbClr val="D60093"/>
                </a:solidFill>
                <a:latin typeface="Cambria" pitchFamily="18" charset="0"/>
                <a:ea typeface="Cambria" pitchFamily="18" charset="0"/>
              </a:rPr>
              <a:t> in terms of measurable (experimentally defined, independent) variables, like [S] and [E]</a:t>
            </a:r>
            <a:r>
              <a:rPr lang="en-IN" sz="2000" b="1" i="1" baseline="-25000" dirty="0" smtClean="0">
                <a:solidFill>
                  <a:srgbClr val="D60093"/>
                </a:solidFill>
                <a:latin typeface="Cambria" pitchFamily="18" charset="0"/>
                <a:ea typeface="Cambria" pitchFamily="18" charset="0"/>
              </a:rPr>
              <a:t>total</a:t>
            </a:r>
            <a:r>
              <a:rPr lang="en-IN" sz="2000" b="1" i="1" dirty="0" smtClean="0">
                <a:solidFill>
                  <a:srgbClr val="D60093"/>
                </a:solidFill>
                <a:latin typeface="Cambria" pitchFamily="18" charset="0"/>
                <a:ea typeface="Cambria" pitchFamily="18" charset="0"/>
              </a:rPr>
              <a:t> , so we can see how to test the mechanism by experiments in kinetics. </a:t>
            </a:r>
          </a:p>
          <a:p>
            <a:endParaRPr lang="en-IN" sz="2000" b="1" i="1" dirty="0" smtClean="0">
              <a:solidFill>
                <a:srgbClr val="D60093"/>
              </a:solidFill>
              <a:latin typeface="Cambria" pitchFamily="18" charset="0"/>
              <a:ea typeface="Cambria" pitchFamily="18" charset="0"/>
            </a:endParaRPr>
          </a:p>
          <a:p>
            <a:r>
              <a:rPr lang="en-IN" sz="2000" b="1" i="1" dirty="0" smtClean="0">
                <a:solidFill>
                  <a:srgbClr val="D60093"/>
                </a:solidFill>
                <a:latin typeface="Cambria" pitchFamily="18" charset="0"/>
                <a:ea typeface="Cambria" pitchFamily="18" charset="0"/>
              </a:rPr>
              <a:t>So we must replace the unknown [ES] in (2) with </a:t>
            </a:r>
            <a:r>
              <a:rPr lang="en-IN" sz="2000" b="1" i="1" dirty="0" err="1" smtClean="0">
                <a:solidFill>
                  <a:srgbClr val="D60093"/>
                </a:solidFill>
                <a:latin typeface="Cambria" pitchFamily="18" charset="0"/>
                <a:ea typeface="Cambria" pitchFamily="18" charset="0"/>
              </a:rPr>
              <a:t>measurables</a:t>
            </a:r>
            <a:r>
              <a:rPr lang="en-IN" sz="2000" b="1" i="1" dirty="0" smtClean="0">
                <a:solidFill>
                  <a:srgbClr val="D60093"/>
                </a:solidFill>
                <a:latin typeface="Cambria" pitchFamily="18" charset="0"/>
                <a:ea typeface="Cambria" pitchFamily="18" charset="0"/>
              </a:rPr>
              <a:t>.</a:t>
            </a:r>
          </a:p>
          <a:p>
            <a:endParaRPr lang="en-IN" sz="2000" b="1" i="1" dirty="0" smtClean="0">
              <a:solidFill>
                <a:srgbClr val="D60093"/>
              </a:solidFill>
              <a:latin typeface="Cambria" pitchFamily="18" charset="0"/>
              <a:ea typeface="Cambria" pitchFamily="18" charset="0"/>
            </a:endParaRPr>
          </a:p>
          <a:p>
            <a:endParaRPr lang="en-IN" sz="2000" b="1" i="1" dirty="0" smtClean="0">
              <a:solidFill>
                <a:srgbClr val="D60093"/>
              </a:solidFill>
              <a:latin typeface="Cambria" pitchFamily="18" charset="0"/>
              <a:ea typeface="Cambria" pitchFamily="18" charset="0"/>
            </a:endParaRPr>
          </a:p>
          <a:p>
            <a:r>
              <a:rPr lang="en-IN" sz="2000" b="1" i="1" dirty="0" smtClean="0">
                <a:solidFill>
                  <a:srgbClr val="D60093"/>
                </a:solidFill>
                <a:latin typeface="Cambria" pitchFamily="18" charset="0"/>
                <a:ea typeface="Cambria" pitchFamily="18" charset="0"/>
              </a:rPr>
              <a:t>During the initial phase of the reaction, as long as the reaction velocity remains constant, the reaction is in a steady state, with ES being formed and consumed at the same rate.</a:t>
            </a:r>
          </a:p>
          <a:p>
            <a:endParaRPr lang="en-IN" sz="2000" b="1" i="1" dirty="0" smtClean="0">
              <a:solidFill>
                <a:srgbClr val="D60093"/>
              </a:solidFill>
              <a:latin typeface="Cambria" pitchFamily="18" charset="0"/>
              <a:ea typeface="Cambria" pitchFamily="18" charset="0"/>
            </a:endParaRPr>
          </a:p>
          <a:p>
            <a:endParaRPr lang="en-IN" sz="2000" b="1" i="1" dirty="0" smtClean="0">
              <a:solidFill>
                <a:srgbClr val="D60093"/>
              </a:solidFill>
              <a:latin typeface="Cambria" pitchFamily="18" charset="0"/>
              <a:ea typeface="Cambria" pitchFamily="18" charset="0"/>
            </a:endParaRPr>
          </a:p>
          <a:p>
            <a:r>
              <a:rPr lang="en-IN" sz="2000" b="1" i="1" dirty="0" smtClean="0">
                <a:solidFill>
                  <a:srgbClr val="D60093"/>
                </a:solidFill>
                <a:latin typeface="Cambria" pitchFamily="18" charset="0"/>
                <a:ea typeface="Cambria" pitchFamily="18" charset="0"/>
              </a:rPr>
              <a:t> During this phase, the rate of formation of [ES] (one </a:t>
            </a:r>
            <a:r>
              <a:rPr lang="en-IN" sz="2000" b="1" i="1" u="sng" dirty="0" smtClean="0">
                <a:solidFill>
                  <a:srgbClr val="D60093"/>
                </a:solidFill>
                <a:latin typeface="Cambria" pitchFamily="18" charset="0"/>
                <a:ea typeface="Cambria" pitchFamily="18" charset="0"/>
              </a:rPr>
              <a:t>second order</a:t>
            </a:r>
            <a:r>
              <a:rPr lang="en-IN" sz="2000" b="1" i="1" dirty="0" smtClean="0">
                <a:solidFill>
                  <a:srgbClr val="D60093"/>
                </a:solidFill>
                <a:latin typeface="Cambria" pitchFamily="18" charset="0"/>
                <a:ea typeface="Cambria" pitchFamily="18" charset="0"/>
              </a:rPr>
              <a:t> kinetic step) equals its rate of consumption (two </a:t>
            </a:r>
            <a:r>
              <a:rPr lang="en-IN" sz="2000" b="1" i="1" u="sng" dirty="0" smtClean="0">
                <a:solidFill>
                  <a:srgbClr val="D60093"/>
                </a:solidFill>
                <a:latin typeface="Cambria" pitchFamily="18" charset="0"/>
                <a:ea typeface="Cambria" pitchFamily="18" charset="0"/>
              </a:rPr>
              <a:t>first order</a:t>
            </a:r>
            <a:r>
              <a:rPr lang="en-IN" sz="2000" b="1" i="1" dirty="0" smtClean="0">
                <a:solidFill>
                  <a:srgbClr val="D60093"/>
                </a:solidFill>
                <a:latin typeface="Cambria" pitchFamily="18" charset="0"/>
                <a:ea typeface="Cambria" pitchFamily="18" charset="0"/>
              </a:rPr>
              <a:t> kinetic steps).</a:t>
            </a:r>
          </a:p>
          <a:p>
            <a:endParaRPr lang="en-IN" sz="2000" b="1" i="1" dirty="0">
              <a:solidFill>
                <a:srgbClr val="D60093"/>
              </a:solidFill>
              <a:latin typeface="Cambria" pitchFamily="18" charset="0"/>
              <a:ea typeface="Cambria"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357298"/>
            <a:ext cx="9144000" cy="5601533"/>
          </a:xfrm>
          <a:prstGeom prst="rect">
            <a:avLst/>
          </a:prstGeom>
          <a:noFill/>
        </p:spPr>
        <p:txBody>
          <a:bodyPr wrap="square" rtlCol="0">
            <a:spAutoFit/>
          </a:bodyPr>
          <a:lstStyle/>
          <a:p>
            <a:r>
              <a:rPr lang="en-IN" sz="2000" b="1" i="1" dirty="0" smtClean="0">
                <a:solidFill>
                  <a:srgbClr val="D60093"/>
                </a:solidFill>
                <a:latin typeface="Cambria" pitchFamily="18" charset="0"/>
                <a:ea typeface="Cambria" pitchFamily="18" charset="0"/>
              </a:rPr>
              <a:t>According to model (1),</a:t>
            </a:r>
            <a:r>
              <a:rPr lang="en-IN" sz="2000" b="1" i="1" dirty="0" smtClean="0">
                <a:latin typeface="Cambria" pitchFamily="18" charset="0"/>
                <a:ea typeface="Cambria" pitchFamily="18" charset="0"/>
              </a:rPr>
              <a:t/>
            </a:r>
            <a:br>
              <a:rPr lang="en-IN" sz="2000" b="1" i="1" dirty="0" smtClean="0">
                <a:latin typeface="Cambria" pitchFamily="18" charset="0"/>
                <a:ea typeface="Cambria" pitchFamily="18" charset="0"/>
              </a:rPr>
            </a:br>
            <a:r>
              <a:rPr lang="en-IN" sz="2000" b="1" i="1" dirty="0" smtClean="0">
                <a:latin typeface="Cambria" pitchFamily="18" charset="0"/>
                <a:ea typeface="Cambria" pitchFamily="18" charset="0"/>
              </a:rPr>
              <a:t> </a:t>
            </a:r>
          </a:p>
          <a:p>
            <a:r>
              <a:rPr lang="en-IN" sz="2000" b="1" i="1" dirty="0" smtClean="0">
                <a:solidFill>
                  <a:srgbClr val="FF0000"/>
                </a:solidFill>
                <a:latin typeface="Cambria" pitchFamily="18" charset="0"/>
                <a:ea typeface="Cambria" pitchFamily="18" charset="0"/>
              </a:rPr>
              <a:t>Rate of formation of [ES] = k</a:t>
            </a:r>
            <a:r>
              <a:rPr lang="en-IN" sz="2000" b="1" i="1" baseline="-25000" dirty="0" smtClean="0">
                <a:solidFill>
                  <a:srgbClr val="FF0000"/>
                </a:solidFill>
                <a:latin typeface="Cambria" pitchFamily="18" charset="0"/>
                <a:ea typeface="Cambria" pitchFamily="18" charset="0"/>
              </a:rPr>
              <a:t>1</a:t>
            </a:r>
            <a:r>
              <a:rPr lang="en-IN" sz="2000" b="1" i="1" dirty="0" smtClean="0">
                <a:solidFill>
                  <a:srgbClr val="FF0000"/>
                </a:solidFill>
                <a:latin typeface="Cambria" pitchFamily="18" charset="0"/>
                <a:ea typeface="Cambria" pitchFamily="18" charset="0"/>
              </a:rPr>
              <a:t>[E][S].</a:t>
            </a:r>
          </a:p>
          <a:p>
            <a:r>
              <a:rPr lang="en-IN" sz="2000" b="1" i="1" dirty="0" smtClean="0">
                <a:solidFill>
                  <a:srgbClr val="FF0000"/>
                </a:solidFill>
                <a:latin typeface="Cambria" pitchFamily="18" charset="0"/>
                <a:ea typeface="Cambria" pitchFamily="18" charset="0"/>
              </a:rPr>
              <a:t>Rate of consumption of [ES] = k</a:t>
            </a:r>
            <a:r>
              <a:rPr lang="en-IN" sz="2000" b="1" i="1" baseline="-25000" dirty="0" smtClean="0">
                <a:solidFill>
                  <a:srgbClr val="FF0000"/>
                </a:solidFill>
                <a:latin typeface="Cambria" pitchFamily="18" charset="0"/>
                <a:ea typeface="Cambria" pitchFamily="18" charset="0"/>
              </a:rPr>
              <a:t>-1</a:t>
            </a:r>
            <a:r>
              <a:rPr lang="en-IN" sz="2000" b="1" i="1" dirty="0" smtClean="0">
                <a:solidFill>
                  <a:srgbClr val="FF0000"/>
                </a:solidFill>
                <a:latin typeface="Cambria" pitchFamily="18" charset="0"/>
                <a:ea typeface="Cambria" pitchFamily="18" charset="0"/>
              </a:rPr>
              <a:t>[ES] + </a:t>
            </a:r>
            <a:r>
              <a:rPr lang="en-IN" sz="2000" b="1" i="1" dirty="0" err="1" smtClean="0">
                <a:solidFill>
                  <a:srgbClr val="FF0000"/>
                </a:solidFill>
                <a:latin typeface="Cambria" pitchFamily="18" charset="0"/>
                <a:ea typeface="Cambria" pitchFamily="18" charset="0"/>
              </a:rPr>
              <a:t>k</a:t>
            </a:r>
            <a:r>
              <a:rPr lang="en-IN" sz="2000" b="1" i="1" baseline="-25000" dirty="0" err="1" smtClean="0">
                <a:solidFill>
                  <a:srgbClr val="FF0000"/>
                </a:solidFill>
                <a:latin typeface="Cambria" pitchFamily="18" charset="0"/>
                <a:ea typeface="Cambria" pitchFamily="18" charset="0"/>
              </a:rPr>
              <a:t>cat</a:t>
            </a:r>
            <a:r>
              <a:rPr lang="en-IN" sz="2000" b="1" i="1" dirty="0" smtClean="0">
                <a:solidFill>
                  <a:srgbClr val="FF0000"/>
                </a:solidFill>
                <a:latin typeface="Cambria" pitchFamily="18" charset="0"/>
                <a:ea typeface="Cambria" pitchFamily="18" charset="0"/>
              </a:rPr>
              <a:t> [ES].</a:t>
            </a:r>
          </a:p>
          <a:p>
            <a:endParaRPr lang="en-IN" sz="2000" b="1" i="1" dirty="0" smtClean="0">
              <a:solidFill>
                <a:srgbClr val="FF0000"/>
              </a:solidFill>
              <a:latin typeface="Cambria" pitchFamily="18" charset="0"/>
              <a:ea typeface="Cambria" pitchFamily="18" charset="0"/>
            </a:endParaRPr>
          </a:p>
          <a:p>
            <a:r>
              <a:rPr lang="en-IN" sz="2000" b="1" i="1" dirty="0" smtClean="0">
                <a:solidFill>
                  <a:srgbClr val="FF0000"/>
                </a:solidFill>
                <a:latin typeface="Cambria" pitchFamily="18" charset="0"/>
                <a:ea typeface="Cambria" pitchFamily="18" charset="0"/>
              </a:rPr>
              <a:t>So in the steady state, </a:t>
            </a:r>
          </a:p>
          <a:p>
            <a:r>
              <a:rPr lang="en-IN" sz="2000" b="1" i="1" dirty="0" smtClean="0">
                <a:solidFill>
                  <a:srgbClr val="FF0000"/>
                </a:solidFill>
                <a:latin typeface="Cambria" pitchFamily="18" charset="0"/>
                <a:ea typeface="Cambria" pitchFamily="18" charset="0"/>
              </a:rPr>
              <a:t>  </a:t>
            </a:r>
          </a:p>
          <a:p>
            <a:r>
              <a:rPr lang="en-IN" sz="2000" b="1" i="1" dirty="0" smtClean="0">
                <a:solidFill>
                  <a:srgbClr val="FF0000"/>
                </a:solidFill>
                <a:latin typeface="Cambria" pitchFamily="18" charset="0"/>
                <a:ea typeface="Cambria" pitchFamily="18" charset="0"/>
              </a:rPr>
              <a:t>k</a:t>
            </a:r>
            <a:r>
              <a:rPr lang="en-IN" sz="2000" b="1" i="1" baseline="-25000" dirty="0" smtClean="0">
                <a:solidFill>
                  <a:srgbClr val="FF0000"/>
                </a:solidFill>
                <a:latin typeface="Cambria" pitchFamily="18" charset="0"/>
                <a:ea typeface="Cambria" pitchFamily="18" charset="0"/>
              </a:rPr>
              <a:t>-1</a:t>
            </a:r>
            <a:r>
              <a:rPr lang="en-IN" sz="2000" b="1" i="1" dirty="0" smtClean="0">
                <a:solidFill>
                  <a:srgbClr val="FF0000"/>
                </a:solidFill>
                <a:latin typeface="Cambria" pitchFamily="18" charset="0"/>
                <a:ea typeface="Cambria" pitchFamily="18" charset="0"/>
              </a:rPr>
              <a:t>[ES] + </a:t>
            </a:r>
            <a:r>
              <a:rPr lang="en-IN" sz="2000" b="1" i="1" dirty="0" err="1" smtClean="0">
                <a:solidFill>
                  <a:srgbClr val="FF0000"/>
                </a:solidFill>
                <a:latin typeface="Cambria" pitchFamily="18" charset="0"/>
                <a:ea typeface="Cambria" pitchFamily="18" charset="0"/>
              </a:rPr>
              <a:t>k</a:t>
            </a:r>
            <a:r>
              <a:rPr lang="en-IN" sz="2000" b="1" i="1" baseline="-25000" dirty="0" err="1" smtClean="0">
                <a:solidFill>
                  <a:srgbClr val="FF0000"/>
                </a:solidFill>
                <a:latin typeface="Cambria" pitchFamily="18" charset="0"/>
                <a:ea typeface="Cambria" pitchFamily="18" charset="0"/>
              </a:rPr>
              <a:t>cat</a:t>
            </a:r>
            <a:r>
              <a:rPr lang="en-IN" sz="2000" b="1" i="1" dirty="0" smtClean="0">
                <a:solidFill>
                  <a:srgbClr val="FF0000"/>
                </a:solidFill>
                <a:latin typeface="Cambria" pitchFamily="18" charset="0"/>
                <a:ea typeface="Cambria" pitchFamily="18" charset="0"/>
              </a:rPr>
              <a:t>[ES] = k</a:t>
            </a:r>
            <a:r>
              <a:rPr lang="en-IN" sz="2000" b="1" i="1" baseline="-25000" dirty="0" smtClean="0">
                <a:solidFill>
                  <a:srgbClr val="FF0000"/>
                </a:solidFill>
                <a:latin typeface="Cambria" pitchFamily="18" charset="0"/>
                <a:ea typeface="Cambria" pitchFamily="18" charset="0"/>
              </a:rPr>
              <a:t>1</a:t>
            </a:r>
            <a:r>
              <a:rPr lang="en-IN" sz="2000" b="1" i="1" dirty="0" smtClean="0">
                <a:solidFill>
                  <a:srgbClr val="FF0000"/>
                </a:solidFill>
                <a:latin typeface="Cambria" pitchFamily="18" charset="0"/>
                <a:ea typeface="Cambria" pitchFamily="18" charset="0"/>
              </a:rPr>
              <a:t>[E][S]                            (3)</a:t>
            </a:r>
          </a:p>
          <a:p>
            <a:endParaRPr lang="en-IN" sz="2000" b="1" i="1" dirty="0" smtClean="0">
              <a:solidFill>
                <a:srgbClr val="FF0000"/>
              </a:solidFill>
              <a:latin typeface="Cambria" pitchFamily="18" charset="0"/>
              <a:ea typeface="Cambria" pitchFamily="18" charset="0"/>
            </a:endParaRPr>
          </a:p>
          <a:p>
            <a:endParaRPr lang="en-IN" sz="2000" b="1" i="1" dirty="0" smtClean="0">
              <a:latin typeface="Cambria" pitchFamily="18" charset="0"/>
              <a:ea typeface="Cambria" pitchFamily="18" charset="0"/>
            </a:endParaRPr>
          </a:p>
          <a:p>
            <a:r>
              <a:rPr lang="en-IN" sz="2000" b="1" i="1" dirty="0" smtClean="0">
                <a:solidFill>
                  <a:srgbClr val="D60093"/>
                </a:solidFill>
                <a:latin typeface="Cambria" pitchFamily="18" charset="0"/>
                <a:ea typeface="Cambria" pitchFamily="18" charset="0"/>
              </a:rPr>
              <a:t>Remember that we are trying to solve for [ES] in terms of </a:t>
            </a:r>
            <a:r>
              <a:rPr lang="en-IN" sz="2000" b="1" i="1" dirty="0" err="1" smtClean="0">
                <a:solidFill>
                  <a:srgbClr val="D60093"/>
                </a:solidFill>
                <a:latin typeface="Cambria" pitchFamily="18" charset="0"/>
                <a:ea typeface="Cambria" pitchFamily="18" charset="0"/>
              </a:rPr>
              <a:t>measurables</a:t>
            </a:r>
            <a:r>
              <a:rPr lang="en-IN" sz="2000" b="1" i="1" dirty="0" smtClean="0">
                <a:solidFill>
                  <a:srgbClr val="D60093"/>
                </a:solidFill>
                <a:latin typeface="Cambria" pitchFamily="18" charset="0"/>
                <a:ea typeface="Cambria" pitchFamily="18" charset="0"/>
              </a:rPr>
              <a:t>, so that we can replace it in (2). </a:t>
            </a:r>
          </a:p>
          <a:p>
            <a:endParaRPr lang="en-IN" sz="2000" b="1" i="1" dirty="0" smtClean="0">
              <a:latin typeface="Cambria" pitchFamily="18" charset="0"/>
              <a:ea typeface="Cambria" pitchFamily="18" charset="0"/>
            </a:endParaRPr>
          </a:p>
          <a:p>
            <a:r>
              <a:rPr lang="en-IN" sz="2000" b="1" i="1" dirty="0" smtClean="0">
                <a:solidFill>
                  <a:srgbClr val="D60093"/>
                </a:solidFill>
                <a:latin typeface="Cambria" pitchFamily="18" charset="0"/>
                <a:ea typeface="Cambria" pitchFamily="18" charset="0"/>
              </a:rPr>
              <a:t>First, collect the kinetic constants, and the concentrations (variables) in (3):</a:t>
            </a:r>
          </a:p>
          <a:p>
            <a:r>
              <a:rPr lang="en-IN" sz="2000" b="1" i="1" dirty="0" smtClean="0">
                <a:solidFill>
                  <a:srgbClr val="FF0000"/>
                </a:solidFill>
                <a:latin typeface="Cambria" pitchFamily="18" charset="0"/>
                <a:ea typeface="Cambria" pitchFamily="18" charset="0"/>
              </a:rPr>
              <a:t> (k</a:t>
            </a:r>
            <a:r>
              <a:rPr lang="en-IN" sz="2000" b="1" i="1" baseline="-25000" dirty="0" smtClean="0">
                <a:solidFill>
                  <a:srgbClr val="FF0000"/>
                </a:solidFill>
                <a:latin typeface="Cambria" pitchFamily="18" charset="0"/>
                <a:ea typeface="Cambria" pitchFamily="18" charset="0"/>
              </a:rPr>
              <a:t>-1</a:t>
            </a:r>
            <a:r>
              <a:rPr lang="en-IN" sz="2000" b="1" i="1" dirty="0" smtClean="0">
                <a:solidFill>
                  <a:srgbClr val="FF0000"/>
                </a:solidFill>
                <a:latin typeface="Cambria" pitchFamily="18" charset="0"/>
                <a:ea typeface="Cambria" pitchFamily="18" charset="0"/>
              </a:rPr>
              <a:t> + </a:t>
            </a:r>
            <a:r>
              <a:rPr lang="en-IN" sz="2000" b="1" i="1" dirty="0" err="1" smtClean="0">
                <a:solidFill>
                  <a:srgbClr val="FF0000"/>
                </a:solidFill>
                <a:latin typeface="Cambria" pitchFamily="18" charset="0"/>
                <a:ea typeface="Cambria" pitchFamily="18" charset="0"/>
              </a:rPr>
              <a:t>k</a:t>
            </a:r>
            <a:r>
              <a:rPr lang="en-IN" sz="2000" b="1" i="1" baseline="-25000" dirty="0" err="1" smtClean="0">
                <a:solidFill>
                  <a:srgbClr val="FF0000"/>
                </a:solidFill>
                <a:latin typeface="Cambria" pitchFamily="18" charset="0"/>
                <a:ea typeface="Cambria" pitchFamily="18" charset="0"/>
              </a:rPr>
              <a:t>cat</a:t>
            </a:r>
            <a:r>
              <a:rPr lang="en-IN" sz="2000" b="1" i="1" dirty="0" smtClean="0">
                <a:solidFill>
                  <a:srgbClr val="FF0000"/>
                </a:solidFill>
                <a:latin typeface="Cambria" pitchFamily="18" charset="0"/>
                <a:ea typeface="Cambria" pitchFamily="18" charset="0"/>
              </a:rPr>
              <a:t>) [ES] = k</a:t>
            </a:r>
            <a:r>
              <a:rPr lang="en-IN" sz="2000" b="1" i="1" baseline="-25000" dirty="0" smtClean="0">
                <a:solidFill>
                  <a:srgbClr val="FF0000"/>
                </a:solidFill>
                <a:latin typeface="Cambria" pitchFamily="18" charset="0"/>
                <a:ea typeface="Cambria" pitchFamily="18" charset="0"/>
              </a:rPr>
              <a:t>1</a:t>
            </a:r>
            <a:r>
              <a:rPr lang="en-IN" sz="2000" b="1" i="1" dirty="0" smtClean="0">
                <a:solidFill>
                  <a:srgbClr val="FF0000"/>
                </a:solidFill>
                <a:latin typeface="Cambria" pitchFamily="18" charset="0"/>
                <a:ea typeface="Cambria" pitchFamily="18" charset="0"/>
              </a:rPr>
              <a:t> [E][S],and                                                     (4) </a:t>
            </a:r>
          </a:p>
          <a:p>
            <a:endParaRPr lang="en-IN" sz="2000" b="1" i="1" dirty="0" smtClean="0">
              <a:solidFill>
                <a:srgbClr val="FF0000"/>
              </a:solidFill>
              <a:latin typeface="Cambria" pitchFamily="18" charset="0"/>
              <a:ea typeface="Cambria" pitchFamily="18" charset="0"/>
            </a:endParaRPr>
          </a:p>
          <a:p>
            <a:r>
              <a:rPr lang="en-IN" sz="2000" b="1" i="1" dirty="0" smtClean="0">
                <a:solidFill>
                  <a:srgbClr val="FF0000"/>
                </a:solidFill>
                <a:latin typeface="Cambria" pitchFamily="18" charset="0"/>
                <a:ea typeface="Cambria" pitchFamily="18" charset="0"/>
              </a:rPr>
              <a:t>(k</a:t>
            </a:r>
            <a:r>
              <a:rPr lang="en-IN" sz="2000" b="1" i="1" baseline="-25000" dirty="0" smtClean="0">
                <a:solidFill>
                  <a:srgbClr val="FF0000"/>
                </a:solidFill>
                <a:latin typeface="Cambria" pitchFamily="18" charset="0"/>
                <a:ea typeface="Cambria" pitchFamily="18" charset="0"/>
              </a:rPr>
              <a:t>-1</a:t>
            </a:r>
            <a:r>
              <a:rPr lang="en-IN" sz="2000" b="1" i="1" dirty="0" smtClean="0">
                <a:solidFill>
                  <a:srgbClr val="FF0000"/>
                </a:solidFill>
                <a:latin typeface="Cambria" pitchFamily="18" charset="0"/>
                <a:ea typeface="Cambria" pitchFamily="18" charset="0"/>
              </a:rPr>
              <a:t> + </a:t>
            </a:r>
            <a:r>
              <a:rPr lang="en-IN" sz="2000" b="1" i="1" dirty="0" err="1" smtClean="0">
                <a:solidFill>
                  <a:srgbClr val="FF0000"/>
                </a:solidFill>
                <a:latin typeface="Cambria" pitchFamily="18" charset="0"/>
                <a:ea typeface="Cambria" pitchFamily="18" charset="0"/>
              </a:rPr>
              <a:t>k</a:t>
            </a:r>
            <a:r>
              <a:rPr lang="en-IN" sz="2000" b="1" i="1" baseline="-25000" dirty="0" err="1" smtClean="0">
                <a:solidFill>
                  <a:srgbClr val="FF0000"/>
                </a:solidFill>
                <a:latin typeface="Cambria" pitchFamily="18" charset="0"/>
                <a:ea typeface="Cambria" pitchFamily="18" charset="0"/>
              </a:rPr>
              <a:t>cat</a:t>
            </a:r>
            <a:r>
              <a:rPr lang="en-IN" sz="2000" b="1" i="1" dirty="0" smtClean="0">
                <a:solidFill>
                  <a:srgbClr val="FF0000"/>
                </a:solidFill>
                <a:latin typeface="Cambria" pitchFamily="18" charset="0"/>
                <a:ea typeface="Cambria" pitchFamily="18" charset="0"/>
              </a:rPr>
              <a:t>)/k</a:t>
            </a:r>
            <a:r>
              <a:rPr lang="en-IN" sz="2000" b="1" i="1" baseline="-25000" dirty="0" smtClean="0">
                <a:solidFill>
                  <a:srgbClr val="FF0000"/>
                </a:solidFill>
                <a:latin typeface="Cambria" pitchFamily="18" charset="0"/>
                <a:ea typeface="Cambria" pitchFamily="18" charset="0"/>
              </a:rPr>
              <a:t>1</a:t>
            </a:r>
            <a:r>
              <a:rPr lang="en-IN" sz="2000" b="1" i="1" dirty="0" smtClean="0">
                <a:solidFill>
                  <a:srgbClr val="FF0000"/>
                </a:solidFill>
                <a:latin typeface="Cambria" pitchFamily="18" charset="0"/>
                <a:ea typeface="Cambria" pitchFamily="18" charset="0"/>
              </a:rPr>
              <a:t> = [E][S]/[ES]     </a:t>
            </a:r>
          </a:p>
          <a:p>
            <a:endParaRPr lang="en-IN" dirty="0">
              <a:solidFill>
                <a:srgbClr val="FF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4348" y="1857364"/>
            <a:ext cx="8072494" cy="4708981"/>
          </a:xfrm>
          <a:prstGeom prst="rect">
            <a:avLst/>
          </a:prstGeom>
          <a:noFill/>
        </p:spPr>
        <p:txBody>
          <a:bodyPr wrap="square" rtlCol="0">
            <a:spAutoFit/>
          </a:bodyPr>
          <a:lstStyle/>
          <a:p>
            <a:r>
              <a:rPr lang="en-IN" sz="2000" b="1" i="1" dirty="0" smtClean="0">
                <a:solidFill>
                  <a:srgbClr val="0000FF"/>
                </a:solidFill>
                <a:latin typeface="Cambria" pitchFamily="18" charset="0"/>
                <a:ea typeface="Cambria" pitchFamily="18" charset="0"/>
              </a:rPr>
              <a:t>To simplify (4), first group the kinetic constants by defining them as K</a:t>
            </a:r>
            <a:r>
              <a:rPr lang="en-IN" sz="2000" b="1" i="1" baseline="-25000" dirty="0" smtClean="0">
                <a:solidFill>
                  <a:srgbClr val="0000FF"/>
                </a:solidFill>
                <a:latin typeface="Cambria" pitchFamily="18" charset="0"/>
                <a:ea typeface="Cambria" pitchFamily="18" charset="0"/>
              </a:rPr>
              <a:t>m</a:t>
            </a:r>
            <a:r>
              <a:rPr lang="en-IN" sz="2000" b="1" i="1" dirty="0" smtClean="0">
                <a:solidFill>
                  <a:srgbClr val="0000FF"/>
                </a:solidFill>
                <a:latin typeface="Cambria" pitchFamily="18" charset="0"/>
                <a:ea typeface="Cambria" pitchFamily="18" charset="0"/>
              </a:rPr>
              <a:t>:</a:t>
            </a:r>
          </a:p>
          <a:p>
            <a:endParaRPr lang="en-IN" sz="2000" b="1" i="1" dirty="0" smtClean="0">
              <a:solidFill>
                <a:srgbClr val="0000FF"/>
              </a:solidFill>
              <a:latin typeface="Cambria" pitchFamily="18" charset="0"/>
              <a:ea typeface="Cambria" pitchFamily="18" charset="0"/>
            </a:endParaRPr>
          </a:p>
          <a:p>
            <a:endParaRPr lang="en-IN" sz="2000" b="1" i="1" dirty="0" smtClean="0">
              <a:solidFill>
                <a:srgbClr val="0000FF"/>
              </a:solidFill>
              <a:latin typeface="Cambria" pitchFamily="18" charset="0"/>
              <a:ea typeface="Cambria" pitchFamily="18" charset="0"/>
            </a:endParaRPr>
          </a:p>
          <a:p>
            <a:r>
              <a:rPr lang="en-IN" sz="2000" b="1" i="1" dirty="0" smtClean="0">
                <a:solidFill>
                  <a:srgbClr val="0000FF"/>
                </a:solidFill>
                <a:latin typeface="Cambria" pitchFamily="18" charset="0"/>
                <a:ea typeface="Cambria" pitchFamily="18" charset="0"/>
              </a:rPr>
              <a:t> </a:t>
            </a:r>
            <a:r>
              <a:rPr lang="en-IN" sz="2000" b="1" i="1" dirty="0" smtClean="0">
                <a:solidFill>
                  <a:srgbClr val="FF0000"/>
                </a:solidFill>
                <a:latin typeface="Cambria" pitchFamily="18" charset="0"/>
                <a:ea typeface="Cambria" pitchFamily="18" charset="0"/>
              </a:rPr>
              <a:t>K</a:t>
            </a:r>
            <a:r>
              <a:rPr lang="en-IN" sz="2000" b="1" i="1" baseline="-25000" dirty="0" smtClean="0">
                <a:solidFill>
                  <a:srgbClr val="FF0000"/>
                </a:solidFill>
                <a:latin typeface="Cambria" pitchFamily="18" charset="0"/>
                <a:ea typeface="Cambria" pitchFamily="18" charset="0"/>
              </a:rPr>
              <a:t>m</a:t>
            </a:r>
            <a:r>
              <a:rPr lang="en-IN" sz="2000" b="1" i="1" dirty="0" smtClean="0">
                <a:solidFill>
                  <a:srgbClr val="FF0000"/>
                </a:solidFill>
                <a:latin typeface="Cambria" pitchFamily="18" charset="0"/>
                <a:ea typeface="Cambria" pitchFamily="18" charset="0"/>
              </a:rPr>
              <a:t> = (k</a:t>
            </a:r>
            <a:r>
              <a:rPr lang="en-IN" sz="2000" b="1" i="1" baseline="-25000" dirty="0" smtClean="0">
                <a:solidFill>
                  <a:srgbClr val="FF0000"/>
                </a:solidFill>
                <a:latin typeface="Cambria" pitchFamily="18" charset="0"/>
                <a:ea typeface="Cambria" pitchFamily="18" charset="0"/>
              </a:rPr>
              <a:t>-1</a:t>
            </a:r>
            <a:r>
              <a:rPr lang="en-IN" sz="2000" b="1" i="1" dirty="0" smtClean="0">
                <a:solidFill>
                  <a:srgbClr val="FF0000"/>
                </a:solidFill>
                <a:latin typeface="Cambria" pitchFamily="18" charset="0"/>
                <a:ea typeface="Cambria" pitchFamily="18" charset="0"/>
              </a:rPr>
              <a:t> + </a:t>
            </a:r>
            <a:r>
              <a:rPr lang="en-IN" sz="2000" b="1" i="1" dirty="0" err="1" smtClean="0">
                <a:solidFill>
                  <a:srgbClr val="FF0000"/>
                </a:solidFill>
                <a:latin typeface="Cambria" pitchFamily="18" charset="0"/>
                <a:ea typeface="Cambria" pitchFamily="18" charset="0"/>
              </a:rPr>
              <a:t>k</a:t>
            </a:r>
            <a:r>
              <a:rPr lang="en-IN" sz="2000" b="1" i="1" baseline="-25000" dirty="0" err="1" smtClean="0">
                <a:solidFill>
                  <a:srgbClr val="FF0000"/>
                </a:solidFill>
                <a:latin typeface="Cambria" pitchFamily="18" charset="0"/>
                <a:ea typeface="Cambria" pitchFamily="18" charset="0"/>
              </a:rPr>
              <a:t>cat</a:t>
            </a:r>
            <a:r>
              <a:rPr lang="en-IN" sz="2000" b="1" i="1" dirty="0" smtClean="0">
                <a:solidFill>
                  <a:srgbClr val="FF0000"/>
                </a:solidFill>
                <a:latin typeface="Cambria" pitchFamily="18" charset="0"/>
                <a:ea typeface="Cambria" pitchFamily="18" charset="0"/>
              </a:rPr>
              <a:t>)/k</a:t>
            </a:r>
            <a:r>
              <a:rPr lang="en-IN" sz="2000" b="1" i="1" baseline="-25000" dirty="0" smtClean="0">
                <a:solidFill>
                  <a:srgbClr val="FF0000"/>
                </a:solidFill>
                <a:latin typeface="Cambria" pitchFamily="18" charset="0"/>
                <a:ea typeface="Cambria" pitchFamily="18" charset="0"/>
              </a:rPr>
              <a:t>1</a:t>
            </a:r>
            <a:r>
              <a:rPr lang="en-IN" sz="2000" b="1" i="1" dirty="0" smtClean="0">
                <a:solidFill>
                  <a:srgbClr val="FF0000"/>
                </a:solidFill>
                <a:latin typeface="Cambria" pitchFamily="18" charset="0"/>
                <a:ea typeface="Cambria" pitchFamily="18" charset="0"/>
              </a:rPr>
              <a:t>                                     (5)</a:t>
            </a:r>
          </a:p>
          <a:p>
            <a:endParaRPr lang="en-IN" sz="2000" b="1" i="1" dirty="0" smtClean="0">
              <a:solidFill>
                <a:srgbClr val="0000FF"/>
              </a:solidFill>
              <a:latin typeface="Cambria" pitchFamily="18" charset="0"/>
              <a:ea typeface="Cambria" pitchFamily="18" charset="0"/>
            </a:endParaRPr>
          </a:p>
          <a:p>
            <a:r>
              <a:rPr lang="en-IN" sz="2000" b="1" i="1" dirty="0" smtClean="0">
                <a:solidFill>
                  <a:srgbClr val="0000FF"/>
                </a:solidFill>
                <a:latin typeface="Cambria" pitchFamily="18" charset="0"/>
                <a:ea typeface="Cambria" pitchFamily="18" charset="0"/>
              </a:rPr>
              <a:t>and then express [E] in terms of [ES] and [E]</a:t>
            </a:r>
            <a:r>
              <a:rPr lang="en-IN" sz="2000" b="1" i="1" baseline="-25000" dirty="0" smtClean="0">
                <a:solidFill>
                  <a:srgbClr val="0000FF"/>
                </a:solidFill>
                <a:latin typeface="Cambria" pitchFamily="18" charset="0"/>
                <a:ea typeface="Cambria" pitchFamily="18" charset="0"/>
              </a:rPr>
              <a:t>total</a:t>
            </a:r>
            <a:r>
              <a:rPr lang="en-IN" sz="2000" b="1" i="1" dirty="0" smtClean="0">
                <a:solidFill>
                  <a:srgbClr val="0000FF"/>
                </a:solidFill>
                <a:latin typeface="Cambria" pitchFamily="18" charset="0"/>
                <a:ea typeface="Cambria" pitchFamily="18" charset="0"/>
              </a:rPr>
              <a:t>, to limit the number of unknowns:</a:t>
            </a:r>
          </a:p>
          <a:p>
            <a:endParaRPr lang="en-IN" sz="2000" b="1" i="1" dirty="0" smtClean="0">
              <a:solidFill>
                <a:srgbClr val="0000FF"/>
              </a:solidFill>
              <a:latin typeface="Cambria" pitchFamily="18" charset="0"/>
              <a:ea typeface="Cambria" pitchFamily="18" charset="0"/>
            </a:endParaRPr>
          </a:p>
          <a:p>
            <a:endParaRPr lang="en-IN" sz="2000" b="1" i="1" dirty="0" smtClean="0">
              <a:solidFill>
                <a:srgbClr val="0000FF"/>
              </a:solidFill>
              <a:latin typeface="Cambria" pitchFamily="18" charset="0"/>
              <a:ea typeface="Cambria" pitchFamily="18" charset="0"/>
            </a:endParaRPr>
          </a:p>
          <a:p>
            <a:r>
              <a:rPr lang="en-IN" sz="2000" b="1" i="1" dirty="0" smtClean="0">
                <a:solidFill>
                  <a:srgbClr val="0000FF"/>
                </a:solidFill>
                <a:latin typeface="Cambria" pitchFamily="18" charset="0"/>
                <a:ea typeface="Cambria" pitchFamily="18" charset="0"/>
              </a:rPr>
              <a:t> </a:t>
            </a:r>
            <a:r>
              <a:rPr lang="en-IN" sz="2000" b="1" i="1" dirty="0" smtClean="0">
                <a:solidFill>
                  <a:srgbClr val="FF0000"/>
                </a:solidFill>
                <a:latin typeface="Cambria" pitchFamily="18" charset="0"/>
                <a:ea typeface="Cambria" pitchFamily="18" charset="0"/>
              </a:rPr>
              <a:t>[E] = [E]</a:t>
            </a:r>
            <a:r>
              <a:rPr lang="en-IN" sz="2000" b="1" i="1" baseline="-25000" dirty="0" smtClean="0">
                <a:solidFill>
                  <a:srgbClr val="FF0000"/>
                </a:solidFill>
                <a:latin typeface="Cambria" pitchFamily="18" charset="0"/>
                <a:ea typeface="Cambria" pitchFamily="18" charset="0"/>
              </a:rPr>
              <a:t>total</a:t>
            </a:r>
            <a:r>
              <a:rPr lang="en-IN" sz="2000" b="1" i="1" dirty="0" smtClean="0">
                <a:solidFill>
                  <a:srgbClr val="FF0000"/>
                </a:solidFill>
                <a:latin typeface="Cambria" pitchFamily="18" charset="0"/>
                <a:ea typeface="Cambria" pitchFamily="18" charset="0"/>
              </a:rPr>
              <a:t> - [ES]                                   (6)</a:t>
            </a:r>
          </a:p>
          <a:p>
            <a:endParaRPr lang="en-IN" sz="2000" b="1" i="1" dirty="0" smtClean="0">
              <a:solidFill>
                <a:srgbClr val="0000FF"/>
              </a:solidFill>
              <a:latin typeface="Cambria" pitchFamily="18" charset="0"/>
              <a:ea typeface="Cambria" pitchFamily="18" charset="0"/>
            </a:endParaRPr>
          </a:p>
          <a:p>
            <a:r>
              <a:rPr lang="en-IN" sz="2000" b="1" i="1" dirty="0" smtClean="0">
                <a:solidFill>
                  <a:srgbClr val="0000FF"/>
                </a:solidFill>
                <a:latin typeface="Cambria" pitchFamily="18" charset="0"/>
                <a:ea typeface="Cambria" pitchFamily="18" charset="0"/>
              </a:rPr>
              <a:t>Substitute (5) and (6) into (4):</a:t>
            </a:r>
          </a:p>
          <a:p>
            <a:endParaRPr lang="en-IN" sz="2000" b="1" i="1" dirty="0" smtClean="0">
              <a:solidFill>
                <a:srgbClr val="0000FF"/>
              </a:solidFill>
              <a:latin typeface="Cambria" pitchFamily="18" charset="0"/>
              <a:ea typeface="Cambria" pitchFamily="18" charset="0"/>
            </a:endParaRPr>
          </a:p>
          <a:p>
            <a:r>
              <a:rPr lang="en-IN" sz="2000" b="1" i="1" dirty="0" smtClean="0">
                <a:solidFill>
                  <a:srgbClr val="0000FF"/>
                </a:solidFill>
                <a:latin typeface="Cambria" pitchFamily="18" charset="0"/>
                <a:ea typeface="Cambria" pitchFamily="18" charset="0"/>
              </a:rPr>
              <a:t> </a:t>
            </a:r>
            <a:r>
              <a:rPr lang="en-IN" sz="2000" b="1" i="1" dirty="0" smtClean="0">
                <a:solidFill>
                  <a:srgbClr val="FF0000"/>
                </a:solidFill>
                <a:latin typeface="Cambria" pitchFamily="18" charset="0"/>
                <a:ea typeface="Cambria" pitchFamily="18" charset="0"/>
              </a:rPr>
              <a:t>K</a:t>
            </a:r>
            <a:r>
              <a:rPr lang="en-IN" sz="2000" b="1" i="1" baseline="-25000" dirty="0" smtClean="0">
                <a:solidFill>
                  <a:srgbClr val="FF0000"/>
                </a:solidFill>
                <a:latin typeface="Cambria" pitchFamily="18" charset="0"/>
                <a:ea typeface="Cambria" pitchFamily="18" charset="0"/>
              </a:rPr>
              <a:t>m</a:t>
            </a:r>
            <a:r>
              <a:rPr lang="en-IN" sz="2000" b="1" i="1" dirty="0" smtClean="0">
                <a:solidFill>
                  <a:srgbClr val="FF0000"/>
                </a:solidFill>
                <a:latin typeface="Cambria" pitchFamily="18" charset="0"/>
                <a:ea typeface="Cambria" pitchFamily="18" charset="0"/>
              </a:rPr>
              <a:t> = ([E]</a:t>
            </a:r>
            <a:r>
              <a:rPr lang="en-IN" sz="2000" b="1" i="1" baseline="-25000" dirty="0" smtClean="0">
                <a:solidFill>
                  <a:srgbClr val="FF0000"/>
                </a:solidFill>
                <a:latin typeface="Cambria" pitchFamily="18" charset="0"/>
                <a:ea typeface="Cambria" pitchFamily="18" charset="0"/>
              </a:rPr>
              <a:t>total</a:t>
            </a:r>
            <a:r>
              <a:rPr lang="en-IN" sz="2000" b="1" i="1" dirty="0" smtClean="0">
                <a:solidFill>
                  <a:srgbClr val="FF0000"/>
                </a:solidFill>
                <a:latin typeface="Cambria" pitchFamily="18" charset="0"/>
                <a:ea typeface="Cambria" pitchFamily="18" charset="0"/>
              </a:rPr>
              <a:t> - [ES]) [S]/[ES]                         (7)</a:t>
            </a:r>
            <a:endParaRPr lang="en-IN" sz="2000" b="1" i="1" dirty="0">
              <a:solidFill>
                <a:srgbClr val="FF0000"/>
              </a:solidFill>
              <a:latin typeface="Cambria" pitchFamily="18" charset="0"/>
              <a:ea typeface="Cambria"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720" y="1643050"/>
            <a:ext cx="8858280" cy="5016758"/>
          </a:xfrm>
          <a:prstGeom prst="rect">
            <a:avLst/>
          </a:prstGeom>
          <a:noFill/>
        </p:spPr>
        <p:txBody>
          <a:bodyPr wrap="square" rtlCol="0">
            <a:spAutoFit/>
          </a:bodyPr>
          <a:lstStyle/>
          <a:p>
            <a:r>
              <a:rPr lang="en-IN" sz="2000" b="1" i="1" dirty="0" smtClean="0">
                <a:solidFill>
                  <a:srgbClr val="00B050"/>
                </a:solidFill>
                <a:latin typeface="Cambria" pitchFamily="18" charset="0"/>
                <a:ea typeface="Cambria" pitchFamily="18" charset="0"/>
              </a:rPr>
              <a:t>Solve (7) for [ES]: </a:t>
            </a:r>
          </a:p>
          <a:p>
            <a:r>
              <a:rPr lang="en-IN" sz="2000" b="1" i="1" dirty="0" smtClean="0">
                <a:solidFill>
                  <a:srgbClr val="00B050"/>
                </a:solidFill>
                <a:latin typeface="Cambria" pitchFamily="18" charset="0"/>
                <a:ea typeface="Cambria" pitchFamily="18" charset="0"/>
              </a:rPr>
              <a:t>First multiply both sides by [ES] </a:t>
            </a:r>
            <a:br>
              <a:rPr lang="en-IN" sz="2000" b="1" i="1" dirty="0" smtClean="0">
                <a:solidFill>
                  <a:srgbClr val="00B050"/>
                </a:solidFill>
                <a:latin typeface="Cambria" pitchFamily="18" charset="0"/>
                <a:ea typeface="Cambria" pitchFamily="18" charset="0"/>
              </a:rPr>
            </a:br>
            <a:r>
              <a:rPr lang="en-IN" sz="2000" b="1" i="1" dirty="0" smtClean="0">
                <a:solidFill>
                  <a:srgbClr val="00B050"/>
                </a:solidFill>
                <a:latin typeface="Cambria" pitchFamily="18" charset="0"/>
                <a:ea typeface="Cambria" pitchFamily="18" charset="0"/>
              </a:rPr>
              <a:t> </a:t>
            </a:r>
          </a:p>
          <a:p>
            <a:r>
              <a:rPr lang="en-IN" sz="2000" b="1" i="1" dirty="0" smtClean="0">
                <a:latin typeface="Cambria" pitchFamily="18" charset="0"/>
                <a:ea typeface="Cambria" pitchFamily="18" charset="0"/>
              </a:rPr>
              <a:t>[</a:t>
            </a:r>
            <a:r>
              <a:rPr lang="en-IN" sz="2000" b="1" i="1" dirty="0" smtClean="0">
                <a:solidFill>
                  <a:srgbClr val="FF0000"/>
                </a:solidFill>
                <a:latin typeface="Cambria" pitchFamily="18" charset="0"/>
                <a:ea typeface="Cambria" pitchFamily="18" charset="0"/>
              </a:rPr>
              <a:t>ES] K</a:t>
            </a:r>
            <a:r>
              <a:rPr lang="en-IN" sz="2000" b="1" i="1" baseline="-25000" dirty="0" smtClean="0">
                <a:solidFill>
                  <a:srgbClr val="FF0000"/>
                </a:solidFill>
                <a:latin typeface="Cambria" pitchFamily="18" charset="0"/>
                <a:ea typeface="Cambria" pitchFamily="18" charset="0"/>
              </a:rPr>
              <a:t>m</a:t>
            </a:r>
            <a:r>
              <a:rPr lang="en-IN" sz="2000" b="1" i="1" dirty="0" smtClean="0">
                <a:solidFill>
                  <a:srgbClr val="FF0000"/>
                </a:solidFill>
                <a:latin typeface="Cambria" pitchFamily="18" charset="0"/>
                <a:ea typeface="Cambria" pitchFamily="18" charset="0"/>
              </a:rPr>
              <a:t> = [E]</a:t>
            </a:r>
            <a:r>
              <a:rPr lang="en-IN" sz="2000" b="1" i="1" baseline="-25000" dirty="0" smtClean="0">
                <a:solidFill>
                  <a:srgbClr val="FF0000"/>
                </a:solidFill>
                <a:latin typeface="Cambria" pitchFamily="18" charset="0"/>
                <a:ea typeface="Cambria" pitchFamily="18" charset="0"/>
              </a:rPr>
              <a:t>total</a:t>
            </a:r>
            <a:r>
              <a:rPr lang="en-IN" sz="2000" b="1" i="1" dirty="0" smtClean="0">
                <a:solidFill>
                  <a:srgbClr val="FF0000"/>
                </a:solidFill>
                <a:latin typeface="Cambria" pitchFamily="18" charset="0"/>
                <a:ea typeface="Cambria" pitchFamily="18" charset="0"/>
              </a:rPr>
              <a:t>[S] - [ES][S]</a:t>
            </a:r>
            <a:br>
              <a:rPr lang="en-IN" sz="2000" b="1" i="1" dirty="0" smtClean="0">
                <a:solidFill>
                  <a:srgbClr val="FF0000"/>
                </a:solidFill>
                <a:latin typeface="Cambria" pitchFamily="18" charset="0"/>
                <a:ea typeface="Cambria" pitchFamily="18" charset="0"/>
              </a:rPr>
            </a:br>
            <a:r>
              <a:rPr lang="en-IN" sz="2000" b="1" i="1" dirty="0" smtClean="0">
                <a:solidFill>
                  <a:srgbClr val="FF0000"/>
                </a:solidFill>
                <a:latin typeface="Cambria" pitchFamily="18" charset="0"/>
                <a:ea typeface="Cambria" pitchFamily="18" charset="0"/>
              </a:rPr>
              <a:t> </a:t>
            </a:r>
          </a:p>
          <a:p>
            <a:r>
              <a:rPr lang="en-IN" sz="2000" b="1" i="1" dirty="0" smtClean="0">
                <a:solidFill>
                  <a:srgbClr val="00B050"/>
                </a:solidFill>
                <a:latin typeface="Cambria" pitchFamily="18" charset="0"/>
                <a:ea typeface="Cambria" pitchFamily="18" charset="0"/>
              </a:rPr>
              <a:t>Then collect terms containing [ES] on the left:</a:t>
            </a:r>
            <a:br>
              <a:rPr lang="en-IN" sz="2000" b="1" i="1" dirty="0" smtClean="0">
                <a:solidFill>
                  <a:srgbClr val="00B050"/>
                </a:solidFill>
                <a:latin typeface="Cambria" pitchFamily="18" charset="0"/>
                <a:ea typeface="Cambria" pitchFamily="18" charset="0"/>
              </a:rPr>
            </a:br>
            <a:r>
              <a:rPr lang="en-IN" sz="2000" b="1" i="1" dirty="0" smtClean="0">
                <a:latin typeface="Cambria" pitchFamily="18" charset="0"/>
                <a:ea typeface="Cambria" pitchFamily="18" charset="0"/>
              </a:rPr>
              <a:t> </a:t>
            </a:r>
          </a:p>
          <a:p>
            <a:r>
              <a:rPr lang="en-IN" sz="2000" b="1" i="1" dirty="0" smtClean="0">
                <a:solidFill>
                  <a:srgbClr val="FF0000"/>
                </a:solidFill>
                <a:latin typeface="Cambria" pitchFamily="18" charset="0"/>
                <a:ea typeface="Cambria" pitchFamily="18" charset="0"/>
              </a:rPr>
              <a:t>[ES] K</a:t>
            </a:r>
            <a:r>
              <a:rPr lang="en-IN" sz="2000" b="1" i="1" baseline="-25000" dirty="0" smtClean="0">
                <a:solidFill>
                  <a:srgbClr val="FF0000"/>
                </a:solidFill>
                <a:latin typeface="Cambria" pitchFamily="18" charset="0"/>
                <a:ea typeface="Cambria" pitchFamily="18" charset="0"/>
              </a:rPr>
              <a:t>m</a:t>
            </a:r>
            <a:r>
              <a:rPr lang="en-IN" sz="2000" b="1" i="1" dirty="0" smtClean="0">
                <a:solidFill>
                  <a:srgbClr val="FF0000"/>
                </a:solidFill>
                <a:latin typeface="Cambria" pitchFamily="18" charset="0"/>
                <a:ea typeface="Cambria" pitchFamily="18" charset="0"/>
              </a:rPr>
              <a:t> + [ES][S] = [E]</a:t>
            </a:r>
            <a:r>
              <a:rPr lang="en-IN" sz="2000" b="1" i="1" baseline="-25000" dirty="0" smtClean="0">
                <a:solidFill>
                  <a:srgbClr val="FF0000"/>
                </a:solidFill>
                <a:latin typeface="Cambria" pitchFamily="18" charset="0"/>
                <a:ea typeface="Cambria" pitchFamily="18" charset="0"/>
              </a:rPr>
              <a:t>total</a:t>
            </a:r>
            <a:r>
              <a:rPr lang="en-IN" sz="2000" b="1" i="1" dirty="0" smtClean="0">
                <a:solidFill>
                  <a:srgbClr val="FF0000"/>
                </a:solidFill>
                <a:latin typeface="Cambria" pitchFamily="18" charset="0"/>
                <a:ea typeface="Cambria" pitchFamily="18" charset="0"/>
              </a:rPr>
              <a:t>[S]</a:t>
            </a:r>
          </a:p>
          <a:p>
            <a:endParaRPr lang="en-IN" sz="2000" b="1" i="1" dirty="0" smtClean="0">
              <a:latin typeface="Cambria" pitchFamily="18" charset="0"/>
              <a:ea typeface="Cambria" pitchFamily="18" charset="0"/>
            </a:endParaRPr>
          </a:p>
          <a:p>
            <a:r>
              <a:rPr lang="en-IN" sz="2000" b="1" i="1" dirty="0" smtClean="0">
                <a:solidFill>
                  <a:srgbClr val="00B050"/>
                </a:solidFill>
                <a:latin typeface="Cambria" pitchFamily="18" charset="0"/>
                <a:ea typeface="Cambria" pitchFamily="18" charset="0"/>
              </a:rPr>
              <a:t>Factor [ES] from the left-hand terms:</a:t>
            </a:r>
            <a:r>
              <a:rPr lang="en-IN" sz="2000" b="1" i="1" dirty="0" smtClean="0">
                <a:latin typeface="Cambria" pitchFamily="18" charset="0"/>
                <a:ea typeface="Cambria" pitchFamily="18" charset="0"/>
              </a:rPr>
              <a:t/>
            </a:r>
            <a:br>
              <a:rPr lang="en-IN" sz="2000" b="1" i="1" dirty="0" smtClean="0">
                <a:latin typeface="Cambria" pitchFamily="18" charset="0"/>
                <a:ea typeface="Cambria" pitchFamily="18" charset="0"/>
              </a:rPr>
            </a:br>
            <a:r>
              <a:rPr lang="en-IN" sz="2000" b="1" i="1" dirty="0" smtClean="0">
                <a:latin typeface="Cambria" pitchFamily="18" charset="0"/>
                <a:ea typeface="Cambria" pitchFamily="18" charset="0"/>
              </a:rPr>
              <a:t> </a:t>
            </a:r>
          </a:p>
          <a:p>
            <a:r>
              <a:rPr lang="en-IN" sz="2000" b="1" i="1" dirty="0" smtClean="0">
                <a:solidFill>
                  <a:srgbClr val="FF0000"/>
                </a:solidFill>
                <a:latin typeface="Cambria" pitchFamily="18" charset="0"/>
                <a:ea typeface="Cambria" pitchFamily="18" charset="0"/>
              </a:rPr>
              <a:t>[ES](K</a:t>
            </a:r>
            <a:r>
              <a:rPr lang="en-IN" sz="2000" b="1" i="1" baseline="-25000" dirty="0" smtClean="0">
                <a:solidFill>
                  <a:srgbClr val="FF0000"/>
                </a:solidFill>
                <a:latin typeface="Cambria" pitchFamily="18" charset="0"/>
                <a:ea typeface="Cambria" pitchFamily="18" charset="0"/>
              </a:rPr>
              <a:t>m</a:t>
            </a:r>
            <a:r>
              <a:rPr lang="en-IN" sz="2000" b="1" i="1" dirty="0" smtClean="0">
                <a:solidFill>
                  <a:srgbClr val="FF0000"/>
                </a:solidFill>
                <a:latin typeface="Cambria" pitchFamily="18" charset="0"/>
                <a:ea typeface="Cambria" pitchFamily="18" charset="0"/>
              </a:rPr>
              <a:t> + [S]) = [E]</a:t>
            </a:r>
            <a:r>
              <a:rPr lang="en-IN" sz="2000" b="1" i="1" baseline="-25000" dirty="0" smtClean="0">
                <a:solidFill>
                  <a:srgbClr val="FF0000"/>
                </a:solidFill>
                <a:latin typeface="Cambria" pitchFamily="18" charset="0"/>
                <a:ea typeface="Cambria" pitchFamily="18" charset="0"/>
              </a:rPr>
              <a:t>total</a:t>
            </a:r>
            <a:r>
              <a:rPr lang="en-IN" sz="2000" b="1" i="1" dirty="0" smtClean="0">
                <a:solidFill>
                  <a:srgbClr val="FF0000"/>
                </a:solidFill>
                <a:latin typeface="Cambria" pitchFamily="18" charset="0"/>
                <a:ea typeface="Cambria" pitchFamily="18" charset="0"/>
              </a:rPr>
              <a:t>[S]</a:t>
            </a:r>
            <a:r>
              <a:rPr lang="en-IN" sz="2000" b="1" i="1" dirty="0" smtClean="0">
                <a:latin typeface="Cambria" pitchFamily="18" charset="0"/>
                <a:ea typeface="Cambria" pitchFamily="18" charset="0"/>
              </a:rPr>
              <a:t/>
            </a:r>
            <a:br>
              <a:rPr lang="en-IN" sz="2000" b="1" i="1" dirty="0" smtClean="0">
                <a:latin typeface="Cambria" pitchFamily="18" charset="0"/>
                <a:ea typeface="Cambria" pitchFamily="18" charset="0"/>
              </a:rPr>
            </a:br>
            <a:r>
              <a:rPr lang="en-IN" sz="2000" b="1" i="1" dirty="0" smtClean="0">
                <a:latin typeface="Cambria" pitchFamily="18" charset="0"/>
                <a:ea typeface="Cambria" pitchFamily="18" charset="0"/>
              </a:rPr>
              <a:t> </a:t>
            </a:r>
          </a:p>
          <a:p>
            <a:r>
              <a:rPr lang="en-IN" sz="2000" b="1" i="1" dirty="0" smtClean="0">
                <a:solidFill>
                  <a:srgbClr val="00B050"/>
                </a:solidFill>
                <a:latin typeface="Cambria" pitchFamily="18" charset="0"/>
                <a:ea typeface="Cambria" pitchFamily="18" charset="0"/>
              </a:rPr>
              <a:t>and finally, divide both sides by (K</a:t>
            </a:r>
            <a:r>
              <a:rPr lang="en-IN" sz="2000" b="1" i="1" baseline="-25000" dirty="0" smtClean="0">
                <a:solidFill>
                  <a:srgbClr val="00B050"/>
                </a:solidFill>
                <a:latin typeface="Cambria" pitchFamily="18" charset="0"/>
                <a:ea typeface="Cambria" pitchFamily="18" charset="0"/>
              </a:rPr>
              <a:t>m</a:t>
            </a:r>
            <a:r>
              <a:rPr lang="en-IN" sz="2000" b="1" i="1" dirty="0" smtClean="0">
                <a:solidFill>
                  <a:srgbClr val="00B050"/>
                </a:solidFill>
                <a:latin typeface="Cambria" pitchFamily="18" charset="0"/>
                <a:ea typeface="Cambria" pitchFamily="18" charset="0"/>
              </a:rPr>
              <a:t> + [S]):</a:t>
            </a:r>
            <a:r>
              <a:rPr lang="en-IN" sz="2000" b="1" i="1" dirty="0" smtClean="0">
                <a:latin typeface="Cambria" pitchFamily="18" charset="0"/>
                <a:ea typeface="Cambria" pitchFamily="18" charset="0"/>
              </a:rPr>
              <a:t/>
            </a:r>
            <a:br>
              <a:rPr lang="en-IN" sz="2000" b="1" i="1" dirty="0" smtClean="0">
                <a:latin typeface="Cambria" pitchFamily="18" charset="0"/>
                <a:ea typeface="Cambria" pitchFamily="18" charset="0"/>
              </a:rPr>
            </a:br>
            <a:r>
              <a:rPr lang="en-IN" sz="2000" b="1" i="1" dirty="0" smtClean="0">
                <a:latin typeface="Cambria" pitchFamily="18" charset="0"/>
                <a:ea typeface="Cambria" pitchFamily="18" charset="0"/>
              </a:rPr>
              <a:t> </a:t>
            </a:r>
          </a:p>
          <a:p>
            <a:r>
              <a:rPr lang="en-IN" sz="2000" b="1" i="1" dirty="0" smtClean="0">
                <a:latin typeface="Cambria" pitchFamily="18" charset="0"/>
                <a:ea typeface="Cambria" pitchFamily="18" charset="0"/>
              </a:rPr>
              <a:t> </a:t>
            </a:r>
            <a:r>
              <a:rPr lang="en-IN" sz="2000" b="1" i="1" dirty="0" smtClean="0">
                <a:solidFill>
                  <a:srgbClr val="FF0000"/>
                </a:solidFill>
                <a:latin typeface="Cambria" pitchFamily="18" charset="0"/>
                <a:ea typeface="Cambria" pitchFamily="18" charset="0"/>
              </a:rPr>
              <a:t>[ES] = [E]</a:t>
            </a:r>
            <a:r>
              <a:rPr lang="en-IN" sz="2000" b="1" i="1" baseline="-25000" dirty="0" smtClean="0">
                <a:solidFill>
                  <a:srgbClr val="FF0000"/>
                </a:solidFill>
                <a:latin typeface="Cambria" pitchFamily="18" charset="0"/>
                <a:ea typeface="Cambria" pitchFamily="18" charset="0"/>
              </a:rPr>
              <a:t>total</a:t>
            </a:r>
            <a:r>
              <a:rPr lang="en-IN" sz="2000" b="1" i="1" dirty="0" smtClean="0">
                <a:solidFill>
                  <a:srgbClr val="FF0000"/>
                </a:solidFill>
                <a:latin typeface="Cambria" pitchFamily="18" charset="0"/>
                <a:ea typeface="Cambria" pitchFamily="18" charset="0"/>
              </a:rPr>
              <a:t> [S]/(K</a:t>
            </a:r>
            <a:r>
              <a:rPr lang="en-IN" sz="2000" b="1" i="1" baseline="-25000" dirty="0" smtClean="0">
                <a:solidFill>
                  <a:srgbClr val="FF0000"/>
                </a:solidFill>
                <a:latin typeface="Cambria" pitchFamily="18" charset="0"/>
                <a:ea typeface="Cambria" pitchFamily="18" charset="0"/>
              </a:rPr>
              <a:t>m</a:t>
            </a:r>
            <a:r>
              <a:rPr lang="en-IN" sz="2000" b="1" i="1" dirty="0" smtClean="0">
                <a:solidFill>
                  <a:srgbClr val="FF0000"/>
                </a:solidFill>
                <a:latin typeface="Cambria" pitchFamily="18" charset="0"/>
                <a:ea typeface="Cambria" pitchFamily="18" charset="0"/>
              </a:rPr>
              <a:t> + [S])                            (8)</a:t>
            </a:r>
            <a:endParaRPr lang="en-IN" sz="2000" b="1" i="1" dirty="0">
              <a:solidFill>
                <a:srgbClr val="FF0000"/>
              </a:solidFill>
              <a:latin typeface="Cambria" pitchFamily="18" charset="0"/>
              <a:ea typeface="Cambria"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720" y="1357298"/>
            <a:ext cx="8858280" cy="4708981"/>
          </a:xfrm>
          <a:prstGeom prst="rect">
            <a:avLst/>
          </a:prstGeom>
          <a:noFill/>
        </p:spPr>
        <p:txBody>
          <a:bodyPr wrap="square" rtlCol="0">
            <a:spAutoFit/>
          </a:bodyPr>
          <a:lstStyle/>
          <a:p>
            <a:r>
              <a:rPr lang="en-IN" sz="2000" b="1" i="1" dirty="0" smtClean="0">
                <a:solidFill>
                  <a:srgbClr val="00B0F0"/>
                </a:solidFill>
                <a:latin typeface="Cambria" pitchFamily="18" charset="0"/>
                <a:ea typeface="Cambria" pitchFamily="18" charset="0"/>
              </a:rPr>
              <a:t>Substitute (8) into (2):</a:t>
            </a:r>
            <a:r>
              <a:rPr lang="en-IN" sz="2000" b="1" i="1" dirty="0" smtClean="0">
                <a:latin typeface="Cambria" pitchFamily="18" charset="0"/>
                <a:ea typeface="Cambria" pitchFamily="18" charset="0"/>
              </a:rPr>
              <a:t/>
            </a:r>
            <a:br>
              <a:rPr lang="en-IN" sz="2000" b="1" i="1" dirty="0" smtClean="0">
                <a:latin typeface="Cambria" pitchFamily="18" charset="0"/>
                <a:ea typeface="Cambria" pitchFamily="18" charset="0"/>
              </a:rPr>
            </a:br>
            <a:r>
              <a:rPr lang="en-IN" sz="2000" b="1" i="1" dirty="0" smtClean="0">
                <a:latin typeface="Cambria" pitchFamily="18" charset="0"/>
                <a:ea typeface="Cambria" pitchFamily="18" charset="0"/>
              </a:rPr>
              <a:t> </a:t>
            </a:r>
          </a:p>
          <a:p>
            <a:r>
              <a:rPr lang="en-IN" sz="2000" b="1" i="1" dirty="0" smtClean="0">
                <a:latin typeface="Cambria" pitchFamily="18" charset="0"/>
                <a:ea typeface="Cambria" pitchFamily="18" charset="0"/>
              </a:rPr>
              <a:t> </a:t>
            </a:r>
            <a:r>
              <a:rPr lang="en-IN" sz="2000" b="1" i="1" dirty="0" smtClean="0">
                <a:solidFill>
                  <a:srgbClr val="FF0000"/>
                </a:solidFill>
                <a:latin typeface="Cambria" pitchFamily="18" charset="0"/>
                <a:ea typeface="Cambria" pitchFamily="18" charset="0"/>
              </a:rPr>
              <a:t>v</a:t>
            </a:r>
            <a:r>
              <a:rPr lang="en-IN" sz="2000" b="1" i="1" baseline="-25000" dirty="0" smtClean="0">
                <a:solidFill>
                  <a:srgbClr val="FF0000"/>
                </a:solidFill>
                <a:latin typeface="Cambria" pitchFamily="18" charset="0"/>
                <a:ea typeface="Cambria" pitchFamily="18" charset="0"/>
              </a:rPr>
              <a:t>0</a:t>
            </a:r>
            <a:r>
              <a:rPr lang="en-IN" sz="2000" b="1" i="1" dirty="0" smtClean="0">
                <a:solidFill>
                  <a:srgbClr val="FF0000"/>
                </a:solidFill>
                <a:latin typeface="Cambria" pitchFamily="18" charset="0"/>
                <a:ea typeface="Cambria" pitchFamily="18" charset="0"/>
              </a:rPr>
              <a:t> = </a:t>
            </a:r>
            <a:r>
              <a:rPr lang="en-IN" sz="2000" b="1" i="1" dirty="0" err="1" smtClean="0">
                <a:solidFill>
                  <a:srgbClr val="FF0000"/>
                </a:solidFill>
                <a:latin typeface="Cambria" pitchFamily="18" charset="0"/>
                <a:ea typeface="Cambria" pitchFamily="18" charset="0"/>
              </a:rPr>
              <a:t>k</a:t>
            </a:r>
            <a:r>
              <a:rPr lang="en-IN" sz="2000" b="1" i="1" baseline="-25000" dirty="0" err="1" smtClean="0">
                <a:solidFill>
                  <a:srgbClr val="FF0000"/>
                </a:solidFill>
                <a:latin typeface="Cambria" pitchFamily="18" charset="0"/>
                <a:ea typeface="Cambria" pitchFamily="18" charset="0"/>
              </a:rPr>
              <a:t>cat</a:t>
            </a:r>
            <a:r>
              <a:rPr lang="en-IN" sz="2000" b="1" i="1" dirty="0" smtClean="0">
                <a:solidFill>
                  <a:srgbClr val="FF0000"/>
                </a:solidFill>
                <a:latin typeface="Cambria" pitchFamily="18" charset="0"/>
                <a:ea typeface="Cambria" pitchFamily="18" charset="0"/>
              </a:rPr>
              <a:t>[E]</a:t>
            </a:r>
            <a:r>
              <a:rPr lang="en-IN" sz="2000" b="1" i="1" baseline="-25000" dirty="0" smtClean="0">
                <a:solidFill>
                  <a:srgbClr val="FF0000"/>
                </a:solidFill>
                <a:latin typeface="Cambria" pitchFamily="18" charset="0"/>
                <a:ea typeface="Cambria" pitchFamily="18" charset="0"/>
              </a:rPr>
              <a:t>total</a:t>
            </a:r>
            <a:r>
              <a:rPr lang="en-IN" sz="2000" b="1" i="1" dirty="0" smtClean="0">
                <a:solidFill>
                  <a:srgbClr val="FF0000"/>
                </a:solidFill>
                <a:latin typeface="Cambria" pitchFamily="18" charset="0"/>
                <a:ea typeface="Cambria" pitchFamily="18" charset="0"/>
              </a:rPr>
              <a:t> [S]/(K</a:t>
            </a:r>
            <a:r>
              <a:rPr lang="en-IN" sz="2000" b="1" i="1" baseline="-25000" dirty="0" smtClean="0">
                <a:solidFill>
                  <a:srgbClr val="FF0000"/>
                </a:solidFill>
                <a:latin typeface="Cambria" pitchFamily="18" charset="0"/>
                <a:ea typeface="Cambria" pitchFamily="18" charset="0"/>
              </a:rPr>
              <a:t>m</a:t>
            </a:r>
            <a:r>
              <a:rPr lang="en-IN" sz="2000" b="1" i="1" dirty="0" smtClean="0">
                <a:solidFill>
                  <a:srgbClr val="FF0000"/>
                </a:solidFill>
                <a:latin typeface="Cambria" pitchFamily="18" charset="0"/>
                <a:ea typeface="Cambria" pitchFamily="18" charset="0"/>
              </a:rPr>
              <a:t> + [S])                           (9)</a:t>
            </a:r>
          </a:p>
          <a:p>
            <a:endParaRPr lang="en-IN" sz="2000" b="1" i="1" dirty="0" smtClean="0">
              <a:latin typeface="Cambria" pitchFamily="18" charset="0"/>
              <a:ea typeface="Cambria" pitchFamily="18" charset="0"/>
            </a:endParaRPr>
          </a:p>
          <a:p>
            <a:r>
              <a:rPr lang="en-IN" sz="2000" b="1" i="1" dirty="0" smtClean="0">
                <a:solidFill>
                  <a:srgbClr val="00B0F0"/>
                </a:solidFill>
                <a:latin typeface="Cambria" pitchFamily="18" charset="0"/>
                <a:ea typeface="Cambria" pitchFamily="18" charset="0"/>
              </a:rPr>
              <a:t>The maximum velocity </a:t>
            </a:r>
            <a:r>
              <a:rPr lang="en-IN" sz="2000" b="1" i="1" dirty="0" err="1" smtClean="0">
                <a:solidFill>
                  <a:srgbClr val="00B0F0"/>
                </a:solidFill>
                <a:latin typeface="Cambria" pitchFamily="18" charset="0"/>
                <a:ea typeface="Cambria" pitchFamily="18" charset="0"/>
              </a:rPr>
              <a:t>V</a:t>
            </a:r>
            <a:r>
              <a:rPr lang="en-IN" sz="2000" b="1" i="1" baseline="-25000" dirty="0" err="1" smtClean="0">
                <a:solidFill>
                  <a:srgbClr val="00B0F0"/>
                </a:solidFill>
                <a:latin typeface="Cambria" pitchFamily="18" charset="0"/>
                <a:ea typeface="Cambria" pitchFamily="18" charset="0"/>
              </a:rPr>
              <a:t>max</a:t>
            </a:r>
            <a:r>
              <a:rPr lang="en-IN" sz="2000" b="1" i="1" dirty="0" smtClean="0">
                <a:solidFill>
                  <a:srgbClr val="00B0F0"/>
                </a:solidFill>
                <a:latin typeface="Cambria" pitchFamily="18" charset="0"/>
                <a:ea typeface="Cambria" pitchFamily="18" charset="0"/>
              </a:rPr>
              <a:t> occurs when the enzyme is saturated -- that is, when all enzyme molecules are tied up with S, or [ES] = [E]</a:t>
            </a:r>
            <a:r>
              <a:rPr lang="en-IN" sz="2000" b="1" i="1" baseline="-25000" dirty="0" smtClean="0">
                <a:solidFill>
                  <a:srgbClr val="00B0F0"/>
                </a:solidFill>
                <a:latin typeface="Cambria" pitchFamily="18" charset="0"/>
                <a:ea typeface="Cambria" pitchFamily="18" charset="0"/>
              </a:rPr>
              <a:t>total</a:t>
            </a:r>
            <a:r>
              <a:rPr lang="en-IN" sz="2000" b="1" i="1" dirty="0" smtClean="0">
                <a:solidFill>
                  <a:srgbClr val="00B0F0"/>
                </a:solidFill>
                <a:latin typeface="Cambria" pitchFamily="18" charset="0"/>
                <a:ea typeface="Cambria" pitchFamily="18" charset="0"/>
              </a:rPr>
              <a:t>.</a:t>
            </a:r>
          </a:p>
          <a:p>
            <a:endParaRPr lang="en-IN" sz="2000" b="1" i="1" dirty="0" smtClean="0">
              <a:solidFill>
                <a:srgbClr val="00B0F0"/>
              </a:solidFill>
              <a:latin typeface="Cambria" pitchFamily="18" charset="0"/>
              <a:ea typeface="Cambria" pitchFamily="18" charset="0"/>
            </a:endParaRPr>
          </a:p>
          <a:p>
            <a:r>
              <a:rPr lang="en-IN" sz="2000" b="1" i="1" dirty="0" smtClean="0">
                <a:solidFill>
                  <a:srgbClr val="00B0F0"/>
                </a:solidFill>
                <a:latin typeface="Cambria" pitchFamily="18" charset="0"/>
                <a:ea typeface="Cambria" pitchFamily="18" charset="0"/>
              </a:rPr>
              <a:t> Thus,</a:t>
            </a:r>
          </a:p>
          <a:p>
            <a:endParaRPr lang="en-IN" sz="2000" b="1" i="1" dirty="0" smtClean="0">
              <a:solidFill>
                <a:srgbClr val="00B0F0"/>
              </a:solidFill>
              <a:latin typeface="Cambria" pitchFamily="18" charset="0"/>
              <a:ea typeface="Cambria" pitchFamily="18" charset="0"/>
            </a:endParaRPr>
          </a:p>
          <a:p>
            <a:r>
              <a:rPr lang="en-IN" sz="2000" b="1" i="1" dirty="0" smtClean="0">
                <a:latin typeface="Cambria" pitchFamily="18" charset="0"/>
                <a:ea typeface="Cambria" pitchFamily="18" charset="0"/>
              </a:rPr>
              <a:t> </a:t>
            </a:r>
            <a:r>
              <a:rPr lang="en-IN" sz="2000" b="1" i="1" dirty="0" err="1" smtClean="0">
                <a:solidFill>
                  <a:srgbClr val="FF0000"/>
                </a:solidFill>
                <a:latin typeface="Cambria" pitchFamily="18" charset="0"/>
                <a:ea typeface="Cambria" pitchFamily="18" charset="0"/>
              </a:rPr>
              <a:t>V</a:t>
            </a:r>
            <a:r>
              <a:rPr lang="en-IN" sz="2000" b="1" i="1" baseline="-25000" dirty="0" err="1" smtClean="0">
                <a:solidFill>
                  <a:srgbClr val="FF0000"/>
                </a:solidFill>
                <a:latin typeface="Cambria" pitchFamily="18" charset="0"/>
                <a:ea typeface="Cambria" pitchFamily="18" charset="0"/>
              </a:rPr>
              <a:t>max</a:t>
            </a:r>
            <a:r>
              <a:rPr lang="en-IN" sz="2000" b="1" i="1" dirty="0" smtClean="0">
                <a:solidFill>
                  <a:srgbClr val="FF0000"/>
                </a:solidFill>
                <a:latin typeface="Cambria" pitchFamily="18" charset="0"/>
                <a:ea typeface="Cambria" pitchFamily="18" charset="0"/>
              </a:rPr>
              <a:t> = </a:t>
            </a:r>
            <a:r>
              <a:rPr lang="en-IN" sz="2000" b="1" i="1" dirty="0" err="1" smtClean="0">
                <a:solidFill>
                  <a:srgbClr val="FF0000"/>
                </a:solidFill>
                <a:latin typeface="Cambria" pitchFamily="18" charset="0"/>
                <a:ea typeface="Cambria" pitchFamily="18" charset="0"/>
              </a:rPr>
              <a:t>k</a:t>
            </a:r>
            <a:r>
              <a:rPr lang="en-IN" sz="2000" b="1" i="1" baseline="-25000" dirty="0" err="1" smtClean="0">
                <a:solidFill>
                  <a:srgbClr val="FF0000"/>
                </a:solidFill>
                <a:latin typeface="Cambria" pitchFamily="18" charset="0"/>
                <a:ea typeface="Cambria" pitchFamily="18" charset="0"/>
              </a:rPr>
              <a:t>cat</a:t>
            </a:r>
            <a:r>
              <a:rPr lang="en-IN" sz="2000" b="1" i="1" dirty="0" smtClean="0">
                <a:solidFill>
                  <a:srgbClr val="FF0000"/>
                </a:solidFill>
                <a:latin typeface="Cambria" pitchFamily="18" charset="0"/>
                <a:ea typeface="Cambria" pitchFamily="18" charset="0"/>
              </a:rPr>
              <a:t> [E]</a:t>
            </a:r>
            <a:r>
              <a:rPr lang="en-IN" sz="2000" b="1" i="1" baseline="-25000" dirty="0" smtClean="0">
                <a:solidFill>
                  <a:srgbClr val="FF0000"/>
                </a:solidFill>
                <a:latin typeface="Cambria" pitchFamily="18" charset="0"/>
                <a:ea typeface="Cambria" pitchFamily="18" charset="0"/>
              </a:rPr>
              <a:t>total</a:t>
            </a:r>
            <a:r>
              <a:rPr lang="en-IN" sz="2000" b="1" i="1" dirty="0" smtClean="0">
                <a:solidFill>
                  <a:srgbClr val="FF0000"/>
                </a:solidFill>
                <a:latin typeface="Cambria" pitchFamily="18" charset="0"/>
                <a:ea typeface="Cambria" pitchFamily="18" charset="0"/>
              </a:rPr>
              <a:t>                                      (10)</a:t>
            </a:r>
          </a:p>
          <a:p>
            <a:endParaRPr lang="en-IN" sz="2000" b="1" i="1" dirty="0" smtClean="0">
              <a:solidFill>
                <a:srgbClr val="FF0000"/>
              </a:solidFill>
              <a:latin typeface="Cambria" pitchFamily="18" charset="0"/>
              <a:ea typeface="Cambria" pitchFamily="18" charset="0"/>
            </a:endParaRPr>
          </a:p>
          <a:p>
            <a:r>
              <a:rPr lang="en-IN" sz="2000" b="1" i="1" dirty="0" smtClean="0">
                <a:solidFill>
                  <a:srgbClr val="FF0000"/>
                </a:solidFill>
                <a:latin typeface="Cambria" pitchFamily="18" charset="0"/>
                <a:ea typeface="Cambria" pitchFamily="18" charset="0"/>
              </a:rPr>
              <a:t>Substitute </a:t>
            </a:r>
            <a:r>
              <a:rPr lang="en-IN" sz="2000" b="1" i="1" dirty="0" err="1" smtClean="0">
                <a:solidFill>
                  <a:srgbClr val="FF0000"/>
                </a:solidFill>
                <a:latin typeface="Cambria" pitchFamily="18" charset="0"/>
                <a:ea typeface="Cambria" pitchFamily="18" charset="0"/>
              </a:rPr>
              <a:t>V</a:t>
            </a:r>
            <a:r>
              <a:rPr lang="en-IN" sz="2000" b="1" i="1" baseline="-25000" dirty="0" err="1" smtClean="0">
                <a:solidFill>
                  <a:srgbClr val="FF0000"/>
                </a:solidFill>
                <a:latin typeface="Cambria" pitchFamily="18" charset="0"/>
                <a:ea typeface="Cambria" pitchFamily="18" charset="0"/>
              </a:rPr>
              <a:t>max</a:t>
            </a:r>
            <a:r>
              <a:rPr lang="en-IN" sz="2000" b="1" i="1" dirty="0" smtClean="0">
                <a:solidFill>
                  <a:srgbClr val="FF0000"/>
                </a:solidFill>
                <a:latin typeface="Cambria" pitchFamily="18" charset="0"/>
                <a:ea typeface="Cambria" pitchFamily="18" charset="0"/>
              </a:rPr>
              <a:t> into (9) for </a:t>
            </a:r>
            <a:r>
              <a:rPr lang="en-IN" sz="2000" b="1" i="1" dirty="0" err="1" smtClean="0">
                <a:solidFill>
                  <a:srgbClr val="FF0000"/>
                </a:solidFill>
                <a:latin typeface="Cambria" pitchFamily="18" charset="0"/>
                <a:ea typeface="Cambria" pitchFamily="18" charset="0"/>
              </a:rPr>
              <a:t>k</a:t>
            </a:r>
            <a:r>
              <a:rPr lang="en-IN" sz="2000" b="1" i="1" baseline="-25000" dirty="0" err="1" smtClean="0">
                <a:solidFill>
                  <a:srgbClr val="FF0000"/>
                </a:solidFill>
                <a:latin typeface="Cambria" pitchFamily="18" charset="0"/>
                <a:ea typeface="Cambria" pitchFamily="18" charset="0"/>
              </a:rPr>
              <a:t>cat</a:t>
            </a:r>
            <a:r>
              <a:rPr lang="en-IN" sz="2000" b="1" i="1" dirty="0" smtClean="0">
                <a:solidFill>
                  <a:srgbClr val="FF0000"/>
                </a:solidFill>
                <a:latin typeface="Cambria" pitchFamily="18" charset="0"/>
                <a:ea typeface="Cambria" pitchFamily="18" charset="0"/>
              </a:rPr>
              <a:t> [E]</a:t>
            </a:r>
            <a:r>
              <a:rPr lang="en-IN" sz="2000" b="1" i="1" baseline="-25000" dirty="0" smtClean="0">
                <a:solidFill>
                  <a:srgbClr val="FF0000"/>
                </a:solidFill>
                <a:latin typeface="Cambria" pitchFamily="18" charset="0"/>
                <a:ea typeface="Cambria" pitchFamily="18" charset="0"/>
              </a:rPr>
              <a:t>total</a:t>
            </a:r>
            <a:r>
              <a:rPr lang="en-IN" sz="2000" b="1" i="1" dirty="0" smtClean="0">
                <a:solidFill>
                  <a:srgbClr val="FF0000"/>
                </a:solidFill>
                <a:latin typeface="Cambria" pitchFamily="18" charset="0"/>
                <a:ea typeface="Cambria" pitchFamily="18" charset="0"/>
              </a:rPr>
              <a:t>:</a:t>
            </a:r>
          </a:p>
          <a:p>
            <a:endParaRPr lang="en-IN" sz="2000" b="1" i="1" dirty="0" smtClean="0">
              <a:solidFill>
                <a:srgbClr val="FF0000"/>
              </a:solidFill>
              <a:latin typeface="Cambria" pitchFamily="18" charset="0"/>
              <a:ea typeface="Cambria" pitchFamily="18" charset="0"/>
            </a:endParaRPr>
          </a:p>
          <a:p>
            <a:r>
              <a:rPr lang="en-IN" sz="2000" b="1" i="1" dirty="0" smtClean="0">
                <a:solidFill>
                  <a:srgbClr val="FF0000"/>
                </a:solidFill>
                <a:latin typeface="Cambria" pitchFamily="18" charset="0"/>
                <a:ea typeface="Cambria" pitchFamily="18" charset="0"/>
              </a:rPr>
              <a:t> v</a:t>
            </a:r>
            <a:r>
              <a:rPr lang="en-IN" sz="2000" b="1" i="1" baseline="-25000" dirty="0" smtClean="0">
                <a:solidFill>
                  <a:srgbClr val="FF0000"/>
                </a:solidFill>
                <a:latin typeface="Cambria" pitchFamily="18" charset="0"/>
                <a:ea typeface="Cambria" pitchFamily="18" charset="0"/>
              </a:rPr>
              <a:t>0</a:t>
            </a:r>
            <a:r>
              <a:rPr lang="en-IN" sz="2000" b="1" i="1" dirty="0" smtClean="0">
                <a:solidFill>
                  <a:srgbClr val="FF0000"/>
                </a:solidFill>
                <a:latin typeface="Cambria" pitchFamily="18" charset="0"/>
                <a:ea typeface="Cambria" pitchFamily="18" charset="0"/>
              </a:rPr>
              <a:t> = </a:t>
            </a:r>
            <a:r>
              <a:rPr lang="en-IN" sz="2000" b="1" i="1" dirty="0" err="1" smtClean="0">
                <a:solidFill>
                  <a:srgbClr val="FF0000"/>
                </a:solidFill>
                <a:latin typeface="Cambria" pitchFamily="18" charset="0"/>
                <a:ea typeface="Cambria" pitchFamily="18" charset="0"/>
              </a:rPr>
              <a:t>V</a:t>
            </a:r>
            <a:r>
              <a:rPr lang="en-IN" sz="2000" b="1" i="1" baseline="-25000" dirty="0" err="1" smtClean="0">
                <a:solidFill>
                  <a:srgbClr val="FF0000"/>
                </a:solidFill>
                <a:latin typeface="Cambria" pitchFamily="18" charset="0"/>
                <a:ea typeface="Cambria" pitchFamily="18" charset="0"/>
              </a:rPr>
              <a:t>max</a:t>
            </a:r>
            <a:r>
              <a:rPr lang="en-IN" sz="2000" b="1" i="1" dirty="0" smtClean="0">
                <a:solidFill>
                  <a:srgbClr val="FF0000"/>
                </a:solidFill>
                <a:latin typeface="Cambria" pitchFamily="18" charset="0"/>
                <a:ea typeface="Cambria" pitchFamily="18" charset="0"/>
              </a:rPr>
              <a:t> [S]/(K</a:t>
            </a:r>
            <a:r>
              <a:rPr lang="en-IN" sz="2000" b="1" i="1" baseline="-25000" dirty="0" smtClean="0">
                <a:solidFill>
                  <a:srgbClr val="FF0000"/>
                </a:solidFill>
                <a:latin typeface="Cambria" pitchFamily="18" charset="0"/>
                <a:ea typeface="Cambria" pitchFamily="18" charset="0"/>
              </a:rPr>
              <a:t>m</a:t>
            </a:r>
            <a:r>
              <a:rPr lang="en-IN" sz="2000" b="1" i="1" dirty="0" smtClean="0">
                <a:solidFill>
                  <a:srgbClr val="FF0000"/>
                </a:solidFill>
                <a:latin typeface="Cambria" pitchFamily="18" charset="0"/>
                <a:ea typeface="Cambria" pitchFamily="18" charset="0"/>
              </a:rPr>
              <a:t> + [S])                                 (11)</a:t>
            </a:r>
          </a:p>
          <a:p>
            <a:endParaRPr lang="en-IN" sz="2000" b="1" i="1" dirty="0" smtClean="0">
              <a:latin typeface="Cambria" pitchFamily="18" charset="0"/>
              <a:ea typeface="Cambria"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2910" y="1714488"/>
            <a:ext cx="8215370" cy="3416320"/>
          </a:xfrm>
          <a:prstGeom prst="rect">
            <a:avLst/>
          </a:prstGeom>
          <a:noFill/>
        </p:spPr>
        <p:txBody>
          <a:bodyPr wrap="square" rtlCol="0">
            <a:spAutoFit/>
          </a:bodyPr>
          <a:lstStyle/>
          <a:p>
            <a:r>
              <a:rPr lang="en-IN" sz="2000" b="1" dirty="0" smtClean="0">
                <a:solidFill>
                  <a:srgbClr val="0070C0"/>
                </a:solidFill>
                <a:latin typeface="Cambria" pitchFamily="18" charset="0"/>
                <a:ea typeface="Cambria" pitchFamily="18" charset="0"/>
              </a:rPr>
              <a:t>This equation expresses the initial rate of reaction in terms of a measurable quantity, the initial substrate concentration. </a:t>
            </a:r>
          </a:p>
          <a:p>
            <a:endParaRPr lang="en-IN" sz="2000" b="1" dirty="0" smtClean="0">
              <a:solidFill>
                <a:srgbClr val="0070C0"/>
              </a:solidFill>
              <a:latin typeface="Cambria" pitchFamily="18" charset="0"/>
              <a:ea typeface="Cambria" pitchFamily="18" charset="0"/>
            </a:endParaRPr>
          </a:p>
          <a:p>
            <a:r>
              <a:rPr lang="en-IN" sz="2000" b="1" dirty="0" smtClean="0">
                <a:solidFill>
                  <a:srgbClr val="0070C0"/>
                </a:solidFill>
                <a:latin typeface="Cambria" pitchFamily="18" charset="0"/>
                <a:ea typeface="Cambria" pitchFamily="18" charset="0"/>
              </a:rPr>
              <a:t>The two kinetic parameters, </a:t>
            </a:r>
            <a:r>
              <a:rPr lang="en-IN" sz="2000" b="1" dirty="0" err="1" smtClean="0">
                <a:solidFill>
                  <a:srgbClr val="0070C0"/>
                </a:solidFill>
                <a:latin typeface="Cambria" pitchFamily="18" charset="0"/>
                <a:ea typeface="Cambria" pitchFamily="18" charset="0"/>
              </a:rPr>
              <a:t>V</a:t>
            </a:r>
            <a:r>
              <a:rPr lang="en-IN" sz="2000" b="1" baseline="-25000" dirty="0" err="1" smtClean="0">
                <a:solidFill>
                  <a:srgbClr val="0070C0"/>
                </a:solidFill>
                <a:latin typeface="Cambria" pitchFamily="18" charset="0"/>
                <a:ea typeface="Cambria" pitchFamily="18" charset="0"/>
              </a:rPr>
              <a:t>max</a:t>
            </a:r>
            <a:r>
              <a:rPr lang="en-IN" sz="2000" b="1" baseline="-25000" dirty="0" smtClean="0">
                <a:solidFill>
                  <a:srgbClr val="0070C0"/>
                </a:solidFill>
                <a:latin typeface="Cambria" pitchFamily="18" charset="0"/>
                <a:ea typeface="Cambria" pitchFamily="18" charset="0"/>
              </a:rPr>
              <a:t> </a:t>
            </a:r>
            <a:r>
              <a:rPr lang="en-IN" sz="2000" b="1" dirty="0" smtClean="0">
                <a:solidFill>
                  <a:srgbClr val="0070C0"/>
                </a:solidFill>
                <a:latin typeface="Cambria" pitchFamily="18" charset="0"/>
                <a:ea typeface="Cambria" pitchFamily="18" charset="0"/>
              </a:rPr>
              <a:t>and K</a:t>
            </a:r>
            <a:r>
              <a:rPr lang="en-IN" sz="2000" b="1" baseline="-25000" dirty="0" smtClean="0">
                <a:solidFill>
                  <a:srgbClr val="0070C0"/>
                </a:solidFill>
                <a:latin typeface="Cambria" pitchFamily="18" charset="0"/>
                <a:ea typeface="Cambria" pitchFamily="18" charset="0"/>
              </a:rPr>
              <a:t>m</a:t>
            </a:r>
            <a:r>
              <a:rPr lang="en-IN" sz="2000" b="1" dirty="0" smtClean="0">
                <a:solidFill>
                  <a:srgbClr val="0070C0"/>
                </a:solidFill>
                <a:latin typeface="Cambria" pitchFamily="18" charset="0"/>
                <a:ea typeface="Cambria" pitchFamily="18" charset="0"/>
              </a:rPr>
              <a:t> , will be different for every enzyme-substrate pair.</a:t>
            </a:r>
          </a:p>
          <a:p>
            <a:endParaRPr lang="en-IN" sz="2000" b="1" dirty="0" smtClean="0">
              <a:solidFill>
                <a:srgbClr val="0070C0"/>
              </a:solidFill>
              <a:latin typeface="Cambria" pitchFamily="18" charset="0"/>
              <a:ea typeface="Cambria" pitchFamily="18" charset="0"/>
            </a:endParaRPr>
          </a:p>
          <a:p>
            <a:r>
              <a:rPr lang="en-IN" sz="2000" b="1" dirty="0" smtClean="0">
                <a:solidFill>
                  <a:srgbClr val="0070C0"/>
                </a:solidFill>
                <a:latin typeface="Cambria" pitchFamily="18" charset="0"/>
                <a:ea typeface="Cambria" pitchFamily="18" charset="0"/>
              </a:rPr>
              <a:t>This is the equation of a rectangular hyperbola, just like the saturation equation for the binding of oxygen to </a:t>
            </a:r>
            <a:r>
              <a:rPr lang="en-IN" sz="2000" b="1" dirty="0" err="1" smtClean="0">
                <a:solidFill>
                  <a:srgbClr val="0070C0"/>
                </a:solidFill>
                <a:latin typeface="Cambria" pitchFamily="18" charset="0"/>
                <a:ea typeface="Cambria" pitchFamily="18" charset="0"/>
              </a:rPr>
              <a:t>myoglobin</a:t>
            </a:r>
            <a:r>
              <a:rPr lang="en-IN" sz="2000" b="1" dirty="0" smtClean="0">
                <a:solidFill>
                  <a:srgbClr val="0070C0"/>
                </a:solidFill>
                <a:latin typeface="Cambria" pitchFamily="18" charset="0"/>
                <a:ea typeface="Cambria" pitchFamily="18" charset="0"/>
              </a:rPr>
              <a:t>.</a:t>
            </a:r>
          </a:p>
          <a:p>
            <a:endParaRPr lang="en-IN" sz="2000" b="1" dirty="0" smtClean="0">
              <a:solidFill>
                <a:srgbClr val="0070C0"/>
              </a:solidFill>
              <a:latin typeface="Cambria" pitchFamily="18" charset="0"/>
              <a:ea typeface="Cambria" pitchFamily="18" charset="0"/>
            </a:endParaRPr>
          </a:p>
          <a:p>
            <a:endParaRPr lang="en-IN" b="1" i="1" dirty="0" smtClean="0">
              <a:latin typeface="Cambria" pitchFamily="18" charset="0"/>
              <a:ea typeface="Cambria" pitchFamily="18" charset="0"/>
            </a:endParaRPr>
          </a:p>
          <a:p>
            <a:endParaRPr lang="en-IN"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72" y="1714488"/>
            <a:ext cx="7858180" cy="3508653"/>
          </a:xfrm>
          <a:prstGeom prst="rect">
            <a:avLst/>
          </a:prstGeom>
          <a:noFill/>
        </p:spPr>
        <p:txBody>
          <a:bodyPr wrap="square" rtlCol="0">
            <a:spAutoFit/>
          </a:bodyPr>
          <a:lstStyle/>
          <a:p>
            <a:r>
              <a:rPr lang="en-IN" b="1" dirty="0" smtClean="0">
                <a:solidFill>
                  <a:srgbClr val="660033"/>
                </a:solidFill>
                <a:latin typeface="Cambria" pitchFamily="18" charset="0"/>
                <a:ea typeface="Cambria" pitchFamily="18" charset="0"/>
              </a:rPr>
              <a:t>Further analysis reveals the physical meaning of K</a:t>
            </a:r>
            <a:r>
              <a:rPr lang="en-IN" b="1" baseline="-25000" dirty="0" smtClean="0">
                <a:solidFill>
                  <a:srgbClr val="660033"/>
                </a:solidFill>
                <a:latin typeface="Cambria" pitchFamily="18" charset="0"/>
                <a:ea typeface="Cambria" pitchFamily="18" charset="0"/>
              </a:rPr>
              <a:t>m</a:t>
            </a:r>
            <a:r>
              <a:rPr lang="en-IN" b="1" dirty="0" smtClean="0">
                <a:solidFill>
                  <a:srgbClr val="660033"/>
                </a:solidFill>
                <a:latin typeface="Cambria" pitchFamily="18" charset="0"/>
                <a:ea typeface="Cambria" pitchFamily="18" charset="0"/>
              </a:rPr>
              <a:t>: the concentration of substrate at which the velocity is half </a:t>
            </a:r>
            <a:r>
              <a:rPr lang="en-IN" b="1" dirty="0" err="1" smtClean="0">
                <a:solidFill>
                  <a:srgbClr val="660033"/>
                </a:solidFill>
                <a:latin typeface="Cambria" pitchFamily="18" charset="0"/>
                <a:ea typeface="Cambria" pitchFamily="18" charset="0"/>
              </a:rPr>
              <a:t>V</a:t>
            </a:r>
            <a:r>
              <a:rPr lang="en-IN" b="1" baseline="-25000" dirty="0" err="1" smtClean="0">
                <a:solidFill>
                  <a:srgbClr val="660033"/>
                </a:solidFill>
                <a:latin typeface="Cambria" pitchFamily="18" charset="0"/>
                <a:ea typeface="Cambria" pitchFamily="18" charset="0"/>
              </a:rPr>
              <a:t>max</a:t>
            </a:r>
            <a:r>
              <a:rPr lang="en-IN" b="1" dirty="0" smtClean="0">
                <a:solidFill>
                  <a:srgbClr val="660033"/>
                </a:solidFill>
                <a:latin typeface="Cambria" pitchFamily="18" charset="0"/>
                <a:ea typeface="Cambria" pitchFamily="18" charset="0"/>
              </a:rPr>
              <a:t>. Indeed, substituting K</a:t>
            </a:r>
            <a:r>
              <a:rPr lang="en-IN" b="1" baseline="-25000" dirty="0" smtClean="0">
                <a:solidFill>
                  <a:srgbClr val="660033"/>
                </a:solidFill>
                <a:latin typeface="Cambria" pitchFamily="18" charset="0"/>
                <a:ea typeface="Cambria" pitchFamily="18" charset="0"/>
              </a:rPr>
              <a:t>m</a:t>
            </a:r>
            <a:r>
              <a:rPr lang="en-IN" b="1" dirty="0" smtClean="0">
                <a:solidFill>
                  <a:srgbClr val="660033"/>
                </a:solidFill>
                <a:latin typeface="Cambria" pitchFamily="18" charset="0"/>
                <a:ea typeface="Cambria" pitchFamily="18" charset="0"/>
              </a:rPr>
              <a:t> for [S] in (11) yields</a:t>
            </a:r>
            <a:r>
              <a:rPr lang="en-IN" b="1" dirty="0" smtClean="0">
                <a:latin typeface="Cambria" pitchFamily="18" charset="0"/>
                <a:ea typeface="Cambria" pitchFamily="18" charset="0"/>
              </a:rPr>
              <a:t> </a:t>
            </a:r>
          </a:p>
          <a:p>
            <a:endParaRPr lang="en-IN" b="1" dirty="0" smtClean="0">
              <a:latin typeface="Cambria" pitchFamily="18" charset="0"/>
              <a:ea typeface="Cambria" pitchFamily="18" charset="0"/>
            </a:endParaRPr>
          </a:p>
          <a:p>
            <a:r>
              <a:rPr lang="en-IN" b="1" dirty="0" smtClean="0">
                <a:latin typeface="Cambria" pitchFamily="18" charset="0"/>
                <a:ea typeface="Cambria" pitchFamily="18" charset="0"/>
              </a:rPr>
              <a:t>        </a:t>
            </a:r>
            <a:r>
              <a:rPr lang="en-IN" b="1" dirty="0" smtClean="0">
                <a:solidFill>
                  <a:srgbClr val="FF0000"/>
                </a:solidFill>
                <a:latin typeface="Cambria" pitchFamily="18" charset="0"/>
                <a:ea typeface="Cambria" pitchFamily="18" charset="0"/>
              </a:rPr>
              <a:t>v</a:t>
            </a:r>
            <a:r>
              <a:rPr lang="en-IN" b="1" baseline="-25000" dirty="0" smtClean="0">
                <a:solidFill>
                  <a:srgbClr val="FF0000"/>
                </a:solidFill>
                <a:latin typeface="Cambria" pitchFamily="18" charset="0"/>
                <a:ea typeface="Cambria" pitchFamily="18" charset="0"/>
              </a:rPr>
              <a:t>0</a:t>
            </a:r>
            <a:r>
              <a:rPr lang="en-IN" b="1" dirty="0" smtClean="0">
                <a:solidFill>
                  <a:srgbClr val="FF0000"/>
                </a:solidFill>
                <a:latin typeface="Cambria" pitchFamily="18" charset="0"/>
                <a:ea typeface="Cambria" pitchFamily="18" charset="0"/>
              </a:rPr>
              <a:t> = 1/2 </a:t>
            </a:r>
            <a:r>
              <a:rPr lang="en-IN" b="1" dirty="0" err="1" smtClean="0">
                <a:solidFill>
                  <a:srgbClr val="FF0000"/>
                </a:solidFill>
                <a:latin typeface="Cambria" pitchFamily="18" charset="0"/>
                <a:ea typeface="Cambria" pitchFamily="18" charset="0"/>
              </a:rPr>
              <a:t>V</a:t>
            </a:r>
            <a:r>
              <a:rPr lang="en-IN" b="1" baseline="-25000" dirty="0" err="1" smtClean="0">
                <a:solidFill>
                  <a:srgbClr val="FF0000"/>
                </a:solidFill>
                <a:latin typeface="Cambria" pitchFamily="18" charset="0"/>
                <a:ea typeface="Cambria" pitchFamily="18" charset="0"/>
              </a:rPr>
              <a:t>max</a:t>
            </a:r>
            <a:r>
              <a:rPr lang="en-IN" b="1" dirty="0" smtClean="0">
                <a:solidFill>
                  <a:srgbClr val="FF0000"/>
                </a:solidFill>
                <a:latin typeface="Cambria" pitchFamily="18" charset="0"/>
                <a:ea typeface="Cambria" pitchFamily="18" charset="0"/>
              </a:rPr>
              <a:t>.</a:t>
            </a:r>
          </a:p>
          <a:p>
            <a:endParaRPr lang="en-IN" b="1" dirty="0" smtClean="0">
              <a:latin typeface="Cambria" pitchFamily="18" charset="0"/>
              <a:ea typeface="Cambria" pitchFamily="18" charset="0"/>
            </a:endParaRPr>
          </a:p>
          <a:p>
            <a:r>
              <a:rPr lang="en-IN" b="1" dirty="0" smtClean="0">
                <a:solidFill>
                  <a:srgbClr val="660033"/>
                </a:solidFill>
                <a:latin typeface="Cambria" pitchFamily="18" charset="0"/>
                <a:ea typeface="Cambria" pitchFamily="18" charset="0"/>
              </a:rPr>
              <a:t>Thus, a low value for K</a:t>
            </a:r>
            <a:r>
              <a:rPr lang="en-IN" b="1" baseline="-25000" dirty="0" smtClean="0">
                <a:solidFill>
                  <a:srgbClr val="660033"/>
                </a:solidFill>
                <a:latin typeface="Cambria" pitchFamily="18" charset="0"/>
                <a:ea typeface="Cambria" pitchFamily="18" charset="0"/>
              </a:rPr>
              <a:t>m</a:t>
            </a:r>
            <a:r>
              <a:rPr lang="en-IN" b="1" dirty="0" smtClean="0">
                <a:solidFill>
                  <a:srgbClr val="660033"/>
                </a:solidFill>
                <a:latin typeface="Cambria" pitchFamily="18" charset="0"/>
                <a:ea typeface="Cambria" pitchFamily="18" charset="0"/>
              </a:rPr>
              <a:t> may indicate a high affinity of the enzyme for its substrate.</a:t>
            </a:r>
          </a:p>
          <a:p>
            <a:endParaRPr lang="en-IN" b="1" dirty="0" smtClean="0">
              <a:solidFill>
                <a:srgbClr val="660033"/>
              </a:solidFill>
              <a:latin typeface="Cambria" pitchFamily="18" charset="0"/>
              <a:ea typeface="Cambria" pitchFamily="18" charset="0"/>
            </a:endParaRPr>
          </a:p>
          <a:p>
            <a:r>
              <a:rPr lang="en-IN" sz="2000" b="1" i="1" dirty="0" smtClean="0">
                <a:solidFill>
                  <a:srgbClr val="660033"/>
                </a:solidFill>
                <a:latin typeface="Cambria" pitchFamily="18" charset="0"/>
                <a:ea typeface="Cambria" pitchFamily="18" charset="0"/>
              </a:rPr>
              <a:t>In this case, the velocity becomes proportional to the (low, relative to K</a:t>
            </a:r>
            <a:r>
              <a:rPr lang="en-IN" sz="2000" b="1" i="1" baseline="-25000" dirty="0" smtClean="0">
                <a:solidFill>
                  <a:srgbClr val="660033"/>
                </a:solidFill>
                <a:latin typeface="Cambria" pitchFamily="18" charset="0"/>
                <a:ea typeface="Cambria" pitchFamily="18" charset="0"/>
              </a:rPr>
              <a:t>m</a:t>
            </a:r>
            <a:r>
              <a:rPr lang="en-IN" sz="2000" b="1" i="1" dirty="0" smtClean="0">
                <a:solidFill>
                  <a:srgbClr val="660033"/>
                </a:solidFill>
                <a:latin typeface="Cambria" pitchFamily="18" charset="0"/>
                <a:ea typeface="Cambria" pitchFamily="18" charset="0"/>
              </a:rPr>
              <a:t>) substrate concentration, displaying </a:t>
            </a:r>
            <a:r>
              <a:rPr lang="en-IN" sz="2000" b="1" i="1" u="sng" dirty="0" smtClean="0">
                <a:solidFill>
                  <a:srgbClr val="FF0000"/>
                </a:solidFill>
                <a:latin typeface="Cambria" pitchFamily="18" charset="0"/>
                <a:ea typeface="Cambria" pitchFamily="18" charset="0"/>
              </a:rPr>
              <a:t>pseudo-first order kinetics</a:t>
            </a:r>
            <a:r>
              <a:rPr lang="en-IN" sz="2000" b="1" i="1" dirty="0" smtClean="0">
                <a:solidFill>
                  <a:srgbClr val="FF0000"/>
                </a:solidFill>
                <a:latin typeface="Cambria" pitchFamily="18" charset="0"/>
                <a:ea typeface="Cambria" pitchFamily="18" charset="0"/>
              </a:rPr>
              <a:t> in [S].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042" y="1714488"/>
            <a:ext cx="5193926" cy="4854388"/>
          </a:xfrm>
          <a:prstGeom prst="rect">
            <a:avLst/>
          </a:prstGeom>
        </p:spPr>
      </p:pic>
    </p:spTree>
    <p:extLst>
      <p:ext uri="{BB962C8B-B14F-4D97-AF65-F5344CB8AC3E}">
        <p14:creationId xmlns:p14="http://schemas.microsoft.com/office/powerpoint/2010/main" val="136902043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8596" y="1785926"/>
            <a:ext cx="8143932" cy="4339650"/>
          </a:xfrm>
          <a:prstGeom prst="rect">
            <a:avLst/>
          </a:prstGeom>
          <a:noFill/>
        </p:spPr>
        <p:txBody>
          <a:bodyPr wrap="square" rtlCol="0">
            <a:spAutoFit/>
          </a:bodyPr>
          <a:lstStyle/>
          <a:p>
            <a:r>
              <a:rPr lang="en-IN" sz="2000" b="1" i="1" dirty="0" smtClean="0">
                <a:solidFill>
                  <a:srgbClr val="D60093"/>
                </a:solidFill>
                <a:latin typeface="Cambria" pitchFamily="18" charset="0"/>
                <a:ea typeface="Cambria" pitchFamily="18" charset="0"/>
              </a:rPr>
              <a:t>The parameter </a:t>
            </a:r>
            <a:r>
              <a:rPr lang="en-IN" sz="2000" b="1" i="1" dirty="0" err="1" smtClean="0">
                <a:solidFill>
                  <a:srgbClr val="D60093"/>
                </a:solidFill>
                <a:latin typeface="Cambria" pitchFamily="18" charset="0"/>
                <a:ea typeface="Cambria" pitchFamily="18" charset="0"/>
              </a:rPr>
              <a:t>V</a:t>
            </a:r>
            <a:r>
              <a:rPr lang="en-IN" sz="2000" b="1" i="1" baseline="-25000" dirty="0" err="1" smtClean="0">
                <a:solidFill>
                  <a:srgbClr val="D60093"/>
                </a:solidFill>
                <a:latin typeface="Cambria" pitchFamily="18" charset="0"/>
                <a:ea typeface="Cambria" pitchFamily="18" charset="0"/>
              </a:rPr>
              <a:t>max</a:t>
            </a:r>
            <a:r>
              <a:rPr lang="en-IN" sz="2000" b="1" i="1" dirty="0" smtClean="0">
                <a:solidFill>
                  <a:srgbClr val="D60093"/>
                </a:solidFill>
                <a:latin typeface="Cambria" pitchFamily="18" charset="0"/>
                <a:ea typeface="Cambria" pitchFamily="18" charset="0"/>
              </a:rPr>
              <a:t> /K</a:t>
            </a:r>
            <a:r>
              <a:rPr lang="en-IN" sz="2000" b="1" i="1" baseline="-25000" dirty="0" smtClean="0">
                <a:solidFill>
                  <a:srgbClr val="D60093"/>
                </a:solidFill>
                <a:latin typeface="Cambria" pitchFamily="18" charset="0"/>
                <a:ea typeface="Cambria" pitchFamily="18" charset="0"/>
              </a:rPr>
              <a:t>m</a:t>
            </a:r>
            <a:r>
              <a:rPr lang="en-IN" sz="2000" b="1" i="1" dirty="0" smtClean="0">
                <a:solidFill>
                  <a:srgbClr val="D60093"/>
                </a:solidFill>
                <a:latin typeface="Cambria" pitchFamily="18" charset="0"/>
                <a:ea typeface="Cambria" pitchFamily="18" charset="0"/>
              </a:rPr>
              <a:t> (or rather its constant part </a:t>
            </a:r>
            <a:r>
              <a:rPr lang="en-IN" sz="2000" b="1" i="1" dirty="0" err="1" smtClean="0">
                <a:solidFill>
                  <a:srgbClr val="D60093"/>
                </a:solidFill>
                <a:latin typeface="Cambria" pitchFamily="18" charset="0"/>
                <a:ea typeface="Cambria" pitchFamily="18" charset="0"/>
              </a:rPr>
              <a:t>k</a:t>
            </a:r>
            <a:r>
              <a:rPr lang="en-IN" sz="2000" b="1" i="1" baseline="-25000" dirty="0" err="1" smtClean="0">
                <a:solidFill>
                  <a:srgbClr val="D60093"/>
                </a:solidFill>
                <a:latin typeface="Cambria" pitchFamily="18" charset="0"/>
                <a:ea typeface="Cambria" pitchFamily="18" charset="0"/>
              </a:rPr>
              <a:t>cat</a:t>
            </a:r>
            <a:r>
              <a:rPr lang="en-IN" sz="2000" b="1" i="1" dirty="0" smtClean="0">
                <a:solidFill>
                  <a:srgbClr val="D60093"/>
                </a:solidFill>
                <a:latin typeface="Cambria" pitchFamily="18" charset="0"/>
                <a:ea typeface="Cambria" pitchFamily="18" charset="0"/>
              </a:rPr>
              <a:t> /K</a:t>
            </a:r>
            <a:r>
              <a:rPr lang="en-IN" sz="2000" b="1" i="1" baseline="-25000" dirty="0" smtClean="0">
                <a:solidFill>
                  <a:srgbClr val="D60093"/>
                </a:solidFill>
                <a:latin typeface="Cambria" pitchFamily="18" charset="0"/>
                <a:ea typeface="Cambria" pitchFamily="18" charset="0"/>
              </a:rPr>
              <a:t>m</a:t>
            </a:r>
            <a:r>
              <a:rPr lang="en-IN" sz="2000" b="1" i="1" dirty="0" smtClean="0">
                <a:solidFill>
                  <a:srgbClr val="D60093"/>
                </a:solidFill>
                <a:latin typeface="Cambria" pitchFamily="18" charset="0"/>
                <a:ea typeface="Cambria" pitchFamily="18" charset="0"/>
              </a:rPr>
              <a:t>), often referred to as the </a:t>
            </a:r>
            <a:r>
              <a:rPr lang="en-IN" sz="2000" b="1" i="1" u="sng" dirty="0" smtClean="0">
                <a:solidFill>
                  <a:srgbClr val="D60093"/>
                </a:solidFill>
                <a:latin typeface="Cambria" pitchFamily="18" charset="0"/>
                <a:ea typeface="Cambria" pitchFamily="18" charset="0"/>
              </a:rPr>
              <a:t>catalytic ability</a:t>
            </a:r>
            <a:r>
              <a:rPr lang="en-IN" sz="2000" b="1" i="1" dirty="0" smtClean="0">
                <a:solidFill>
                  <a:srgbClr val="D60093"/>
                </a:solidFill>
                <a:latin typeface="Cambria" pitchFamily="18" charset="0"/>
                <a:ea typeface="Cambria" pitchFamily="18" charset="0"/>
              </a:rPr>
              <a:t> of the enzyme, is a direct measure of the efficiency of the enzyme in transforming the substrate S.</a:t>
            </a:r>
          </a:p>
          <a:p>
            <a:endParaRPr lang="en-IN" sz="2000" b="1" i="1" dirty="0" smtClean="0">
              <a:solidFill>
                <a:srgbClr val="D60093"/>
              </a:solidFill>
              <a:latin typeface="Cambria" pitchFamily="18" charset="0"/>
              <a:ea typeface="Cambria" pitchFamily="18" charset="0"/>
            </a:endParaRPr>
          </a:p>
          <a:p>
            <a:r>
              <a:rPr lang="en-IN" sz="2000" b="1" i="1" dirty="0" err="1" smtClean="0">
                <a:solidFill>
                  <a:srgbClr val="D60093"/>
                </a:solidFill>
                <a:latin typeface="Cambria" pitchFamily="18" charset="0"/>
                <a:ea typeface="Cambria" pitchFamily="18" charset="0"/>
              </a:rPr>
              <a:t>k</a:t>
            </a:r>
            <a:r>
              <a:rPr lang="en-IN" sz="2000" b="1" i="1" baseline="-25000" dirty="0" err="1" smtClean="0">
                <a:solidFill>
                  <a:srgbClr val="D60093"/>
                </a:solidFill>
                <a:latin typeface="Cambria" pitchFamily="18" charset="0"/>
                <a:ea typeface="Cambria" pitchFamily="18" charset="0"/>
              </a:rPr>
              <a:t>cat</a:t>
            </a:r>
            <a:r>
              <a:rPr lang="en-IN" sz="2000" b="1" i="1" dirty="0" smtClean="0">
                <a:solidFill>
                  <a:srgbClr val="D60093"/>
                </a:solidFill>
                <a:latin typeface="Cambria" pitchFamily="18" charset="0"/>
                <a:ea typeface="Cambria" pitchFamily="18" charset="0"/>
              </a:rPr>
              <a:t> /K</a:t>
            </a:r>
            <a:r>
              <a:rPr lang="en-IN" sz="2000" b="1" i="1" baseline="-25000" dirty="0" smtClean="0">
                <a:solidFill>
                  <a:srgbClr val="D60093"/>
                </a:solidFill>
                <a:latin typeface="Cambria" pitchFamily="18" charset="0"/>
                <a:ea typeface="Cambria" pitchFamily="18" charset="0"/>
              </a:rPr>
              <a:t>m</a:t>
            </a:r>
            <a:r>
              <a:rPr lang="en-IN" sz="2000" b="1" i="1" dirty="0" smtClean="0">
                <a:solidFill>
                  <a:srgbClr val="D60093"/>
                </a:solidFill>
                <a:latin typeface="Cambria" pitchFamily="18" charset="0"/>
                <a:ea typeface="Cambria" pitchFamily="18" charset="0"/>
              </a:rPr>
              <a:t> recombines the two traditionally-separated aspects of enzyme catalysis:</a:t>
            </a:r>
          </a:p>
          <a:p>
            <a:endParaRPr lang="en-IN" sz="2000" b="1" i="1" dirty="0" smtClean="0">
              <a:solidFill>
                <a:srgbClr val="D60093"/>
              </a:solidFill>
              <a:latin typeface="Cambria" pitchFamily="18" charset="0"/>
              <a:ea typeface="Cambria" pitchFamily="18" charset="0"/>
            </a:endParaRPr>
          </a:p>
          <a:p>
            <a:pPr>
              <a:buFont typeface="Arial" pitchFamily="34" charset="0"/>
              <a:buChar char="•"/>
            </a:pPr>
            <a:r>
              <a:rPr lang="en-IN" sz="2000" b="1" i="1" dirty="0" smtClean="0">
                <a:solidFill>
                  <a:srgbClr val="D60093"/>
                </a:solidFill>
                <a:latin typeface="Cambria" pitchFamily="18" charset="0"/>
                <a:ea typeface="Cambria" pitchFamily="18" charset="0"/>
              </a:rPr>
              <a:t>the effectiveness of transformation of bound product (catalysis per se, </a:t>
            </a:r>
            <a:r>
              <a:rPr lang="en-IN" sz="2000" b="1" i="1" dirty="0" err="1" smtClean="0">
                <a:solidFill>
                  <a:srgbClr val="D60093"/>
                </a:solidFill>
                <a:latin typeface="Cambria" pitchFamily="18" charset="0"/>
                <a:ea typeface="Cambria" pitchFamily="18" charset="0"/>
              </a:rPr>
              <a:t>k</a:t>
            </a:r>
            <a:r>
              <a:rPr lang="en-IN" sz="2000" b="1" i="1" baseline="-25000" dirty="0" err="1" smtClean="0">
                <a:solidFill>
                  <a:srgbClr val="D60093"/>
                </a:solidFill>
                <a:latin typeface="Cambria" pitchFamily="18" charset="0"/>
                <a:ea typeface="Cambria" pitchFamily="18" charset="0"/>
              </a:rPr>
              <a:t>cat</a:t>
            </a:r>
            <a:r>
              <a:rPr lang="en-IN" sz="2000" b="1" i="1" dirty="0" smtClean="0">
                <a:solidFill>
                  <a:srgbClr val="D60093"/>
                </a:solidFill>
                <a:latin typeface="Cambria" pitchFamily="18" charset="0"/>
                <a:ea typeface="Cambria" pitchFamily="18" charset="0"/>
              </a:rPr>
              <a:t> )</a:t>
            </a:r>
          </a:p>
          <a:p>
            <a:pPr>
              <a:buFont typeface="Arial" pitchFamily="34" charset="0"/>
              <a:buChar char="•"/>
            </a:pPr>
            <a:endParaRPr lang="en-IN" sz="2000" b="1" i="1" dirty="0" smtClean="0">
              <a:solidFill>
                <a:srgbClr val="D60093"/>
              </a:solidFill>
              <a:latin typeface="Cambria" pitchFamily="18" charset="0"/>
              <a:ea typeface="Cambria" pitchFamily="18" charset="0"/>
            </a:endParaRPr>
          </a:p>
          <a:p>
            <a:pPr>
              <a:buFont typeface="Arial" pitchFamily="34" charset="0"/>
              <a:buChar char="•"/>
            </a:pPr>
            <a:r>
              <a:rPr lang="en-IN" sz="2000" b="1" i="1" dirty="0" smtClean="0">
                <a:solidFill>
                  <a:srgbClr val="D60093"/>
                </a:solidFill>
                <a:latin typeface="Cambria" pitchFamily="18" charset="0"/>
                <a:ea typeface="Cambria" pitchFamily="18" charset="0"/>
              </a:rPr>
              <a:t>* the effectiveness of productive substrate binding (affinity, 1/K</a:t>
            </a:r>
            <a:r>
              <a:rPr lang="en-IN" sz="2000" b="1" i="1" baseline="-25000" dirty="0" smtClean="0">
                <a:solidFill>
                  <a:srgbClr val="D60093"/>
                </a:solidFill>
                <a:latin typeface="Cambria" pitchFamily="18" charset="0"/>
                <a:ea typeface="Cambria" pitchFamily="18" charset="0"/>
              </a:rPr>
              <a:t>m</a:t>
            </a:r>
            <a:r>
              <a:rPr lang="en-IN" sz="2000" b="1" i="1" dirty="0" smtClean="0">
                <a:solidFill>
                  <a:srgbClr val="D60093"/>
                </a:solidFill>
                <a:latin typeface="Cambria" pitchFamily="18" charset="0"/>
                <a:ea typeface="Cambria" pitchFamily="18" charset="0"/>
              </a:rPr>
              <a:t> = k</a:t>
            </a:r>
            <a:r>
              <a:rPr lang="en-IN" sz="2000" b="1" i="1" baseline="-25000" dirty="0" smtClean="0">
                <a:solidFill>
                  <a:srgbClr val="D60093"/>
                </a:solidFill>
                <a:latin typeface="Cambria" pitchFamily="18" charset="0"/>
                <a:ea typeface="Cambria" pitchFamily="18" charset="0"/>
              </a:rPr>
              <a:t>1</a:t>
            </a:r>
            <a:r>
              <a:rPr lang="en-IN" sz="2000" b="1" i="1" dirty="0" smtClean="0">
                <a:solidFill>
                  <a:srgbClr val="D60093"/>
                </a:solidFill>
                <a:latin typeface="Cambria" pitchFamily="18" charset="0"/>
                <a:ea typeface="Cambria" pitchFamily="18" charset="0"/>
              </a:rPr>
              <a:t> /(k</a:t>
            </a:r>
            <a:r>
              <a:rPr lang="en-IN" sz="2000" b="1" i="1" baseline="-25000" dirty="0" smtClean="0">
                <a:solidFill>
                  <a:srgbClr val="D60093"/>
                </a:solidFill>
                <a:latin typeface="Cambria" pitchFamily="18" charset="0"/>
                <a:ea typeface="Cambria" pitchFamily="18" charset="0"/>
              </a:rPr>
              <a:t>-1</a:t>
            </a:r>
            <a:r>
              <a:rPr lang="en-IN" sz="2000" b="1" i="1" dirty="0" smtClean="0">
                <a:solidFill>
                  <a:srgbClr val="D60093"/>
                </a:solidFill>
                <a:latin typeface="Cambria" pitchFamily="18" charset="0"/>
                <a:ea typeface="Cambria" pitchFamily="18" charset="0"/>
              </a:rPr>
              <a:t> + </a:t>
            </a:r>
            <a:r>
              <a:rPr lang="en-IN" sz="2000" b="1" i="1" dirty="0" err="1" smtClean="0">
                <a:solidFill>
                  <a:srgbClr val="D60093"/>
                </a:solidFill>
                <a:latin typeface="Cambria" pitchFamily="18" charset="0"/>
                <a:ea typeface="Cambria" pitchFamily="18" charset="0"/>
              </a:rPr>
              <a:t>k</a:t>
            </a:r>
            <a:r>
              <a:rPr lang="en-IN" sz="2000" b="1" i="1" baseline="-25000" dirty="0" err="1" smtClean="0">
                <a:solidFill>
                  <a:srgbClr val="D60093"/>
                </a:solidFill>
                <a:latin typeface="Cambria" pitchFamily="18" charset="0"/>
                <a:ea typeface="Cambria" pitchFamily="18" charset="0"/>
              </a:rPr>
              <a:t>cat</a:t>
            </a:r>
            <a:r>
              <a:rPr lang="en-IN" sz="2000" b="1" i="1" dirty="0" smtClean="0">
                <a:solidFill>
                  <a:srgbClr val="D60093"/>
                </a:solidFill>
                <a:latin typeface="Cambria" pitchFamily="18" charset="0"/>
                <a:ea typeface="Cambria" pitchFamily="18" charset="0"/>
              </a:rPr>
              <a:t>))</a:t>
            </a:r>
          </a:p>
          <a:p>
            <a:endParaRPr lang="en-IN" dirty="0" smtClean="0"/>
          </a:p>
          <a:p>
            <a:endParaRPr lang="en-IN"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7158" y="1785926"/>
            <a:ext cx="8286808" cy="3323987"/>
          </a:xfrm>
          <a:prstGeom prst="rect">
            <a:avLst/>
          </a:prstGeom>
          <a:noFill/>
        </p:spPr>
        <p:txBody>
          <a:bodyPr wrap="square" rtlCol="0">
            <a:spAutoFit/>
          </a:bodyPr>
          <a:lstStyle/>
          <a:p>
            <a:pPr algn="ctr">
              <a:buFont typeface="Wingdings 2" pitchFamily="18" charset="2"/>
              <a:buNone/>
            </a:pPr>
            <a:r>
              <a:rPr lang="en-US" sz="3200" b="1" i="1" dirty="0" err="1" smtClean="0">
                <a:solidFill>
                  <a:srgbClr val="C00000"/>
                </a:solidFill>
                <a:latin typeface="Cambria" pitchFamily="18" charset="0"/>
                <a:ea typeface="Cambria" pitchFamily="18" charset="0"/>
              </a:rPr>
              <a:t>Lineweaver</a:t>
            </a:r>
            <a:r>
              <a:rPr lang="en-US" sz="3200" b="1" i="1" dirty="0" smtClean="0">
                <a:solidFill>
                  <a:srgbClr val="C00000"/>
                </a:solidFill>
                <a:latin typeface="Cambria" pitchFamily="18" charset="0"/>
                <a:ea typeface="Cambria" pitchFamily="18" charset="0"/>
              </a:rPr>
              <a:t>-Burk </a:t>
            </a:r>
            <a:r>
              <a:rPr lang="en-US" sz="3200" b="1" i="1" dirty="0" smtClean="0">
                <a:latin typeface="Cambria" pitchFamily="18" charset="0"/>
                <a:ea typeface="Cambria" pitchFamily="18" charset="0"/>
              </a:rPr>
              <a:t>(double reciprocal) </a:t>
            </a:r>
            <a:r>
              <a:rPr lang="en-US" sz="3200" b="1" i="1" dirty="0" smtClean="0">
                <a:solidFill>
                  <a:srgbClr val="C00000"/>
                </a:solidFill>
                <a:latin typeface="Cambria" pitchFamily="18" charset="0"/>
                <a:ea typeface="Cambria" pitchFamily="18" charset="0"/>
              </a:rPr>
              <a:t>plot</a:t>
            </a:r>
          </a:p>
          <a:p>
            <a:pPr>
              <a:buFont typeface="Wingdings 2" pitchFamily="18" charset="2"/>
              <a:buNone/>
            </a:pPr>
            <a:endParaRPr lang="en-US" sz="2000" b="1" i="1" dirty="0" smtClean="0">
              <a:latin typeface="Cambria" pitchFamily="18" charset="0"/>
              <a:ea typeface="Cambria" pitchFamily="18" charset="0"/>
            </a:endParaRPr>
          </a:p>
          <a:p>
            <a:pPr algn="just">
              <a:buFont typeface="Wingdings 2" pitchFamily="18" charset="2"/>
              <a:buBlip>
                <a:blip r:embed="rId2"/>
              </a:buBlip>
            </a:pPr>
            <a:r>
              <a:rPr lang="en-US" sz="2000" b="1" i="1" dirty="0" smtClean="0">
                <a:latin typeface="Cambria" pitchFamily="18" charset="0"/>
                <a:ea typeface="Cambria" pitchFamily="18" charset="0"/>
              </a:rPr>
              <a:t>A linear representation is more accurate and </a:t>
            </a:r>
            <a:r>
              <a:rPr lang="en-US" sz="2000" b="1" i="1" dirty="0" err="1" smtClean="0">
                <a:latin typeface="Cambria" pitchFamily="18" charset="0"/>
                <a:ea typeface="Cambria" pitchFamily="18" charset="0"/>
              </a:rPr>
              <a:t>convinient</a:t>
            </a:r>
            <a:r>
              <a:rPr lang="en-US" sz="2000" b="1" i="1" dirty="0" smtClean="0">
                <a:latin typeface="Cambria" pitchFamily="18" charset="0"/>
                <a:ea typeface="Cambria" pitchFamily="18" charset="0"/>
              </a:rPr>
              <a:t> for determining </a:t>
            </a:r>
            <a:r>
              <a:rPr lang="en-US" sz="2000" b="1" i="1" dirty="0" err="1" smtClean="0">
                <a:latin typeface="Cambria" pitchFamily="18" charset="0"/>
                <a:ea typeface="Cambria" pitchFamily="18" charset="0"/>
              </a:rPr>
              <a:t>V</a:t>
            </a:r>
            <a:r>
              <a:rPr lang="en-US" sz="2000" b="1" i="1" baseline="-25000" dirty="0" err="1" smtClean="0">
                <a:latin typeface="Cambria" pitchFamily="18" charset="0"/>
                <a:ea typeface="Cambria" pitchFamily="18" charset="0"/>
              </a:rPr>
              <a:t>max</a:t>
            </a:r>
            <a:r>
              <a:rPr lang="en-US" sz="2000" b="1" i="1" baseline="-25000" dirty="0" smtClean="0">
                <a:latin typeface="Cambria" pitchFamily="18" charset="0"/>
                <a:ea typeface="Cambria" pitchFamily="18" charset="0"/>
              </a:rPr>
              <a:t> </a:t>
            </a:r>
            <a:r>
              <a:rPr lang="en-US" sz="2000" b="1" i="1" dirty="0" smtClean="0">
                <a:latin typeface="Cambria" pitchFamily="18" charset="0"/>
                <a:ea typeface="Cambria" pitchFamily="18" charset="0"/>
              </a:rPr>
              <a:t>and K</a:t>
            </a:r>
            <a:r>
              <a:rPr lang="en-US" sz="2000" b="1" i="1" baseline="-25000" dirty="0" smtClean="0">
                <a:latin typeface="Cambria" pitchFamily="18" charset="0"/>
                <a:ea typeface="Cambria" pitchFamily="18" charset="0"/>
              </a:rPr>
              <a:t>m</a:t>
            </a:r>
            <a:r>
              <a:rPr lang="en-US" sz="2000" b="1" i="1" dirty="0" smtClean="0">
                <a:latin typeface="Cambria" pitchFamily="18" charset="0"/>
                <a:ea typeface="Cambria" pitchFamily="18" charset="0"/>
              </a:rPr>
              <a:t>.</a:t>
            </a:r>
          </a:p>
          <a:p>
            <a:pPr algn="just">
              <a:buFont typeface="Wingdings 2" pitchFamily="18" charset="2"/>
              <a:buBlip>
                <a:blip r:embed="rId2"/>
              </a:buBlip>
            </a:pPr>
            <a:endParaRPr lang="en-US" sz="2000" b="1" i="1" dirty="0" smtClean="0">
              <a:latin typeface="Cambria" pitchFamily="18" charset="0"/>
              <a:ea typeface="Cambria" pitchFamily="18" charset="0"/>
            </a:endParaRPr>
          </a:p>
          <a:p>
            <a:pPr algn="just">
              <a:buFont typeface="Wingdings 2" pitchFamily="18" charset="2"/>
              <a:buBlip>
                <a:blip r:embed="rId2"/>
              </a:buBlip>
            </a:pPr>
            <a:r>
              <a:rPr lang="en-US" sz="2000" b="1" i="1" dirty="0" smtClean="0">
                <a:latin typeface="Cambria" pitchFamily="18" charset="0"/>
                <a:ea typeface="Cambria" pitchFamily="18" charset="0"/>
              </a:rPr>
              <a:t>This equation is obtained by taking reciprocal of both the side of </a:t>
            </a:r>
            <a:r>
              <a:rPr lang="en-US" sz="2000" b="1" i="1" dirty="0" err="1" smtClean="0">
                <a:latin typeface="Cambria" pitchFamily="18" charset="0"/>
                <a:ea typeface="Cambria" pitchFamily="18" charset="0"/>
              </a:rPr>
              <a:t>Michelis-Menton</a:t>
            </a:r>
            <a:r>
              <a:rPr lang="en-US" sz="2000" b="1" i="1" dirty="0" smtClean="0">
                <a:latin typeface="Cambria" pitchFamily="18" charset="0"/>
                <a:ea typeface="Cambria" pitchFamily="18" charset="0"/>
              </a:rPr>
              <a:t> equation.</a:t>
            </a:r>
          </a:p>
          <a:p>
            <a:pPr algn="just">
              <a:buFont typeface="Wingdings 2" pitchFamily="18" charset="2"/>
              <a:buBlip>
                <a:blip r:embed="rId2"/>
              </a:buBlip>
            </a:pPr>
            <a:endParaRPr lang="en-US" sz="2000" b="1" i="1" dirty="0" smtClean="0">
              <a:latin typeface="Cambria" pitchFamily="18" charset="0"/>
              <a:ea typeface="Cambria" pitchFamily="18" charset="0"/>
            </a:endParaRPr>
          </a:p>
          <a:p>
            <a:r>
              <a:rPr lang="en-US" sz="2000" b="1" i="1" dirty="0" smtClean="0">
                <a:latin typeface="Cambria" pitchFamily="18" charset="0"/>
                <a:ea typeface="Cambria" pitchFamily="18" charset="0"/>
              </a:rPr>
              <a:t>1/[S] vs. 1/V</a:t>
            </a:r>
            <a:r>
              <a:rPr lang="en-US" sz="2000" b="1" i="1" baseline="-25000" dirty="0" smtClean="0">
                <a:latin typeface="Cambria" pitchFamily="18" charset="0"/>
                <a:ea typeface="Cambria" pitchFamily="18" charset="0"/>
              </a:rPr>
              <a:t>o</a:t>
            </a:r>
          </a:p>
          <a:p>
            <a:endParaRPr lang="en-IN"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idx="4294967295"/>
          </p:nvPr>
        </p:nvSpPr>
        <p:spPr>
          <a:xfrm>
            <a:off x="457200" y="1500174"/>
            <a:ext cx="8686800" cy="1143000"/>
          </a:xfrm>
          <a:prstGeom prst="rect">
            <a:avLst/>
          </a:prstGeom>
        </p:spPr>
        <p:txBody>
          <a:bodyPr/>
          <a:lstStyle/>
          <a:p>
            <a:pPr eaLnBrk="1" hangingPunct="1"/>
            <a:r>
              <a:rPr lang="en-US" sz="2800" dirty="0" err="1" smtClean="0">
                <a:solidFill>
                  <a:srgbClr val="C00000"/>
                </a:solidFill>
                <a:latin typeface="Cambria" pitchFamily="18" charset="0"/>
                <a:ea typeface="Cambria" pitchFamily="18" charset="0"/>
              </a:rPr>
              <a:t>Lineweaver</a:t>
            </a:r>
            <a:r>
              <a:rPr lang="en-US" sz="2800" dirty="0" smtClean="0">
                <a:solidFill>
                  <a:srgbClr val="C00000"/>
                </a:solidFill>
                <a:latin typeface="Cambria" pitchFamily="18" charset="0"/>
                <a:ea typeface="Cambria" pitchFamily="18" charset="0"/>
              </a:rPr>
              <a:t>-Burk (Double Reciprocal) Plot</a:t>
            </a:r>
          </a:p>
        </p:txBody>
      </p:sp>
      <p:pic>
        <p:nvPicPr>
          <p:cNvPr id="1028" name="Content Placeholder 4"/>
          <p:cNvPicPr>
            <a:picLocks noGrp="1" noChangeAspect="1" noChangeArrowheads="1"/>
          </p:cNvPicPr>
          <p:nvPr>
            <p:ph idx="4294967295"/>
          </p:nvPr>
        </p:nvPicPr>
        <p:blipFill>
          <a:blip r:embed="rId3"/>
          <a:srcRect/>
          <a:stretch>
            <a:fillRect/>
          </a:stretch>
        </p:blipFill>
        <p:spPr>
          <a:xfrm>
            <a:off x="571472" y="2428868"/>
            <a:ext cx="4791077" cy="3416302"/>
          </a:xfrm>
        </p:spPr>
      </p:pic>
      <p:graphicFrame>
        <p:nvGraphicFramePr>
          <p:cNvPr id="1026" name="Object 4"/>
          <p:cNvGraphicFramePr>
            <a:graphicFrameLocks noChangeAspect="1"/>
          </p:cNvGraphicFramePr>
          <p:nvPr/>
        </p:nvGraphicFramePr>
        <p:xfrm>
          <a:off x="5643570" y="2819401"/>
          <a:ext cx="2795143" cy="1038227"/>
        </p:xfrm>
        <a:graphic>
          <a:graphicData uri="http://schemas.openxmlformats.org/presentationml/2006/ole">
            <mc:AlternateContent xmlns:mc="http://schemas.openxmlformats.org/markup-compatibility/2006">
              <mc:Choice xmlns:v="urn:schemas-microsoft-com:vml" Requires="v">
                <p:oleObj spid="_x0000_s167939" r:id="rId4" imgW="1206294" imgH="431930" progId="Equation.3">
                  <p:embed/>
                </p:oleObj>
              </mc:Choice>
              <mc:Fallback>
                <p:oleObj r:id="rId4" imgW="1206294" imgH="43193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3570" y="2819401"/>
                        <a:ext cx="2795143" cy="10382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282" y="2214554"/>
            <a:ext cx="8666630" cy="4647426"/>
          </a:xfrm>
          <a:prstGeom prst="rect">
            <a:avLst/>
          </a:prstGeom>
        </p:spPr>
        <p:txBody>
          <a:bodyPr wrap="square">
            <a:spAutoFit/>
          </a:bodyPr>
          <a:lstStyle/>
          <a:p>
            <a:r>
              <a:rPr lang="en-IN" sz="2800" b="1" dirty="0">
                <a:solidFill>
                  <a:srgbClr val="FF0000"/>
                </a:solidFill>
                <a:latin typeface="Cambria" pitchFamily="18" charset="0"/>
                <a:ea typeface="Cambria" pitchFamily="18" charset="0"/>
              </a:rPr>
              <a:t>Allosteric Enzymes Do Not Obey </a:t>
            </a:r>
            <a:r>
              <a:rPr lang="en-IN" sz="2800" b="1" dirty="0" err="1">
                <a:solidFill>
                  <a:srgbClr val="FF0000"/>
                </a:solidFill>
                <a:latin typeface="Cambria" pitchFamily="18" charset="0"/>
                <a:ea typeface="Cambria" pitchFamily="18" charset="0"/>
              </a:rPr>
              <a:t>Michaelis-Menten</a:t>
            </a:r>
            <a:r>
              <a:rPr lang="en-IN" sz="2800" b="1" dirty="0">
                <a:solidFill>
                  <a:srgbClr val="FF0000"/>
                </a:solidFill>
                <a:latin typeface="Cambria" pitchFamily="18" charset="0"/>
                <a:ea typeface="Cambria" pitchFamily="18" charset="0"/>
              </a:rPr>
              <a:t> </a:t>
            </a:r>
            <a:r>
              <a:rPr lang="en-IN" sz="2800" b="1" dirty="0" smtClean="0">
                <a:solidFill>
                  <a:srgbClr val="FF0000"/>
                </a:solidFill>
                <a:latin typeface="Cambria" pitchFamily="18" charset="0"/>
                <a:ea typeface="Cambria" pitchFamily="18" charset="0"/>
              </a:rPr>
              <a:t>Kinetics</a:t>
            </a:r>
          </a:p>
          <a:p>
            <a:endParaRPr lang="en-US" sz="2000" b="1" dirty="0">
              <a:latin typeface="Cambria" pitchFamily="18" charset="0"/>
              <a:ea typeface="Cambria" pitchFamily="18" charset="0"/>
            </a:endParaRPr>
          </a:p>
          <a:p>
            <a:r>
              <a:rPr lang="en-IN" sz="2000" b="1" i="1" dirty="0">
                <a:solidFill>
                  <a:srgbClr val="9900CC"/>
                </a:solidFill>
                <a:latin typeface="Cambria" pitchFamily="18" charset="0"/>
                <a:ea typeface="Cambria" pitchFamily="18" charset="0"/>
              </a:rPr>
              <a:t>The </a:t>
            </a:r>
            <a:r>
              <a:rPr lang="en-IN" sz="2000" b="1" i="1" dirty="0" err="1">
                <a:solidFill>
                  <a:srgbClr val="9900CC"/>
                </a:solidFill>
                <a:latin typeface="Cambria" pitchFamily="18" charset="0"/>
                <a:ea typeface="Cambria" pitchFamily="18" charset="0"/>
              </a:rPr>
              <a:t>Michaelis-Menten</a:t>
            </a:r>
            <a:r>
              <a:rPr lang="en-IN" sz="2000" b="1" i="1" dirty="0">
                <a:solidFill>
                  <a:srgbClr val="9900CC"/>
                </a:solidFill>
                <a:latin typeface="Cambria" pitchFamily="18" charset="0"/>
                <a:ea typeface="Cambria" pitchFamily="18" charset="0"/>
              </a:rPr>
              <a:t> model has greatly assisted the development of enzyme chemistry. </a:t>
            </a:r>
            <a:endParaRPr lang="en-IN" sz="2000" b="1" i="1" dirty="0" smtClean="0">
              <a:solidFill>
                <a:srgbClr val="9900CC"/>
              </a:solidFill>
              <a:latin typeface="Cambria" pitchFamily="18" charset="0"/>
              <a:ea typeface="Cambria" pitchFamily="18" charset="0"/>
            </a:endParaRPr>
          </a:p>
          <a:p>
            <a:endParaRPr lang="en-IN" sz="2000" b="1" i="1" dirty="0" smtClean="0">
              <a:solidFill>
                <a:srgbClr val="9900CC"/>
              </a:solidFill>
              <a:latin typeface="Cambria" pitchFamily="18" charset="0"/>
              <a:ea typeface="Cambria" pitchFamily="18" charset="0"/>
            </a:endParaRPr>
          </a:p>
          <a:p>
            <a:r>
              <a:rPr lang="en-IN" sz="2000" b="1" i="1" dirty="0" smtClean="0">
                <a:solidFill>
                  <a:srgbClr val="9900CC"/>
                </a:solidFill>
                <a:latin typeface="Cambria" pitchFamily="18" charset="0"/>
                <a:ea typeface="Cambria" pitchFamily="18" charset="0"/>
              </a:rPr>
              <a:t>Its </a:t>
            </a:r>
            <a:r>
              <a:rPr lang="en-IN" sz="2000" b="1" i="1" dirty="0">
                <a:solidFill>
                  <a:srgbClr val="9900CC"/>
                </a:solidFill>
                <a:latin typeface="Cambria" pitchFamily="18" charset="0"/>
                <a:ea typeface="Cambria" pitchFamily="18" charset="0"/>
              </a:rPr>
              <a:t>virtues are simplicity and broad applicability. </a:t>
            </a:r>
            <a:endParaRPr lang="en-IN" sz="2000" b="1" i="1" dirty="0" smtClean="0">
              <a:solidFill>
                <a:srgbClr val="9900CC"/>
              </a:solidFill>
              <a:latin typeface="Cambria" pitchFamily="18" charset="0"/>
              <a:ea typeface="Cambria" pitchFamily="18" charset="0"/>
            </a:endParaRPr>
          </a:p>
          <a:p>
            <a:endParaRPr lang="en-IN" sz="2000" b="1" i="1" dirty="0" smtClean="0">
              <a:solidFill>
                <a:srgbClr val="9900CC"/>
              </a:solidFill>
              <a:latin typeface="Cambria" pitchFamily="18" charset="0"/>
              <a:ea typeface="Cambria" pitchFamily="18" charset="0"/>
            </a:endParaRPr>
          </a:p>
          <a:p>
            <a:r>
              <a:rPr lang="en-IN" sz="2000" b="1" i="1" dirty="0" smtClean="0">
                <a:solidFill>
                  <a:srgbClr val="9900CC"/>
                </a:solidFill>
                <a:latin typeface="Cambria" pitchFamily="18" charset="0"/>
                <a:ea typeface="Cambria" pitchFamily="18" charset="0"/>
              </a:rPr>
              <a:t>However</a:t>
            </a:r>
            <a:r>
              <a:rPr lang="en-IN" sz="2000" b="1" i="1" dirty="0">
                <a:solidFill>
                  <a:srgbClr val="9900CC"/>
                </a:solidFill>
                <a:latin typeface="Cambria" pitchFamily="18" charset="0"/>
                <a:ea typeface="Cambria" pitchFamily="18" charset="0"/>
              </a:rPr>
              <a:t>, the </a:t>
            </a:r>
            <a:r>
              <a:rPr lang="en-IN" sz="2000" b="1" i="1" dirty="0" err="1">
                <a:solidFill>
                  <a:srgbClr val="9900CC"/>
                </a:solidFill>
                <a:latin typeface="Cambria" pitchFamily="18" charset="0"/>
                <a:ea typeface="Cambria" pitchFamily="18" charset="0"/>
              </a:rPr>
              <a:t>Michaelis-Menten</a:t>
            </a:r>
            <a:r>
              <a:rPr lang="en-IN" sz="2000" b="1" i="1" dirty="0">
                <a:solidFill>
                  <a:srgbClr val="9900CC"/>
                </a:solidFill>
                <a:latin typeface="Cambria" pitchFamily="18" charset="0"/>
                <a:ea typeface="Cambria" pitchFamily="18" charset="0"/>
              </a:rPr>
              <a:t> model cannot account for the kinetic properties of many enzymes. </a:t>
            </a:r>
            <a:endParaRPr lang="en-IN" sz="2000" b="1" i="1" dirty="0" smtClean="0">
              <a:solidFill>
                <a:srgbClr val="9900CC"/>
              </a:solidFill>
              <a:latin typeface="Cambria" pitchFamily="18" charset="0"/>
              <a:ea typeface="Cambria" pitchFamily="18" charset="0"/>
            </a:endParaRPr>
          </a:p>
          <a:p>
            <a:endParaRPr lang="en-IN" sz="2000" b="1" i="1" dirty="0">
              <a:solidFill>
                <a:srgbClr val="9900CC"/>
              </a:solidFill>
              <a:latin typeface="Cambria" pitchFamily="18" charset="0"/>
              <a:ea typeface="Cambria" pitchFamily="18" charset="0"/>
            </a:endParaRPr>
          </a:p>
          <a:p>
            <a:r>
              <a:rPr lang="en-IN" sz="2000" b="1" i="1" dirty="0" smtClean="0">
                <a:solidFill>
                  <a:srgbClr val="9900CC"/>
                </a:solidFill>
                <a:latin typeface="Cambria" pitchFamily="18" charset="0"/>
                <a:ea typeface="Cambria" pitchFamily="18" charset="0"/>
              </a:rPr>
              <a:t>An </a:t>
            </a:r>
            <a:r>
              <a:rPr lang="en-IN" sz="2000" b="1" i="1" dirty="0">
                <a:solidFill>
                  <a:srgbClr val="9900CC"/>
                </a:solidFill>
                <a:latin typeface="Cambria" pitchFamily="18" charset="0"/>
                <a:ea typeface="Cambria" pitchFamily="18" charset="0"/>
              </a:rPr>
              <a:t>important group of enzymes that do not obey </a:t>
            </a:r>
            <a:r>
              <a:rPr lang="en-IN" sz="2000" b="1" i="1" dirty="0" err="1">
                <a:solidFill>
                  <a:srgbClr val="9900CC"/>
                </a:solidFill>
                <a:latin typeface="Cambria" pitchFamily="18" charset="0"/>
                <a:ea typeface="Cambria" pitchFamily="18" charset="0"/>
              </a:rPr>
              <a:t>Michaelis-Menten</a:t>
            </a:r>
            <a:r>
              <a:rPr lang="en-IN" sz="2000" b="1" i="1" dirty="0">
                <a:solidFill>
                  <a:srgbClr val="9900CC"/>
                </a:solidFill>
                <a:latin typeface="Cambria" pitchFamily="18" charset="0"/>
                <a:ea typeface="Cambria" pitchFamily="18" charset="0"/>
              </a:rPr>
              <a:t> kinetics comprises the </a:t>
            </a:r>
            <a:r>
              <a:rPr lang="en-IN" sz="2000" b="1" i="1" dirty="0">
                <a:solidFill>
                  <a:srgbClr val="D60093"/>
                </a:solidFill>
                <a:latin typeface="Cambria" pitchFamily="18" charset="0"/>
                <a:ea typeface="Cambria" pitchFamily="18" charset="0"/>
              </a:rPr>
              <a:t>allosteric enzymes. </a:t>
            </a:r>
            <a:endParaRPr lang="en-IN" sz="2000" b="1" i="1" dirty="0" smtClean="0">
              <a:solidFill>
                <a:srgbClr val="D60093"/>
              </a:solidFill>
              <a:latin typeface="Cambria" pitchFamily="18" charset="0"/>
              <a:ea typeface="Cambria" pitchFamily="18" charset="0"/>
            </a:endParaRPr>
          </a:p>
          <a:p>
            <a:endParaRPr lang="en-IN" sz="2000" b="1" i="1" dirty="0">
              <a:latin typeface="Cambria" pitchFamily="18" charset="0"/>
              <a:ea typeface="Cambria" pitchFamily="18" charset="0"/>
            </a:endParaRPr>
          </a:p>
        </p:txBody>
      </p:sp>
    </p:spTree>
    <p:extLst>
      <p:ext uri="{BB962C8B-B14F-4D97-AF65-F5344CB8AC3E}">
        <p14:creationId xmlns:p14="http://schemas.microsoft.com/office/powerpoint/2010/main" val="312866160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42910" y="1428736"/>
            <a:ext cx="7858180" cy="4985980"/>
          </a:xfrm>
          <a:prstGeom prst="rect">
            <a:avLst/>
          </a:prstGeom>
          <a:noFill/>
        </p:spPr>
        <p:txBody>
          <a:bodyPr wrap="square" rtlCol="0">
            <a:spAutoFit/>
          </a:bodyPr>
          <a:lstStyle/>
          <a:p>
            <a:r>
              <a:rPr lang="en-IN" sz="2000" b="1" i="1" dirty="0" smtClean="0">
                <a:solidFill>
                  <a:srgbClr val="9900CC"/>
                </a:solidFill>
                <a:latin typeface="Cambria" pitchFamily="18" charset="0"/>
                <a:ea typeface="Cambria" pitchFamily="18" charset="0"/>
              </a:rPr>
              <a:t>These enzymes consist of multiple subunits and multiple active sites.</a:t>
            </a:r>
          </a:p>
          <a:p>
            <a:endParaRPr lang="en-IN" sz="2000" b="1" i="1" dirty="0" smtClean="0">
              <a:solidFill>
                <a:srgbClr val="9900CC"/>
              </a:solidFill>
              <a:latin typeface="Cambria" pitchFamily="18" charset="0"/>
              <a:ea typeface="Cambria" pitchFamily="18" charset="0"/>
            </a:endParaRPr>
          </a:p>
          <a:p>
            <a:r>
              <a:rPr lang="en-IN" sz="2000" b="1" i="1" dirty="0" err="1" smtClean="0">
                <a:solidFill>
                  <a:srgbClr val="9900CC"/>
                </a:solidFill>
                <a:latin typeface="Cambria" pitchFamily="18" charset="0"/>
                <a:ea typeface="Cambria" pitchFamily="18" charset="0"/>
              </a:rPr>
              <a:t>Allosteric</a:t>
            </a:r>
            <a:r>
              <a:rPr lang="en-IN" sz="2000" b="1" i="1" dirty="0" smtClean="0">
                <a:solidFill>
                  <a:srgbClr val="9900CC"/>
                </a:solidFill>
                <a:latin typeface="Cambria" pitchFamily="18" charset="0"/>
                <a:ea typeface="Cambria" pitchFamily="18" charset="0"/>
              </a:rPr>
              <a:t> enzymes often display </a:t>
            </a:r>
            <a:r>
              <a:rPr lang="en-IN" sz="2000" b="1" i="1" dirty="0" err="1" smtClean="0">
                <a:solidFill>
                  <a:srgbClr val="9900CC"/>
                </a:solidFill>
                <a:latin typeface="Cambria" pitchFamily="18" charset="0"/>
                <a:ea typeface="Cambria" pitchFamily="18" charset="0"/>
              </a:rPr>
              <a:t>sigmoidal</a:t>
            </a:r>
            <a:r>
              <a:rPr lang="en-IN" sz="2000" b="1" i="1" dirty="0" smtClean="0">
                <a:solidFill>
                  <a:srgbClr val="9900CC"/>
                </a:solidFill>
                <a:latin typeface="Cambria" pitchFamily="18" charset="0"/>
                <a:ea typeface="Cambria" pitchFamily="18" charset="0"/>
              </a:rPr>
              <a:t> plots of the reaction velocity V</a:t>
            </a:r>
            <a:r>
              <a:rPr lang="en-IN" sz="2000" b="1" i="1" baseline="-25000" dirty="0" smtClean="0">
                <a:solidFill>
                  <a:srgbClr val="9900CC"/>
                </a:solidFill>
                <a:latin typeface="Cambria" pitchFamily="18" charset="0"/>
                <a:ea typeface="Cambria" pitchFamily="18" charset="0"/>
              </a:rPr>
              <a:t>0</a:t>
            </a:r>
            <a:r>
              <a:rPr lang="en-IN" sz="2000" b="1" i="1" dirty="0" smtClean="0">
                <a:solidFill>
                  <a:srgbClr val="9900CC"/>
                </a:solidFill>
                <a:latin typeface="Cambria" pitchFamily="18" charset="0"/>
                <a:ea typeface="Cambria" pitchFamily="18" charset="0"/>
              </a:rPr>
              <a:t> versus substrate concentration [S], rather than the hyperbolic plots predicted by the </a:t>
            </a:r>
            <a:r>
              <a:rPr lang="en-IN" sz="2000" b="1" i="1" dirty="0" err="1" smtClean="0">
                <a:solidFill>
                  <a:srgbClr val="9900CC"/>
                </a:solidFill>
                <a:latin typeface="Cambria" pitchFamily="18" charset="0"/>
                <a:ea typeface="Cambria" pitchFamily="18" charset="0"/>
              </a:rPr>
              <a:t>Michaelis-Menten</a:t>
            </a:r>
            <a:r>
              <a:rPr lang="en-IN" sz="2000" b="1" i="1" dirty="0" smtClean="0">
                <a:solidFill>
                  <a:srgbClr val="9900CC"/>
                </a:solidFill>
                <a:latin typeface="Cambria" pitchFamily="18" charset="0"/>
                <a:ea typeface="Cambria" pitchFamily="18" charset="0"/>
              </a:rPr>
              <a:t> equation.</a:t>
            </a:r>
          </a:p>
          <a:p>
            <a:endParaRPr lang="en-IN" sz="2000" b="1" i="1" dirty="0" smtClean="0">
              <a:solidFill>
                <a:srgbClr val="9900CC"/>
              </a:solidFill>
              <a:latin typeface="Cambria" pitchFamily="18" charset="0"/>
              <a:ea typeface="Cambria" pitchFamily="18" charset="0"/>
            </a:endParaRPr>
          </a:p>
          <a:p>
            <a:r>
              <a:rPr lang="en-IN" sz="2000" b="1" i="1" dirty="0" smtClean="0">
                <a:solidFill>
                  <a:srgbClr val="9900CC"/>
                </a:solidFill>
                <a:latin typeface="Cambria" pitchFamily="18" charset="0"/>
                <a:ea typeface="Cambria" pitchFamily="18" charset="0"/>
              </a:rPr>
              <a:t>Prominent examples of </a:t>
            </a:r>
            <a:r>
              <a:rPr lang="en-IN" sz="2000" b="1" i="1" dirty="0" err="1" smtClean="0">
                <a:solidFill>
                  <a:srgbClr val="9900CC"/>
                </a:solidFill>
                <a:latin typeface="Cambria" pitchFamily="18" charset="0"/>
                <a:ea typeface="Cambria" pitchFamily="18" charset="0"/>
              </a:rPr>
              <a:t>allosteric</a:t>
            </a:r>
            <a:r>
              <a:rPr lang="en-IN" sz="2000" b="1" i="1" dirty="0" smtClean="0">
                <a:solidFill>
                  <a:srgbClr val="9900CC"/>
                </a:solidFill>
                <a:latin typeface="Cambria" pitchFamily="18" charset="0"/>
                <a:ea typeface="Cambria" pitchFamily="18" charset="0"/>
              </a:rPr>
              <a:t> enzymes in metabolic pathways are</a:t>
            </a:r>
          </a:p>
          <a:p>
            <a:r>
              <a:rPr lang="en-IN" sz="2000" b="1" i="1" dirty="0" smtClean="0">
                <a:solidFill>
                  <a:srgbClr val="9900CC"/>
                </a:solidFill>
                <a:latin typeface="Cambria" pitchFamily="18" charset="0"/>
                <a:ea typeface="Cambria" pitchFamily="18" charset="0"/>
              </a:rPr>
              <a:t> glycogen </a:t>
            </a:r>
            <a:r>
              <a:rPr lang="en-IN" sz="2000" b="1" i="1" dirty="0" err="1" smtClean="0">
                <a:solidFill>
                  <a:srgbClr val="9900CC"/>
                </a:solidFill>
                <a:latin typeface="Cambria" pitchFamily="18" charset="0"/>
                <a:ea typeface="Cambria" pitchFamily="18" charset="0"/>
              </a:rPr>
              <a:t>phosphorylase</a:t>
            </a:r>
            <a:r>
              <a:rPr lang="en-IN" sz="2000" b="1" i="1" dirty="0" smtClean="0">
                <a:solidFill>
                  <a:srgbClr val="9900CC"/>
                </a:solidFill>
                <a:latin typeface="Cambria" pitchFamily="18" charset="0"/>
                <a:ea typeface="Cambria" pitchFamily="18" charset="0"/>
              </a:rPr>
              <a:t> ,</a:t>
            </a:r>
          </a:p>
          <a:p>
            <a:r>
              <a:rPr lang="en-IN" sz="2000" b="1" i="1" dirty="0" smtClean="0">
                <a:solidFill>
                  <a:srgbClr val="9900CC"/>
                </a:solidFill>
                <a:latin typeface="Cambria" pitchFamily="18" charset="0"/>
                <a:ea typeface="Cambria" pitchFamily="18" charset="0"/>
              </a:rPr>
              <a:t> </a:t>
            </a:r>
            <a:r>
              <a:rPr lang="en-IN" sz="2000" b="1" i="1" dirty="0" err="1" smtClean="0">
                <a:solidFill>
                  <a:srgbClr val="9900CC"/>
                </a:solidFill>
                <a:latin typeface="Cambria" pitchFamily="18" charset="0"/>
                <a:ea typeface="Cambria" pitchFamily="18" charset="0"/>
              </a:rPr>
              <a:t>phosphofructokinase</a:t>
            </a:r>
            <a:r>
              <a:rPr lang="en-IN" sz="2000" b="1" i="1" dirty="0" smtClean="0">
                <a:solidFill>
                  <a:srgbClr val="9900CC"/>
                </a:solidFill>
                <a:latin typeface="Cambria" pitchFamily="18" charset="0"/>
                <a:ea typeface="Cambria" pitchFamily="18" charset="0"/>
              </a:rPr>
              <a:t> , </a:t>
            </a:r>
          </a:p>
          <a:p>
            <a:r>
              <a:rPr lang="en-IN" sz="2000" b="1" i="1" dirty="0" smtClean="0">
                <a:solidFill>
                  <a:srgbClr val="9900CC"/>
                </a:solidFill>
                <a:latin typeface="Cambria" pitchFamily="18" charset="0"/>
                <a:ea typeface="Cambria" pitchFamily="18" charset="0"/>
              </a:rPr>
              <a:t>glutamine </a:t>
            </a:r>
            <a:r>
              <a:rPr lang="en-IN" sz="2000" b="1" i="1" dirty="0" err="1" smtClean="0">
                <a:solidFill>
                  <a:srgbClr val="9900CC"/>
                </a:solidFill>
                <a:latin typeface="Cambria" pitchFamily="18" charset="0"/>
                <a:ea typeface="Cambria" pitchFamily="18" charset="0"/>
              </a:rPr>
              <a:t>synthetase</a:t>
            </a:r>
            <a:r>
              <a:rPr lang="en-IN" sz="2000" b="1" i="1" dirty="0" smtClean="0">
                <a:solidFill>
                  <a:srgbClr val="9900CC"/>
                </a:solidFill>
                <a:latin typeface="Cambria" pitchFamily="18" charset="0"/>
                <a:ea typeface="Cambria" pitchFamily="18" charset="0"/>
              </a:rPr>
              <a:t> , and </a:t>
            </a:r>
          </a:p>
          <a:p>
            <a:r>
              <a:rPr lang="en-IN" sz="2000" b="1" i="1" dirty="0" err="1" smtClean="0">
                <a:solidFill>
                  <a:srgbClr val="9900CC"/>
                </a:solidFill>
                <a:latin typeface="Cambria" pitchFamily="18" charset="0"/>
                <a:ea typeface="Cambria" pitchFamily="18" charset="0"/>
              </a:rPr>
              <a:t>aspartate</a:t>
            </a:r>
            <a:r>
              <a:rPr lang="en-IN" sz="2000" b="1" i="1" dirty="0" smtClean="0">
                <a:solidFill>
                  <a:srgbClr val="9900CC"/>
                </a:solidFill>
                <a:latin typeface="Cambria" pitchFamily="18" charset="0"/>
                <a:ea typeface="Cambria" pitchFamily="18" charset="0"/>
              </a:rPr>
              <a:t> </a:t>
            </a:r>
            <a:r>
              <a:rPr lang="en-IN" sz="2000" b="1" i="1" dirty="0" err="1" smtClean="0">
                <a:solidFill>
                  <a:srgbClr val="9900CC"/>
                </a:solidFill>
                <a:latin typeface="Cambria" pitchFamily="18" charset="0"/>
                <a:ea typeface="Cambria" pitchFamily="18" charset="0"/>
              </a:rPr>
              <a:t>transcarbamoylase</a:t>
            </a:r>
            <a:r>
              <a:rPr lang="en-IN" sz="2000" b="1" i="1" dirty="0" smtClean="0">
                <a:solidFill>
                  <a:srgbClr val="9900CC"/>
                </a:solidFill>
                <a:latin typeface="Cambria" pitchFamily="18" charset="0"/>
                <a:ea typeface="Cambria" pitchFamily="18" charset="0"/>
              </a:rPr>
              <a:t> (</a:t>
            </a:r>
            <a:r>
              <a:rPr lang="en-IN" sz="2000" b="1" i="1" dirty="0" err="1" smtClean="0">
                <a:solidFill>
                  <a:srgbClr val="9900CC"/>
                </a:solidFill>
                <a:latin typeface="Cambria" pitchFamily="18" charset="0"/>
                <a:ea typeface="Cambria" pitchFamily="18" charset="0"/>
              </a:rPr>
              <a:t>ATCase</a:t>
            </a:r>
            <a:r>
              <a:rPr lang="en-IN" sz="2000" b="1" i="1" dirty="0" smtClean="0">
                <a:solidFill>
                  <a:srgbClr val="9900CC"/>
                </a:solidFill>
                <a:latin typeface="Cambria" pitchFamily="18" charset="0"/>
                <a:ea typeface="Cambria" pitchFamily="18" charset="0"/>
              </a:rPr>
              <a:t>).</a:t>
            </a:r>
          </a:p>
          <a:p>
            <a:endParaRPr lang="en-IN" sz="2000" b="1" i="1" dirty="0" smtClean="0">
              <a:solidFill>
                <a:srgbClr val="9900CC"/>
              </a:solidFill>
              <a:latin typeface="Cambria" pitchFamily="18" charset="0"/>
              <a:ea typeface="Cambria" pitchFamily="18" charset="0"/>
            </a:endParaRPr>
          </a:p>
          <a:p>
            <a:r>
              <a:rPr lang="en-IN" sz="2000" b="1" i="1" dirty="0" smtClean="0">
                <a:solidFill>
                  <a:srgbClr val="9900CC"/>
                </a:solidFill>
                <a:latin typeface="Cambria" pitchFamily="18" charset="0"/>
                <a:ea typeface="Cambria" pitchFamily="18" charset="0"/>
              </a:rPr>
              <a:t> </a:t>
            </a:r>
            <a:endParaRPr lang="en-IN" b="1" dirty="0" smtClean="0">
              <a:solidFill>
                <a:srgbClr val="9900CC"/>
              </a:solidFill>
              <a:latin typeface="Cambria" pitchFamily="18" charset="0"/>
              <a:ea typeface="Cambria" pitchFamily="18" charset="0"/>
            </a:endParaRPr>
          </a:p>
          <a:p>
            <a:endParaRPr lang="en-IN"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4348" y="1857364"/>
            <a:ext cx="7572428" cy="3108543"/>
          </a:xfrm>
          <a:prstGeom prst="rect">
            <a:avLst/>
          </a:prstGeom>
          <a:noFill/>
        </p:spPr>
        <p:txBody>
          <a:bodyPr wrap="square" rtlCol="0">
            <a:spAutoFit/>
          </a:bodyPr>
          <a:lstStyle/>
          <a:p>
            <a:r>
              <a:rPr lang="en-IN" sz="2000" b="1" i="1" dirty="0" smtClean="0">
                <a:latin typeface="Cambria" pitchFamily="18" charset="0"/>
                <a:ea typeface="Cambria" pitchFamily="18" charset="0"/>
              </a:rPr>
              <a:t> </a:t>
            </a:r>
            <a:r>
              <a:rPr lang="en-IN" sz="2000" b="1" i="1" dirty="0" smtClean="0">
                <a:solidFill>
                  <a:srgbClr val="003399"/>
                </a:solidFill>
                <a:latin typeface="Cambria" pitchFamily="18" charset="0"/>
                <a:ea typeface="Cambria" pitchFamily="18" charset="0"/>
              </a:rPr>
              <a:t>In </a:t>
            </a:r>
            <a:r>
              <a:rPr lang="en-IN" sz="2000" b="1" i="1" dirty="0" err="1" smtClean="0">
                <a:solidFill>
                  <a:srgbClr val="003399"/>
                </a:solidFill>
                <a:latin typeface="Cambria" pitchFamily="18" charset="0"/>
                <a:ea typeface="Cambria" pitchFamily="18" charset="0"/>
              </a:rPr>
              <a:t>allosteric</a:t>
            </a:r>
            <a:r>
              <a:rPr lang="en-IN" sz="2000" b="1" i="1" dirty="0" smtClean="0">
                <a:solidFill>
                  <a:srgbClr val="003399"/>
                </a:solidFill>
                <a:latin typeface="Cambria" pitchFamily="18" charset="0"/>
                <a:ea typeface="Cambria" pitchFamily="18" charset="0"/>
              </a:rPr>
              <a:t> enzymes, the binding of substrate to one active site can affect the properties of other active sites in the same enzyme molecule. </a:t>
            </a:r>
          </a:p>
          <a:p>
            <a:endParaRPr lang="en-IN" sz="2000" b="1" i="1" dirty="0" smtClean="0">
              <a:solidFill>
                <a:srgbClr val="003399"/>
              </a:solidFill>
              <a:latin typeface="Cambria" pitchFamily="18" charset="0"/>
              <a:ea typeface="Cambria" pitchFamily="18" charset="0"/>
            </a:endParaRPr>
          </a:p>
          <a:p>
            <a:r>
              <a:rPr lang="en-IN" sz="2000" b="1" i="1" dirty="0" smtClean="0">
                <a:solidFill>
                  <a:srgbClr val="003399"/>
                </a:solidFill>
                <a:latin typeface="Cambria" pitchFamily="18" charset="0"/>
                <a:ea typeface="Cambria" pitchFamily="18" charset="0"/>
              </a:rPr>
              <a:t>A possible outcome of this interaction between subunits is that the binding of substrate becomes cooperative; that is, the binding of substrate to one active site of the enzyme facilitates substrate binding to the other active sites.</a:t>
            </a:r>
          </a:p>
          <a:p>
            <a:endParaRPr lang="en-IN" b="1" dirty="0" smtClean="0">
              <a:latin typeface="Cambria" pitchFamily="18" charset="0"/>
              <a:ea typeface="Cambria" pitchFamily="18" charset="0"/>
            </a:endParaRPr>
          </a:p>
          <a:p>
            <a:endParaRPr lang="en-IN"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idx="4294967295"/>
          </p:nvPr>
        </p:nvSpPr>
        <p:spPr>
          <a:xfrm>
            <a:off x="457200" y="1571612"/>
            <a:ext cx="8382000" cy="1247788"/>
          </a:xfrm>
          <a:prstGeom prst="rect">
            <a:avLst/>
          </a:prstGeom>
        </p:spPr>
        <p:txBody>
          <a:bodyPr/>
          <a:lstStyle/>
          <a:p>
            <a:r>
              <a:rPr lang="en-US" sz="3200" b="1" dirty="0" smtClean="0">
                <a:solidFill>
                  <a:srgbClr val="C00000"/>
                </a:solidFill>
                <a:latin typeface="Cambria" pitchFamily="18" charset="0"/>
                <a:ea typeface="Cambria" pitchFamily="18" charset="0"/>
                <a:cs typeface="Arial" pitchFamily="34" charset="0"/>
              </a:rPr>
              <a:t>Reversible inhibitors can be classified into :</a:t>
            </a:r>
            <a:r>
              <a:rPr lang="en-US" sz="3200" b="1" dirty="0" smtClean="0">
                <a:latin typeface="Cambria" pitchFamily="18" charset="0"/>
                <a:ea typeface="Cambria" pitchFamily="18" charset="0"/>
              </a:rPr>
              <a:t/>
            </a:r>
            <a:br>
              <a:rPr lang="en-US" sz="3200" b="1" dirty="0" smtClean="0">
                <a:latin typeface="Cambria" pitchFamily="18" charset="0"/>
                <a:ea typeface="Cambria" pitchFamily="18" charset="0"/>
              </a:rPr>
            </a:br>
            <a:endParaRPr lang="en-US" sz="3200" b="1" dirty="0" smtClean="0">
              <a:latin typeface="Cambria" pitchFamily="18" charset="0"/>
              <a:ea typeface="Cambria" pitchFamily="18" charset="0"/>
            </a:endParaRPr>
          </a:p>
        </p:txBody>
      </p:sp>
      <p:sp>
        <p:nvSpPr>
          <p:cNvPr id="37891" name="Content Placeholder 2"/>
          <p:cNvSpPr>
            <a:spLocks noGrp="1"/>
          </p:cNvSpPr>
          <p:nvPr>
            <p:ph idx="4294967295"/>
          </p:nvPr>
        </p:nvSpPr>
        <p:spPr>
          <a:xfrm>
            <a:off x="500034" y="2714620"/>
            <a:ext cx="8229600" cy="3886200"/>
          </a:xfrm>
        </p:spPr>
        <p:txBody>
          <a:bodyPr/>
          <a:lstStyle/>
          <a:p>
            <a:r>
              <a:rPr lang="en-US" sz="3200" dirty="0" smtClean="0">
                <a:solidFill>
                  <a:srgbClr val="0000FF"/>
                </a:solidFill>
                <a:latin typeface="Arial" pitchFamily="34" charset="0"/>
                <a:cs typeface="Arial" pitchFamily="34" charset="0"/>
              </a:rPr>
              <a:t>  </a:t>
            </a:r>
            <a:r>
              <a:rPr lang="en-US" b="1" dirty="0" smtClean="0">
                <a:solidFill>
                  <a:srgbClr val="0000FF"/>
                </a:solidFill>
                <a:cs typeface="Arial" pitchFamily="34" charset="0"/>
              </a:rPr>
              <a:t>Competitive </a:t>
            </a:r>
          </a:p>
          <a:p>
            <a:endParaRPr lang="en-US" b="1" dirty="0" smtClean="0">
              <a:solidFill>
                <a:srgbClr val="0000FF"/>
              </a:solidFill>
              <a:cs typeface="Arial" pitchFamily="34" charset="0"/>
            </a:endParaRPr>
          </a:p>
          <a:p>
            <a:r>
              <a:rPr lang="en-US" b="1" dirty="0" smtClean="0">
                <a:solidFill>
                  <a:srgbClr val="0000FF"/>
                </a:solidFill>
                <a:cs typeface="Arial" pitchFamily="34" charset="0"/>
              </a:rPr>
              <a:t>  Non-competitive</a:t>
            </a:r>
          </a:p>
          <a:p>
            <a:endParaRPr lang="en-US" b="1" dirty="0" smtClean="0">
              <a:solidFill>
                <a:srgbClr val="0000FF"/>
              </a:solidFill>
              <a:cs typeface="Arial" pitchFamily="34" charset="0"/>
            </a:endParaRPr>
          </a:p>
          <a:p>
            <a:r>
              <a:rPr lang="en-US" b="1" dirty="0" smtClean="0">
                <a:solidFill>
                  <a:srgbClr val="0000FF"/>
                </a:solidFill>
                <a:cs typeface="Arial" pitchFamily="34" charset="0"/>
              </a:rPr>
              <a:t>  Un-competitive</a:t>
            </a:r>
          </a:p>
          <a:p>
            <a:pPr>
              <a:buFont typeface="Wingdings 2" pitchFamily="18" charset="2"/>
              <a:buNone/>
            </a:pPr>
            <a:endParaRPr lang="en-US" dirty="0" smtClean="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4348" y="1502688"/>
            <a:ext cx="8072494" cy="4616648"/>
          </a:xfrm>
          <a:prstGeom prst="rect">
            <a:avLst/>
          </a:prstGeom>
          <a:noFill/>
        </p:spPr>
        <p:txBody>
          <a:bodyPr wrap="square" rtlCol="0">
            <a:spAutoFit/>
          </a:bodyPr>
          <a:lstStyle/>
          <a:p>
            <a:r>
              <a:rPr lang="en-IN" sz="2800" b="1" i="1" u="sng" dirty="0">
                <a:solidFill>
                  <a:srgbClr val="FF0000"/>
                </a:solidFill>
                <a:latin typeface="Cambria" pitchFamily="18" charset="0"/>
                <a:ea typeface="Cambria" pitchFamily="18" charset="0"/>
              </a:rPr>
              <a:t>Enzyme </a:t>
            </a:r>
            <a:r>
              <a:rPr lang="en-IN" sz="2800" b="1" i="1" u="sng" dirty="0" smtClean="0">
                <a:solidFill>
                  <a:srgbClr val="FF0000"/>
                </a:solidFill>
                <a:latin typeface="Cambria" pitchFamily="18" charset="0"/>
                <a:ea typeface="Cambria" pitchFamily="18" charset="0"/>
              </a:rPr>
              <a:t>Inhibition</a:t>
            </a:r>
          </a:p>
          <a:p>
            <a:r>
              <a:rPr lang="en-IN" sz="2000" b="1" i="1" dirty="0" smtClean="0">
                <a:latin typeface="Cambria" pitchFamily="18" charset="0"/>
                <a:ea typeface="Cambria" pitchFamily="18" charset="0"/>
              </a:rPr>
              <a:t> </a:t>
            </a:r>
            <a:r>
              <a:rPr lang="en-IN" sz="2000" b="1" i="1" dirty="0">
                <a:solidFill>
                  <a:srgbClr val="800080"/>
                </a:solidFill>
                <a:latin typeface="Cambria" pitchFamily="18" charset="0"/>
                <a:ea typeface="Cambria" pitchFamily="18" charset="0"/>
              </a:rPr>
              <a:t>Competitive Inhibition</a:t>
            </a:r>
          </a:p>
          <a:p>
            <a:endParaRPr lang="en-IN" sz="2000" b="1" i="1" dirty="0">
              <a:solidFill>
                <a:srgbClr val="800080"/>
              </a:solidFill>
              <a:latin typeface="Cambria" pitchFamily="18" charset="0"/>
              <a:ea typeface="Cambria" pitchFamily="18" charset="0"/>
            </a:endParaRPr>
          </a:p>
          <a:p>
            <a:r>
              <a:rPr lang="en-IN" sz="2000" b="1" i="1" dirty="0">
                <a:solidFill>
                  <a:srgbClr val="800080"/>
                </a:solidFill>
                <a:latin typeface="Cambria" pitchFamily="18" charset="0"/>
                <a:ea typeface="Cambria" pitchFamily="18" charset="0"/>
              </a:rPr>
              <a:t>Probably the easiest type of enzyme inhibition to understand is competitive inhibition and it is the one most commonly exploited pharmaceutically. </a:t>
            </a:r>
            <a:endParaRPr lang="en-IN" sz="2000" b="1" i="1" dirty="0" smtClean="0">
              <a:solidFill>
                <a:srgbClr val="800080"/>
              </a:solidFill>
              <a:latin typeface="Cambria" pitchFamily="18" charset="0"/>
              <a:ea typeface="Cambria" pitchFamily="18" charset="0"/>
            </a:endParaRPr>
          </a:p>
          <a:p>
            <a:endParaRPr lang="en-IN" sz="2000" b="1" i="1" dirty="0" smtClean="0">
              <a:solidFill>
                <a:srgbClr val="800080"/>
              </a:solidFill>
              <a:latin typeface="Cambria" pitchFamily="18" charset="0"/>
              <a:ea typeface="Cambria" pitchFamily="18" charset="0"/>
            </a:endParaRPr>
          </a:p>
          <a:p>
            <a:r>
              <a:rPr lang="en-IN" sz="2000" b="1" i="1" dirty="0" smtClean="0">
                <a:solidFill>
                  <a:srgbClr val="800080"/>
                </a:solidFill>
                <a:latin typeface="Cambria" pitchFamily="18" charset="0"/>
                <a:ea typeface="Cambria" pitchFamily="18" charset="0"/>
              </a:rPr>
              <a:t>Molecules </a:t>
            </a:r>
            <a:r>
              <a:rPr lang="en-IN" sz="2000" b="1" i="1" dirty="0">
                <a:solidFill>
                  <a:srgbClr val="800080"/>
                </a:solidFill>
                <a:latin typeface="Cambria" pitchFamily="18" charset="0"/>
                <a:ea typeface="Cambria" pitchFamily="18" charset="0"/>
              </a:rPr>
              <a:t>that are competitive inhibitors of enzymes resemble one of the normal substrates of an enzyme. </a:t>
            </a:r>
            <a:endParaRPr lang="en-IN" sz="2000" b="1" i="1" dirty="0" smtClean="0">
              <a:solidFill>
                <a:srgbClr val="800080"/>
              </a:solidFill>
              <a:latin typeface="Cambria" pitchFamily="18" charset="0"/>
              <a:ea typeface="Cambria" pitchFamily="18" charset="0"/>
            </a:endParaRPr>
          </a:p>
          <a:p>
            <a:endParaRPr lang="en-IN" sz="2000" b="1" i="1" dirty="0" smtClean="0">
              <a:solidFill>
                <a:srgbClr val="800080"/>
              </a:solidFill>
              <a:latin typeface="Cambria" pitchFamily="18" charset="0"/>
              <a:ea typeface="Cambria" pitchFamily="18" charset="0"/>
            </a:endParaRPr>
          </a:p>
          <a:p>
            <a:r>
              <a:rPr lang="en-IN" sz="2000" b="1" i="1" dirty="0" smtClean="0">
                <a:solidFill>
                  <a:srgbClr val="800080"/>
                </a:solidFill>
                <a:latin typeface="Cambria" pitchFamily="18" charset="0"/>
                <a:ea typeface="Cambria" pitchFamily="18" charset="0"/>
              </a:rPr>
              <a:t>An </a:t>
            </a:r>
            <a:r>
              <a:rPr lang="en-IN" sz="2000" b="1" i="1" dirty="0">
                <a:solidFill>
                  <a:srgbClr val="800080"/>
                </a:solidFill>
                <a:latin typeface="Cambria" pitchFamily="18" charset="0"/>
                <a:ea typeface="Cambria" pitchFamily="18" charset="0"/>
              </a:rPr>
              <a:t>example is methotrexate, which resembles the folate substrate of the enzyme </a:t>
            </a:r>
            <a:r>
              <a:rPr lang="en-IN" sz="2000" b="1" i="1" dirty="0" err="1">
                <a:solidFill>
                  <a:srgbClr val="800080"/>
                </a:solidFill>
                <a:latin typeface="Cambria" pitchFamily="18" charset="0"/>
                <a:ea typeface="Cambria" pitchFamily="18" charset="0"/>
              </a:rPr>
              <a:t>dihydrofolate</a:t>
            </a:r>
            <a:r>
              <a:rPr lang="en-IN" sz="2000" b="1" i="1" dirty="0">
                <a:solidFill>
                  <a:srgbClr val="800080"/>
                </a:solidFill>
                <a:latin typeface="Cambria" pitchFamily="18" charset="0"/>
                <a:ea typeface="Cambria" pitchFamily="18" charset="0"/>
              </a:rPr>
              <a:t> </a:t>
            </a:r>
            <a:r>
              <a:rPr lang="en-IN" sz="2000" b="1" i="1" dirty="0" err="1">
                <a:solidFill>
                  <a:srgbClr val="800080"/>
                </a:solidFill>
                <a:latin typeface="Cambria" pitchFamily="18" charset="0"/>
                <a:ea typeface="Cambria" pitchFamily="18" charset="0"/>
              </a:rPr>
              <a:t>reductase</a:t>
            </a:r>
            <a:r>
              <a:rPr lang="en-IN" sz="2000" b="1" i="1" dirty="0">
                <a:solidFill>
                  <a:srgbClr val="800080"/>
                </a:solidFill>
                <a:latin typeface="Cambria" pitchFamily="18" charset="0"/>
                <a:ea typeface="Cambria" pitchFamily="18" charset="0"/>
              </a:rPr>
              <a:t> (DHFR). </a:t>
            </a:r>
          </a:p>
          <a:p>
            <a:endParaRPr lang="en-IN" sz="2800" b="1" dirty="0">
              <a:solidFill>
                <a:srgbClr val="800080"/>
              </a:solidFill>
            </a:endParaRPr>
          </a:p>
          <a:p>
            <a:endParaRPr lang="en-IN" dirty="0">
              <a:solidFill>
                <a:srgbClr val="800080"/>
              </a:solidFill>
            </a:endParaRPr>
          </a:p>
        </p:txBody>
      </p:sp>
    </p:spTree>
    <p:extLst>
      <p:ext uri="{BB962C8B-B14F-4D97-AF65-F5344CB8AC3E}">
        <p14:creationId xmlns:p14="http://schemas.microsoft.com/office/powerpoint/2010/main" val="82210464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8596" y="1500174"/>
            <a:ext cx="8189259" cy="2862322"/>
          </a:xfrm>
          <a:prstGeom prst="rect">
            <a:avLst/>
          </a:prstGeom>
        </p:spPr>
        <p:txBody>
          <a:bodyPr wrap="square">
            <a:spAutoFit/>
          </a:bodyPr>
          <a:lstStyle/>
          <a:p>
            <a:r>
              <a:rPr lang="en-IN" sz="2000" b="1" i="1" dirty="0">
                <a:solidFill>
                  <a:srgbClr val="800080"/>
                </a:solidFill>
                <a:latin typeface="Cambria" pitchFamily="18" charset="0"/>
                <a:ea typeface="Cambria" pitchFamily="18" charset="0"/>
              </a:rPr>
              <a:t>This enzyme normally catalyzes the reduction of folate, an important reaction in the metabolism of nucleotides</a:t>
            </a:r>
            <a:r>
              <a:rPr lang="en-IN" sz="2000" b="1" i="1" dirty="0" smtClean="0">
                <a:solidFill>
                  <a:srgbClr val="800080"/>
                </a:solidFill>
                <a:latin typeface="Cambria" pitchFamily="18" charset="0"/>
                <a:ea typeface="Cambria" pitchFamily="18" charset="0"/>
              </a:rPr>
              <a:t>.</a:t>
            </a:r>
          </a:p>
          <a:p>
            <a:endParaRPr lang="en-IN" sz="2000" b="1" i="1" dirty="0" smtClean="0">
              <a:solidFill>
                <a:srgbClr val="800080"/>
              </a:solidFill>
              <a:latin typeface="Cambria" pitchFamily="18" charset="0"/>
              <a:ea typeface="Cambria" pitchFamily="18" charset="0"/>
            </a:endParaRPr>
          </a:p>
          <a:p>
            <a:r>
              <a:rPr lang="en-IN" sz="2000" b="1" i="1" dirty="0" smtClean="0">
                <a:solidFill>
                  <a:srgbClr val="800080"/>
                </a:solidFill>
                <a:latin typeface="Cambria" pitchFamily="18" charset="0"/>
                <a:ea typeface="Cambria" pitchFamily="18" charset="0"/>
              </a:rPr>
              <a:t> </a:t>
            </a:r>
            <a:r>
              <a:rPr lang="en-IN" sz="2000" b="1" i="1" dirty="0">
                <a:solidFill>
                  <a:srgbClr val="800080"/>
                </a:solidFill>
                <a:latin typeface="Cambria" pitchFamily="18" charset="0"/>
                <a:ea typeface="Cambria" pitchFamily="18" charset="0"/>
              </a:rPr>
              <a:t>When the drug methotrexate is present, some of the enzyme binds to it instead of to folate and during the time methotrexate is bound, the enzyme is inactive and unable to bind folate. </a:t>
            </a:r>
            <a:endParaRPr lang="en-IN" sz="2000" b="1" i="1" dirty="0" smtClean="0">
              <a:solidFill>
                <a:srgbClr val="800080"/>
              </a:solidFill>
              <a:latin typeface="Cambria" pitchFamily="18" charset="0"/>
              <a:ea typeface="Cambria" pitchFamily="18" charset="0"/>
            </a:endParaRPr>
          </a:p>
          <a:p>
            <a:endParaRPr lang="en-IN" sz="2000" b="1" i="1" dirty="0" smtClean="0">
              <a:solidFill>
                <a:srgbClr val="800080"/>
              </a:solidFill>
              <a:latin typeface="Cambria" pitchFamily="18" charset="0"/>
              <a:ea typeface="Cambria" pitchFamily="18" charset="0"/>
            </a:endParaRPr>
          </a:p>
          <a:p>
            <a:r>
              <a:rPr lang="en-IN" sz="2000" b="1" i="1" dirty="0" smtClean="0">
                <a:solidFill>
                  <a:srgbClr val="800080"/>
                </a:solidFill>
                <a:latin typeface="Cambria" pitchFamily="18" charset="0"/>
                <a:ea typeface="Cambria" pitchFamily="18" charset="0"/>
              </a:rPr>
              <a:t>Thus</a:t>
            </a:r>
            <a:r>
              <a:rPr lang="en-IN" sz="2000" b="1" i="1" dirty="0">
                <a:solidFill>
                  <a:srgbClr val="800080"/>
                </a:solidFill>
                <a:latin typeface="Cambria" pitchFamily="18" charset="0"/>
                <a:ea typeface="Cambria" pitchFamily="18" charset="0"/>
              </a:rPr>
              <a:t>, the enzyme is inhibited. </a:t>
            </a:r>
            <a:endParaRPr lang="en-IN" sz="2000" b="1" i="1" dirty="0" smtClean="0">
              <a:solidFill>
                <a:srgbClr val="800080"/>
              </a:solidFill>
              <a:latin typeface="Cambria" pitchFamily="18" charset="0"/>
              <a:ea typeface="Cambria" pitchFamily="18" charset="0"/>
            </a:endParaRPr>
          </a:p>
          <a:p>
            <a:r>
              <a:rPr lang="en-IN" sz="2000" b="1" i="1" dirty="0" smtClean="0">
                <a:solidFill>
                  <a:srgbClr val="800080"/>
                </a:solidFill>
                <a:latin typeface="Cambria" pitchFamily="18" charset="0"/>
                <a:ea typeface="Cambria" pitchFamily="18" charset="0"/>
              </a:rPr>
              <a:t>.</a:t>
            </a:r>
            <a:endParaRPr lang="en-IN" sz="2000" b="1" i="1" dirty="0">
              <a:solidFill>
                <a:srgbClr val="800080"/>
              </a:solidFill>
              <a:latin typeface="Cambria" pitchFamily="18" charset="0"/>
              <a:ea typeface="Cambria" pitchFamily="18" charset="0"/>
            </a:endParaRPr>
          </a:p>
        </p:txBody>
      </p:sp>
    </p:spTree>
    <p:extLst>
      <p:ext uri="{BB962C8B-B14F-4D97-AF65-F5344CB8AC3E}">
        <p14:creationId xmlns:p14="http://schemas.microsoft.com/office/powerpoint/2010/main" val="160021618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2910" y="2000240"/>
            <a:ext cx="7786742" cy="2862322"/>
          </a:xfrm>
          <a:prstGeom prst="rect">
            <a:avLst/>
          </a:prstGeom>
          <a:noFill/>
        </p:spPr>
        <p:txBody>
          <a:bodyPr wrap="square" rtlCol="0">
            <a:spAutoFit/>
          </a:bodyPr>
          <a:lstStyle/>
          <a:p>
            <a:r>
              <a:rPr lang="en-IN" sz="2000" b="1" i="1" dirty="0" smtClean="0">
                <a:solidFill>
                  <a:srgbClr val="800080"/>
                </a:solidFill>
                <a:latin typeface="Cambria" pitchFamily="18" charset="0"/>
                <a:ea typeface="Cambria" pitchFamily="18" charset="0"/>
              </a:rPr>
              <a:t>Notably, the binding site on DHFR for </a:t>
            </a:r>
            <a:r>
              <a:rPr lang="en-IN" sz="2000" b="1" i="1" dirty="0" err="1" smtClean="0">
                <a:solidFill>
                  <a:srgbClr val="800080"/>
                </a:solidFill>
                <a:latin typeface="Cambria" pitchFamily="18" charset="0"/>
                <a:ea typeface="Cambria" pitchFamily="18" charset="0"/>
              </a:rPr>
              <a:t>methotrexate</a:t>
            </a:r>
            <a:r>
              <a:rPr lang="en-IN" sz="2000" b="1" i="1" dirty="0" smtClean="0">
                <a:solidFill>
                  <a:srgbClr val="800080"/>
                </a:solidFill>
                <a:latin typeface="Cambria" pitchFamily="18" charset="0"/>
                <a:ea typeface="Cambria" pitchFamily="18" charset="0"/>
              </a:rPr>
              <a:t> is the active site, the same place that </a:t>
            </a:r>
            <a:r>
              <a:rPr lang="en-IN" sz="2000" b="1" i="1" dirty="0" err="1" smtClean="0">
                <a:solidFill>
                  <a:srgbClr val="800080"/>
                </a:solidFill>
                <a:latin typeface="Cambria" pitchFamily="18" charset="0"/>
                <a:ea typeface="Cambria" pitchFamily="18" charset="0"/>
              </a:rPr>
              <a:t>folate</a:t>
            </a:r>
            <a:r>
              <a:rPr lang="en-IN" sz="2000" b="1" i="1" dirty="0" smtClean="0">
                <a:solidFill>
                  <a:srgbClr val="800080"/>
                </a:solidFill>
                <a:latin typeface="Cambria" pitchFamily="18" charset="0"/>
                <a:ea typeface="Cambria" pitchFamily="18" charset="0"/>
              </a:rPr>
              <a:t> would normally bind. </a:t>
            </a:r>
          </a:p>
          <a:p>
            <a:endParaRPr lang="en-IN" sz="2000" b="1" i="1" dirty="0" smtClean="0">
              <a:solidFill>
                <a:srgbClr val="800080"/>
              </a:solidFill>
              <a:latin typeface="Cambria" pitchFamily="18" charset="0"/>
              <a:ea typeface="Cambria" pitchFamily="18" charset="0"/>
            </a:endParaRPr>
          </a:p>
          <a:p>
            <a:r>
              <a:rPr lang="en-IN" sz="2000" b="1" i="1" dirty="0" smtClean="0">
                <a:solidFill>
                  <a:srgbClr val="800080"/>
                </a:solidFill>
                <a:latin typeface="Cambria" pitchFamily="18" charset="0"/>
                <a:ea typeface="Cambria" pitchFamily="18" charset="0"/>
              </a:rPr>
              <a:t>As a result, </a:t>
            </a:r>
            <a:r>
              <a:rPr lang="en-IN" sz="2000" b="1" i="1" dirty="0" err="1" smtClean="0">
                <a:solidFill>
                  <a:srgbClr val="800080"/>
                </a:solidFill>
                <a:latin typeface="Cambria" pitchFamily="18" charset="0"/>
                <a:ea typeface="Cambria" pitchFamily="18" charset="0"/>
              </a:rPr>
              <a:t>methotrexate</a:t>
            </a:r>
            <a:r>
              <a:rPr lang="en-IN" sz="2000" b="1" i="1" dirty="0" smtClean="0">
                <a:solidFill>
                  <a:srgbClr val="800080"/>
                </a:solidFill>
                <a:latin typeface="Cambria" pitchFamily="18" charset="0"/>
                <a:ea typeface="Cambria" pitchFamily="18" charset="0"/>
              </a:rPr>
              <a:t> ‘competes’ with </a:t>
            </a:r>
            <a:r>
              <a:rPr lang="en-IN" sz="2000" b="1" i="1" dirty="0" err="1" smtClean="0">
                <a:solidFill>
                  <a:srgbClr val="800080"/>
                </a:solidFill>
                <a:latin typeface="Cambria" pitchFamily="18" charset="0"/>
                <a:ea typeface="Cambria" pitchFamily="18" charset="0"/>
              </a:rPr>
              <a:t>folate</a:t>
            </a:r>
            <a:r>
              <a:rPr lang="en-IN" sz="2000" b="1" i="1" dirty="0" smtClean="0">
                <a:solidFill>
                  <a:srgbClr val="800080"/>
                </a:solidFill>
                <a:latin typeface="Cambria" pitchFamily="18" charset="0"/>
                <a:ea typeface="Cambria" pitchFamily="18" charset="0"/>
              </a:rPr>
              <a:t> for binding to the enzyme. The more </a:t>
            </a:r>
            <a:r>
              <a:rPr lang="en-IN" sz="2000" b="1" i="1" dirty="0" err="1" smtClean="0">
                <a:solidFill>
                  <a:srgbClr val="800080"/>
                </a:solidFill>
                <a:latin typeface="Cambria" pitchFamily="18" charset="0"/>
                <a:ea typeface="Cambria" pitchFamily="18" charset="0"/>
              </a:rPr>
              <a:t>methotrexate</a:t>
            </a:r>
            <a:r>
              <a:rPr lang="en-IN" sz="2000" b="1" i="1" dirty="0" smtClean="0">
                <a:solidFill>
                  <a:srgbClr val="800080"/>
                </a:solidFill>
                <a:latin typeface="Cambria" pitchFamily="18" charset="0"/>
                <a:ea typeface="Cambria" pitchFamily="18" charset="0"/>
              </a:rPr>
              <a:t> there is, the more effectively it competes with </a:t>
            </a:r>
            <a:r>
              <a:rPr lang="en-IN" sz="2000" b="1" i="1" dirty="0" err="1" smtClean="0">
                <a:solidFill>
                  <a:srgbClr val="800080"/>
                </a:solidFill>
                <a:latin typeface="Cambria" pitchFamily="18" charset="0"/>
                <a:ea typeface="Cambria" pitchFamily="18" charset="0"/>
              </a:rPr>
              <a:t>folate</a:t>
            </a:r>
            <a:r>
              <a:rPr lang="en-IN" sz="2000" b="1" i="1" dirty="0" smtClean="0">
                <a:solidFill>
                  <a:srgbClr val="800080"/>
                </a:solidFill>
                <a:latin typeface="Cambria" pitchFamily="18" charset="0"/>
                <a:ea typeface="Cambria" pitchFamily="18" charset="0"/>
              </a:rPr>
              <a:t> for the enzyme’s active site. Conversely, the more </a:t>
            </a:r>
            <a:r>
              <a:rPr lang="en-IN" sz="2000" b="1" i="1" dirty="0" err="1" smtClean="0">
                <a:solidFill>
                  <a:srgbClr val="800080"/>
                </a:solidFill>
                <a:latin typeface="Cambria" pitchFamily="18" charset="0"/>
                <a:ea typeface="Cambria" pitchFamily="18" charset="0"/>
              </a:rPr>
              <a:t>folate</a:t>
            </a:r>
            <a:r>
              <a:rPr lang="en-IN" sz="2000" b="1" i="1" dirty="0" smtClean="0">
                <a:solidFill>
                  <a:srgbClr val="800080"/>
                </a:solidFill>
                <a:latin typeface="Cambria" pitchFamily="18" charset="0"/>
                <a:ea typeface="Cambria" pitchFamily="18" charset="0"/>
              </a:rPr>
              <a:t> there is, the less of an effect </a:t>
            </a:r>
            <a:r>
              <a:rPr lang="en-IN" sz="2000" b="1" i="1" dirty="0" err="1" smtClean="0">
                <a:solidFill>
                  <a:srgbClr val="800080"/>
                </a:solidFill>
                <a:latin typeface="Cambria" pitchFamily="18" charset="0"/>
                <a:ea typeface="Cambria" pitchFamily="18" charset="0"/>
              </a:rPr>
              <a:t>methotrexate</a:t>
            </a:r>
            <a:r>
              <a:rPr lang="en-IN" sz="2000" b="1" i="1" dirty="0" smtClean="0">
                <a:solidFill>
                  <a:srgbClr val="800080"/>
                </a:solidFill>
                <a:latin typeface="Cambria" pitchFamily="18" charset="0"/>
                <a:ea typeface="Cambria" pitchFamily="18" charset="0"/>
              </a:rPr>
              <a:t> has on the enzyme because </a:t>
            </a:r>
            <a:r>
              <a:rPr lang="en-IN" sz="2000" b="1" i="1" dirty="0" err="1" smtClean="0">
                <a:solidFill>
                  <a:srgbClr val="800080"/>
                </a:solidFill>
                <a:latin typeface="Cambria" pitchFamily="18" charset="0"/>
                <a:ea typeface="Cambria" pitchFamily="18" charset="0"/>
              </a:rPr>
              <a:t>folate</a:t>
            </a:r>
            <a:r>
              <a:rPr lang="en-IN" sz="2000" b="1" i="1" dirty="0" smtClean="0">
                <a:solidFill>
                  <a:srgbClr val="800080"/>
                </a:solidFill>
                <a:latin typeface="Cambria" pitchFamily="18" charset="0"/>
                <a:ea typeface="Cambria" pitchFamily="18" charset="0"/>
              </a:rPr>
              <a:t> outcompetes it.</a:t>
            </a:r>
          </a:p>
          <a:p>
            <a:endParaRPr lang="en-IN" sz="2000" dirty="0">
              <a:solidFill>
                <a:srgbClr val="80008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85786" y="2214554"/>
            <a:ext cx="7582989" cy="2554545"/>
          </a:xfrm>
          <a:prstGeom prst="rect">
            <a:avLst/>
          </a:prstGeom>
          <a:noFill/>
        </p:spPr>
        <p:txBody>
          <a:bodyPr wrap="square" rtlCol="0">
            <a:spAutoFit/>
          </a:bodyPr>
          <a:lstStyle/>
          <a:p>
            <a:r>
              <a:rPr lang="en-IN" sz="2000" b="1" i="1" dirty="0" smtClean="0">
                <a:solidFill>
                  <a:srgbClr val="C00000"/>
                </a:solidFill>
                <a:latin typeface="Cambria" pitchFamily="18" charset="0"/>
                <a:ea typeface="Cambria" pitchFamily="18" charset="0"/>
              </a:rPr>
              <a:t>The biological processes that occur within all living organisms are chemical reactions, and most are regulated by enzymes. </a:t>
            </a:r>
          </a:p>
          <a:p>
            <a:endParaRPr lang="en-IN" sz="2000" b="1" i="1" dirty="0" smtClean="0">
              <a:solidFill>
                <a:srgbClr val="C00000"/>
              </a:solidFill>
              <a:latin typeface="Cambria" pitchFamily="18" charset="0"/>
              <a:ea typeface="Cambria" pitchFamily="18" charset="0"/>
            </a:endParaRPr>
          </a:p>
          <a:p>
            <a:r>
              <a:rPr lang="en-IN" sz="2000" b="1" i="1" dirty="0" smtClean="0">
                <a:solidFill>
                  <a:srgbClr val="C00000"/>
                </a:solidFill>
                <a:latin typeface="Cambria" pitchFamily="18" charset="0"/>
                <a:ea typeface="Cambria" pitchFamily="18" charset="0"/>
              </a:rPr>
              <a:t>Without enzymes, many of these reactions would not take place at a perceptible rate.</a:t>
            </a:r>
          </a:p>
          <a:p>
            <a:r>
              <a:rPr lang="en-IN" sz="2000" b="1" i="1" dirty="0" smtClean="0">
                <a:solidFill>
                  <a:srgbClr val="C00000"/>
                </a:solidFill>
                <a:latin typeface="Cambria" pitchFamily="18" charset="0"/>
                <a:ea typeface="Cambria" pitchFamily="18" charset="0"/>
              </a:rPr>
              <a:t> </a:t>
            </a:r>
          </a:p>
          <a:p>
            <a:r>
              <a:rPr lang="en-IN" sz="2000" b="1" i="1" dirty="0" smtClean="0">
                <a:solidFill>
                  <a:srgbClr val="C00000"/>
                </a:solidFill>
                <a:latin typeface="Cambria" pitchFamily="18" charset="0"/>
                <a:ea typeface="Cambria" pitchFamily="18" charset="0"/>
              </a:rPr>
              <a:t>Enzymes catalyze all aspects of </a:t>
            </a:r>
            <a:r>
              <a:rPr lang="en-IN" sz="2000" b="1" i="1" u="sng" dirty="0" smtClean="0">
                <a:solidFill>
                  <a:srgbClr val="C00000"/>
                </a:solidFill>
                <a:latin typeface="Cambria" pitchFamily="18" charset="0"/>
                <a:ea typeface="Cambria" pitchFamily="18" charset="0"/>
              </a:rPr>
              <a:t>cell</a:t>
            </a:r>
            <a:r>
              <a:rPr lang="en-IN" sz="2000" b="1" i="1" dirty="0" smtClean="0">
                <a:solidFill>
                  <a:srgbClr val="C00000"/>
                </a:solidFill>
                <a:latin typeface="Cambria" pitchFamily="18" charset="0"/>
                <a:ea typeface="Cambria" pitchFamily="18" charset="0"/>
              </a:rPr>
              <a:t> </a:t>
            </a:r>
            <a:r>
              <a:rPr lang="en-IN" sz="2000" b="1" i="1" u="sng" dirty="0" smtClean="0">
                <a:solidFill>
                  <a:srgbClr val="C00000"/>
                </a:solidFill>
                <a:latin typeface="Cambria" pitchFamily="18" charset="0"/>
                <a:ea typeface="Cambria" pitchFamily="18" charset="0"/>
              </a:rPr>
              <a:t>metabolism</a:t>
            </a:r>
            <a:r>
              <a:rPr lang="en-IN" sz="2000" b="1" i="1" dirty="0" smtClean="0">
                <a:solidFill>
                  <a:srgbClr val="C00000"/>
                </a:solidFill>
                <a:latin typeface="Cambria" pitchFamily="18" charset="0"/>
                <a:ea typeface="Cambria" pitchFamily="18" charset="0"/>
              </a:rPr>
              <a:t>. </a:t>
            </a:r>
          </a:p>
          <a:p>
            <a:endParaRPr lang="en-IN" sz="2000" b="1" i="1" dirty="0" smtClean="0">
              <a:solidFill>
                <a:srgbClr val="C00000"/>
              </a:solidFill>
              <a:latin typeface="Cambria" pitchFamily="18" charset="0"/>
              <a:ea typeface="Cambria" pitchFamily="18"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itle 1"/>
          <p:cNvSpPr>
            <a:spLocks noGrp="1"/>
          </p:cNvSpPr>
          <p:nvPr>
            <p:ph type="title" idx="4294967295"/>
          </p:nvPr>
        </p:nvSpPr>
        <p:spPr>
          <a:xfrm>
            <a:off x="642910" y="1357298"/>
            <a:ext cx="8229600" cy="895350"/>
          </a:xfrm>
          <a:prstGeom prst="rect">
            <a:avLst/>
          </a:prstGeom>
        </p:spPr>
        <p:txBody>
          <a:bodyPr/>
          <a:lstStyle/>
          <a:p>
            <a:pPr algn="ctr"/>
            <a:r>
              <a:rPr lang="en-US" sz="3200" b="1" dirty="0" smtClean="0">
                <a:solidFill>
                  <a:srgbClr val="C00000"/>
                </a:solidFill>
                <a:latin typeface="Cambria" pitchFamily="18" charset="0"/>
                <a:ea typeface="Cambria" pitchFamily="18" charset="0"/>
                <a:cs typeface="Arial" pitchFamily="34" charset="0"/>
              </a:rPr>
              <a:t>Competitive Inhibition</a:t>
            </a:r>
            <a:endParaRPr lang="en-US" sz="3200" b="1" dirty="0" smtClean="0">
              <a:latin typeface="Cambria" pitchFamily="18" charset="0"/>
              <a:ea typeface="Cambria" pitchFamily="18" charset="0"/>
              <a:cs typeface="Arial" pitchFamily="34" charset="0"/>
            </a:endParaRPr>
          </a:p>
        </p:txBody>
      </p:sp>
      <p:graphicFrame>
        <p:nvGraphicFramePr>
          <p:cNvPr id="2050" name="Object 4"/>
          <p:cNvGraphicFramePr>
            <a:graphicFrameLocks noGrp="1" noChangeAspect="1"/>
          </p:cNvGraphicFramePr>
          <p:nvPr>
            <p:ph idx="4294967295"/>
          </p:nvPr>
        </p:nvGraphicFramePr>
        <p:xfrm>
          <a:off x="4572000" y="2786058"/>
          <a:ext cx="4343430" cy="3519676"/>
        </p:xfrm>
        <a:graphic>
          <a:graphicData uri="http://schemas.openxmlformats.org/presentationml/2006/ole">
            <mc:AlternateContent xmlns:mc="http://schemas.openxmlformats.org/markup-compatibility/2006">
              <mc:Choice xmlns:v="urn:schemas-microsoft-com:vml" Requires="v">
                <p:oleObj spid="_x0000_s168963" r:id="rId3" imgW="6771429" imgH="6973273" progId="PBrush">
                  <p:embed/>
                </p:oleObj>
              </mc:Choice>
              <mc:Fallback>
                <p:oleObj r:id="rId3" imgW="6771429" imgH="6973273" progId="PBrush">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t="1234" b="48148"/>
                      <a:stretch>
                        <a:fillRect/>
                      </a:stretch>
                    </p:blipFill>
                    <p:spPr bwMode="auto">
                      <a:xfrm>
                        <a:off x="4572000" y="2786058"/>
                        <a:ext cx="4343430" cy="351967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052" name="Picture 2" descr="X336A"/>
          <p:cNvPicPr>
            <a:picLocks noChangeAspect="1" noChangeArrowheads="1"/>
          </p:cNvPicPr>
          <p:nvPr/>
        </p:nvPicPr>
        <p:blipFill>
          <a:blip r:embed="rId5"/>
          <a:srcRect/>
          <a:stretch>
            <a:fillRect/>
          </a:stretch>
        </p:blipFill>
        <p:spPr bwMode="auto">
          <a:xfrm>
            <a:off x="-4763" y="2289996"/>
            <a:ext cx="4148135" cy="3812354"/>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714488"/>
            <a:ext cx="3214678" cy="2506703"/>
          </a:xfrm>
          <a:prstGeom prst="rect">
            <a:avLst/>
          </a:prstGeom>
        </p:spPr>
      </p:pic>
      <p:sp>
        <p:nvSpPr>
          <p:cNvPr id="4" name="TextBox 3"/>
          <p:cNvSpPr txBox="1"/>
          <p:nvPr/>
        </p:nvSpPr>
        <p:spPr>
          <a:xfrm>
            <a:off x="3643306" y="1428736"/>
            <a:ext cx="5072098" cy="4093428"/>
          </a:xfrm>
          <a:prstGeom prst="rect">
            <a:avLst/>
          </a:prstGeom>
          <a:noFill/>
        </p:spPr>
        <p:txBody>
          <a:bodyPr wrap="square" rtlCol="0">
            <a:spAutoFit/>
          </a:bodyPr>
          <a:lstStyle/>
          <a:p>
            <a:pPr lvl="1">
              <a:buFont typeface="Wingdings" pitchFamily="2" charset="2"/>
              <a:buChar char="Ø"/>
            </a:pPr>
            <a:r>
              <a:rPr lang="en-US" sz="2000" b="1" i="1" dirty="0" smtClean="0">
                <a:solidFill>
                  <a:srgbClr val="0000FF"/>
                </a:solidFill>
                <a:latin typeface="Cambria" pitchFamily="18" charset="0"/>
                <a:ea typeface="Cambria" pitchFamily="18" charset="0"/>
              </a:rPr>
              <a:t>Molecule with similar structure to substrate</a:t>
            </a:r>
          </a:p>
          <a:p>
            <a:pPr lvl="1">
              <a:buFont typeface="Wingdings" pitchFamily="2" charset="2"/>
              <a:buChar char="Ø"/>
            </a:pPr>
            <a:r>
              <a:rPr lang="en-US" sz="2000" b="1" i="1" dirty="0" smtClean="0">
                <a:solidFill>
                  <a:srgbClr val="0000FF"/>
                </a:solidFill>
                <a:latin typeface="Cambria" pitchFamily="18" charset="0"/>
                <a:ea typeface="Cambria" pitchFamily="18" charset="0"/>
              </a:rPr>
              <a:t>Competes for active site bonding</a:t>
            </a:r>
          </a:p>
          <a:p>
            <a:pPr lvl="1">
              <a:buFont typeface="Wingdings" pitchFamily="2" charset="2"/>
              <a:buChar char="Ø"/>
            </a:pPr>
            <a:r>
              <a:rPr lang="en-US" sz="2000" b="1" i="1" dirty="0" smtClean="0">
                <a:solidFill>
                  <a:srgbClr val="0000FF"/>
                </a:solidFill>
                <a:latin typeface="Cambria" pitchFamily="18" charset="0"/>
                <a:ea typeface="Cambria" pitchFamily="18" charset="0"/>
              </a:rPr>
              <a:t>Blocks active site temporarily</a:t>
            </a:r>
          </a:p>
          <a:p>
            <a:pPr lvl="1">
              <a:buFont typeface="Wingdings" pitchFamily="2" charset="2"/>
              <a:buChar char="Ø"/>
            </a:pPr>
            <a:r>
              <a:rPr lang="en-US" sz="2000" b="1" i="1" dirty="0" smtClean="0">
                <a:solidFill>
                  <a:srgbClr val="0000FF"/>
                </a:solidFill>
                <a:latin typeface="Cambria" pitchFamily="18" charset="0"/>
                <a:ea typeface="Cambria" pitchFamily="18" charset="0"/>
              </a:rPr>
              <a:t>Enzyme activity reduced / stopped</a:t>
            </a:r>
          </a:p>
          <a:p>
            <a:pPr lvl="1">
              <a:buFont typeface="Wingdings" pitchFamily="2" charset="2"/>
              <a:buChar char="Ø"/>
            </a:pPr>
            <a:r>
              <a:rPr lang="en-US" sz="2000" b="1" i="1" dirty="0" smtClean="0">
                <a:solidFill>
                  <a:srgbClr val="0000FF"/>
                </a:solidFill>
                <a:latin typeface="Cambria" pitchFamily="18" charset="0"/>
                <a:ea typeface="Cambria" pitchFamily="18" charset="0"/>
              </a:rPr>
              <a:t>Reversible reaction </a:t>
            </a:r>
          </a:p>
          <a:p>
            <a:pPr lvl="1"/>
            <a:r>
              <a:rPr lang="en-US" sz="2000" b="1" i="1" dirty="0" smtClean="0">
                <a:solidFill>
                  <a:srgbClr val="0000FF"/>
                </a:solidFill>
                <a:latin typeface="Cambria" pitchFamily="18" charset="0"/>
                <a:ea typeface="Cambria" pitchFamily="18" charset="0"/>
              </a:rPr>
              <a:t>  (weak interactions: H bonding, etc)</a:t>
            </a:r>
          </a:p>
          <a:p>
            <a:pPr lvl="1">
              <a:buFont typeface="Wingdings" pitchFamily="2" charset="2"/>
              <a:buChar char="Ø"/>
            </a:pPr>
            <a:r>
              <a:rPr lang="en-US" sz="2000" b="1" i="1" dirty="0" smtClean="0">
                <a:solidFill>
                  <a:srgbClr val="0000FF"/>
                </a:solidFill>
                <a:latin typeface="Cambria" pitchFamily="18" charset="0"/>
                <a:ea typeface="Cambria" pitchFamily="18" charset="0"/>
              </a:rPr>
              <a:t>Increasing concentration of substrate    </a:t>
            </a:r>
          </a:p>
          <a:p>
            <a:pPr lvl="1"/>
            <a:r>
              <a:rPr lang="en-US" sz="2000" b="1" i="1" dirty="0" smtClean="0">
                <a:solidFill>
                  <a:srgbClr val="0000FF"/>
                </a:solidFill>
                <a:latin typeface="Cambria" pitchFamily="18" charset="0"/>
                <a:ea typeface="Cambria" pitchFamily="18" charset="0"/>
              </a:rPr>
              <a:t>    can overcome </a:t>
            </a:r>
          </a:p>
          <a:p>
            <a:pPr lvl="1">
              <a:buFont typeface="Wingdings" pitchFamily="2" charset="2"/>
              <a:buChar char="Ø"/>
            </a:pPr>
            <a:r>
              <a:rPr lang="en-US" sz="2000" b="1" i="1" dirty="0" smtClean="0">
                <a:solidFill>
                  <a:srgbClr val="0000FF"/>
                </a:solidFill>
                <a:latin typeface="Cambria" pitchFamily="18" charset="0"/>
                <a:ea typeface="Cambria" pitchFamily="18" charset="0"/>
              </a:rPr>
              <a:t> inhibition effect (out competes for </a:t>
            </a:r>
          </a:p>
          <a:p>
            <a:pPr lvl="1"/>
            <a:r>
              <a:rPr lang="en-US" sz="2000" b="1" i="1" dirty="0" smtClean="0">
                <a:solidFill>
                  <a:srgbClr val="0000FF"/>
                </a:solidFill>
                <a:latin typeface="Cambria" pitchFamily="18" charset="0"/>
                <a:ea typeface="Cambria" pitchFamily="18" charset="0"/>
              </a:rPr>
              <a:t>     active site)</a:t>
            </a:r>
          </a:p>
          <a:p>
            <a:pPr>
              <a:buFont typeface="Wingdings" pitchFamily="2" charset="2"/>
              <a:buChar char="Ø"/>
            </a:pPr>
            <a:endParaRPr lang="en-IN" sz="2000" dirty="0">
              <a:latin typeface="Cambria" pitchFamily="18" charset="0"/>
              <a:ea typeface="Cambria" pitchFamily="18" charset="0"/>
            </a:endParaRPr>
          </a:p>
        </p:txBody>
      </p:sp>
    </p:spTree>
    <p:extLst>
      <p:ext uri="{BB962C8B-B14F-4D97-AF65-F5344CB8AC3E}">
        <p14:creationId xmlns:p14="http://schemas.microsoft.com/office/powerpoint/2010/main" val="60806175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643049"/>
            <a:ext cx="8703609" cy="3293209"/>
          </a:xfrm>
          <a:prstGeom prst="rect">
            <a:avLst/>
          </a:prstGeom>
        </p:spPr>
        <p:txBody>
          <a:bodyPr wrap="square">
            <a:spAutoFit/>
          </a:bodyPr>
          <a:lstStyle/>
          <a:p>
            <a:r>
              <a:rPr lang="en-IN" sz="2800" b="1" dirty="0">
                <a:latin typeface="Cambria" pitchFamily="18" charset="0"/>
                <a:ea typeface="Cambria" pitchFamily="18" charset="0"/>
              </a:rPr>
              <a:t>Non-Competitive </a:t>
            </a:r>
            <a:r>
              <a:rPr lang="en-IN" sz="2800" b="1" dirty="0" smtClean="0">
                <a:latin typeface="Cambria" pitchFamily="18" charset="0"/>
                <a:ea typeface="Cambria" pitchFamily="18" charset="0"/>
              </a:rPr>
              <a:t>Inhibition</a:t>
            </a:r>
          </a:p>
          <a:p>
            <a:endParaRPr lang="en-IN" sz="2000" b="1" dirty="0">
              <a:latin typeface="Cambria" pitchFamily="18" charset="0"/>
              <a:ea typeface="Cambria" pitchFamily="18" charset="0"/>
            </a:endParaRPr>
          </a:p>
          <a:p>
            <a:r>
              <a:rPr lang="en-IN" sz="2000" b="1" i="1" dirty="0">
                <a:solidFill>
                  <a:srgbClr val="C00000"/>
                </a:solidFill>
                <a:latin typeface="Cambria" pitchFamily="18" charset="0"/>
                <a:ea typeface="Cambria" pitchFamily="18" charset="0"/>
              </a:rPr>
              <a:t>A second type of inhibition employs inhibitors that do not resemble the substrate and bind not to the active site, but rather to a separate site on the enzyme (rectangular site below). </a:t>
            </a:r>
            <a:endParaRPr lang="en-IN" sz="2000" b="1" i="1" dirty="0" smtClean="0">
              <a:solidFill>
                <a:srgbClr val="C00000"/>
              </a:solidFill>
              <a:latin typeface="Cambria" pitchFamily="18" charset="0"/>
              <a:ea typeface="Cambria" pitchFamily="18" charset="0"/>
            </a:endParaRPr>
          </a:p>
          <a:p>
            <a:endParaRPr lang="en-IN" sz="2000" b="1" i="1" dirty="0" smtClean="0">
              <a:solidFill>
                <a:srgbClr val="C00000"/>
              </a:solidFill>
              <a:latin typeface="Cambria" pitchFamily="18" charset="0"/>
              <a:ea typeface="Cambria" pitchFamily="18" charset="0"/>
            </a:endParaRPr>
          </a:p>
          <a:p>
            <a:r>
              <a:rPr lang="en-IN" sz="2000" b="1" i="1" dirty="0" smtClean="0">
                <a:solidFill>
                  <a:srgbClr val="C00000"/>
                </a:solidFill>
                <a:latin typeface="Cambria" pitchFamily="18" charset="0"/>
                <a:ea typeface="Cambria" pitchFamily="18" charset="0"/>
              </a:rPr>
              <a:t>The </a:t>
            </a:r>
            <a:r>
              <a:rPr lang="en-IN" sz="2000" b="1" i="1" dirty="0">
                <a:solidFill>
                  <a:srgbClr val="C00000"/>
                </a:solidFill>
                <a:latin typeface="Cambria" pitchFamily="18" charset="0"/>
                <a:ea typeface="Cambria" pitchFamily="18" charset="0"/>
              </a:rPr>
              <a:t>effect of binding a non-competitive inhibitor is significantly different from binding a competitive inhibitor because there is no competition</a:t>
            </a:r>
            <a:r>
              <a:rPr lang="en-IN" sz="2000" b="1" i="1" dirty="0" smtClean="0">
                <a:solidFill>
                  <a:srgbClr val="C00000"/>
                </a:solidFill>
                <a:latin typeface="Cambria" pitchFamily="18" charset="0"/>
                <a:ea typeface="Cambria" pitchFamily="18" charset="0"/>
              </a:rPr>
              <a:t>.</a:t>
            </a:r>
          </a:p>
          <a:p>
            <a:endParaRPr lang="en-IN" sz="2000" b="1" i="1" dirty="0">
              <a:solidFill>
                <a:srgbClr val="C00000"/>
              </a:solidFill>
              <a:latin typeface="Cambria" pitchFamily="18" charset="0"/>
              <a:ea typeface="Cambria" pitchFamily="18" charset="0"/>
            </a:endParaRPr>
          </a:p>
          <a:p>
            <a:r>
              <a:rPr lang="en-IN" sz="2000" b="1" i="1" dirty="0" smtClean="0">
                <a:solidFill>
                  <a:srgbClr val="C00000"/>
                </a:solidFill>
                <a:latin typeface="Cambria" pitchFamily="18" charset="0"/>
                <a:ea typeface="Cambria" pitchFamily="18" charset="0"/>
              </a:rPr>
              <a:t> </a:t>
            </a:r>
            <a:endParaRPr lang="en-IN" sz="2000" b="1" i="1" dirty="0">
              <a:solidFill>
                <a:srgbClr val="C00000"/>
              </a:solidFill>
              <a:latin typeface="Cambria" pitchFamily="18" charset="0"/>
              <a:ea typeface="Cambria" pitchFamily="18" charset="0"/>
            </a:endParaRPr>
          </a:p>
        </p:txBody>
      </p:sp>
    </p:spTree>
    <p:extLst>
      <p:ext uri="{BB962C8B-B14F-4D97-AF65-F5344CB8AC3E}">
        <p14:creationId xmlns:p14="http://schemas.microsoft.com/office/powerpoint/2010/main" val="127225036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72" y="1857364"/>
            <a:ext cx="8143932" cy="4062651"/>
          </a:xfrm>
          <a:prstGeom prst="rect">
            <a:avLst/>
          </a:prstGeom>
          <a:noFill/>
        </p:spPr>
        <p:txBody>
          <a:bodyPr wrap="square" rtlCol="0">
            <a:spAutoFit/>
          </a:bodyPr>
          <a:lstStyle/>
          <a:p>
            <a:r>
              <a:rPr lang="en-IN" sz="2000" b="1" i="1" dirty="0" smtClean="0">
                <a:solidFill>
                  <a:srgbClr val="C00000"/>
                </a:solidFill>
                <a:latin typeface="Cambria" pitchFamily="18" charset="0"/>
                <a:ea typeface="Cambria" pitchFamily="18" charset="0"/>
              </a:rPr>
              <a:t>In the case of competitive inhibition, the effect of the inhibitor could be reduced and eventually overwhelmed with increasing amounts of substrate. </a:t>
            </a:r>
          </a:p>
          <a:p>
            <a:endParaRPr lang="en-IN" sz="2000" b="1" i="1" dirty="0" smtClean="0">
              <a:solidFill>
                <a:srgbClr val="C00000"/>
              </a:solidFill>
              <a:latin typeface="Cambria" pitchFamily="18" charset="0"/>
              <a:ea typeface="Cambria" pitchFamily="18" charset="0"/>
            </a:endParaRPr>
          </a:p>
          <a:p>
            <a:r>
              <a:rPr lang="en-IN" sz="2000" b="1" i="1" dirty="0" smtClean="0">
                <a:solidFill>
                  <a:srgbClr val="C00000"/>
                </a:solidFill>
                <a:latin typeface="Cambria" pitchFamily="18" charset="0"/>
                <a:ea typeface="Cambria" pitchFamily="18" charset="0"/>
              </a:rPr>
              <a:t>This was because increasing substrate made increasing percentages of the enzyme active. </a:t>
            </a:r>
          </a:p>
          <a:p>
            <a:endParaRPr lang="en-IN" sz="2000" b="1" i="1" dirty="0" smtClean="0">
              <a:solidFill>
                <a:srgbClr val="C00000"/>
              </a:solidFill>
              <a:latin typeface="Cambria" pitchFamily="18" charset="0"/>
              <a:ea typeface="Cambria" pitchFamily="18" charset="0"/>
            </a:endParaRPr>
          </a:p>
          <a:p>
            <a:r>
              <a:rPr lang="en-IN" sz="2000" b="1" i="1" dirty="0" smtClean="0">
                <a:solidFill>
                  <a:srgbClr val="C00000"/>
                </a:solidFill>
                <a:latin typeface="Cambria" pitchFamily="18" charset="0"/>
                <a:ea typeface="Cambria" pitchFamily="18" charset="0"/>
              </a:rPr>
              <a:t>With non-competitive inhibition, increasing the amount of substrate has no effect on the percentage of enzyme that is active. </a:t>
            </a:r>
          </a:p>
          <a:p>
            <a:endParaRPr lang="en-IN" sz="2000" b="1" i="1" dirty="0" smtClean="0">
              <a:solidFill>
                <a:srgbClr val="C00000"/>
              </a:solidFill>
              <a:latin typeface="Cambria" pitchFamily="18" charset="0"/>
              <a:ea typeface="Cambria" pitchFamily="18" charset="0"/>
            </a:endParaRPr>
          </a:p>
          <a:p>
            <a:r>
              <a:rPr lang="en-IN" sz="2000" b="1" i="1" dirty="0" smtClean="0">
                <a:solidFill>
                  <a:srgbClr val="C00000"/>
                </a:solidFill>
                <a:latin typeface="Cambria" pitchFamily="18" charset="0"/>
                <a:ea typeface="Cambria" pitchFamily="18" charset="0"/>
              </a:rPr>
              <a:t>Indeed, in non-competitive inhibition, the percentage of enzyme inhibited remains the same through all ranges of [S].</a:t>
            </a:r>
          </a:p>
          <a:p>
            <a:endParaRPr lang="en-IN"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itle 1"/>
          <p:cNvSpPr>
            <a:spLocks noGrp="1"/>
          </p:cNvSpPr>
          <p:nvPr>
            <p:ph type="title" idx="4294967295"/>
          </p:nvPr>
        </p:nvSpPr>
        <p:spPr>
          <a:xfrm>
            <a:off x="500034" y="1500174"/>
            <a:ext cx="8229600" cy="590550"/>
          </a:xfrm>
          <a:prstGeom prst="rect">
            <a:avLst/>
          </a:prstGeom>
        </p:spPr>
        <p:txBody>
          <a:bodyPr/>
          <a:lstStyle/>
          <a:p>
            <a:pPr algn="ctr"/>
            <a:r>
              <a:rPr lang="en-US" sz="3200" b="1" dirty="0" smtClean="0">
                <a:solidFill>
                  <a:srgbClr val="C00000"/>
                </a:solidFill>
                <a:latin typeface="Cambria" pitchFamily="18" charset="0"/>
                <a:ea typeface="Cambria" pitchFamily="18" charset="0"/>
                <a:cs typeface="Arial" pitchFamily="34" charset="0"/>
              </a:rPr>
              <a:t>Non-Competitive Inhibition</a:t>
            </a:r>
            <a:endParaRPr lang="en-US" sz="3200" b="1" dirty="0" smtClean="0">
              <a:latin typeface="Cambria" pitchFamily="18" charset="0"/>
              <a:ea typeface="Cambria" pitchFamily="18" charset="0"/>
            </a:endParaRPr>
          </a:p>
        </p:txBody>
      </p:sp>
      <p:pic>
        <p:nvPicPr>
          <p:cNvPr id="3076" name="Picture 2" descr="X341A"/>
          <p:cNvPicPr>
            <a:picLocks noGrp="1" noChangeAspect="1" noChangeArrowheads="1"/>
          </p:cNvPicPr>
          <p:nvPr>
            <p:ph idx="4294967295"/>
          </p:nvPr>
        </p:nvPicPr>
        <p:blipFill>
          <a:blip r:embed="rId3"/>
          <a:srcRect/>
          <a:stretch>
            <a:fillRect/>
          </a:stretch>
        </p:blipFill>
        <p:spPr>
          <a:xfrm>
            <a:off x="-4763" y="3071810"/>
            <a:ext cx="5345113" cy="3262315"/>
          </a:xfrm>
        </p:spPr>
      </p:pic>
      <p:graphicFrame>
        <p:nvGraphicFramePr>
          <p:cNvPr id="3074" name="Object 7"/>
          <p:cNvGraphicFramePr>
            <a:graphicFrameLocks noChangeAspect="1"/>
          </p:cNvGraphicFramePr>
          <p:nvPr/>
        </p:nvGraphicFramePr>
        <p:xfrm>
          <a:off x="5334000" y="3071810"/>
          <a:ext cx="3238528" cy="2871789"/>
        </p:xfrm>
        <a:graphic>
          <a:graphicData uri="http://schemas.openxmlformats.org/presentationml/2006/ole">
            <mc:AlternateContent xmlns:mc="http://schemas.openxmlformats.org/markup-compatibility/2006">
              <mc:Choice xmlns:v="urn:schemas-microsoft-com:vml" Requires="v">
                <p:oleObj spid="_x0000_s169987" r:id="rId4" imgW="6771429" imgH="6973273" progId="PBrush">
                  <p:embed/>
                </p:oleObj>
              </mc:Choice>
              <mc:Fallback>
                <p:oleObj r:id="rId4" imgW="6771429" imgH="6973273" progId="PBrush">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t="54321"/>
                      <a:stretch>
                        <a:fillRect/>
                      </a:stretch>
                    </p:blipFill>
                    <p:spPr bwMode="auto">
                      <a:xfrm>
                        <a:off x="5334000" y="3071810"/>
                        <a:ext cx="3238528" cy="2871789"/>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100" y="1643051"/>
            <a:ext cx="3643338" cy="140103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58" y="3214686"/>
            <a:ext cx="4214842" cy="2897846"/>
          </a:xfrm>
          <a:prstGeom prst="rect">
            <a:avLst/>
          </a:prstGeom>
        </p:spPr>
      </p:pic>
      <p:sp>
        <p:nvSpPr>
          <p:cNvPr id="4" name="TextBox 3"/>
          <p:cNvSpPr txBox="1"/>
          <p:nvPr/>
        </p:nvSpPr>
        <p:spPr>
          <a:xfrm>
            <a:off x="4929190" y="1714488"/>
            <a:ext cx="4214810" cy="4493538"/>
          </a:xfrm>
          <a:prstGeom prst="rect">
            <a:avLst/>
          </a:prstGeom>
          <a:noFill/>
        </p:spPr>
        <p:txBody>
          <a:bodyPr wrap="square" rtlCol="0">
            <a:spAutoFit/>
          </a:bodyPr>
          <a:lstStyle/>
          <a:p>
            <a:endParaRPr lang="en-US" sz="2800" b="1" u="sng" dirty="0" smtClean="0">
              <a:solidFill>
                <a:srgbClr val="CC0000"/>
              </a:solidFill>
            </a:endParaRPr>
          </a:p>
          <a:p>
            <a:pPr>
              <a:buFontTx/>
              <a:buChar char="•"/>
            </a:pPr>
            <a:r>
              <a:rPr lang="en-US" sz="2000" b="1" i="1" dirty="0" smtClean="0">
                <a:solidFill>
                  <a:srgbClr val="003399"/>
                </a:solidFill>
                <a:latin typeface="Cambria" pitchFamily="18" charset="0"/>
                <a:ea typeface="Cambria" pitchFamily="18" charset="0"/>
              </a:rPr>
              <a:t>Bonds to another site other than active site</a:t>
            </a:r>
          </a:p>
          <a:p>
            <a:pPr>
              <a:buFontTx/>
              <a:buChar char="•"/>
            </a:pPr>
            <a:r>
              <a:rPr lang="en-US" sz="2000" b="1" i="1" dirty="0" smtClean="0">
                <a:solidFill>
                  <a:srgbClr val="003399"/>
                </a:solidFill>
                <a:latin typeface="Cambria" pitchFamily="18" charset="0"/>
                <a:ea typeface="Cambria" pitchFamily="18" charset="0"/>
              </a:rPr>
              <a:t>Tertiary structure of enzyme altered</a:t>
            </a:r>
          </a:p>
          <a:p>
            <a:pPr>
              <a:buFontTx/>
              <a:buChar char="•"/>
            </a:pPr>
            <a:r>
              <a:rPr lang="en-US" sz="2000" b="1" i="1" dirty="0" smtClean="0">
                <a:solidFill>
                  <a:srgbClr val="003399"/>
                </a:solidFill>
                <a:latin typeface="Cambria" pitchFamily="18" charset="0"/>
                <a:ea typeface="Cambria" pitchFamily="18" charset="0"/>
              </a:rPr>
              <a:t>Affects shape of active site (conformation change)</a:t>
            </a:r>
          </a:p>
          <a:p>
            <a:pPr>
              <a:buFontTx/>
              <a:buChar char="•"/>
            </a:pPr>
            <a:r>
              <a:rPr lang="en-US" sz="2000" b="1" i="1" dirty="0" smtClean="0">
                <a:solidFill>
                  <a:srgbClr val="003399"/>
                </a:solidFill>
                <a:latin typeface="Cambria" pitchFamily="18" charset="0"/>
                <a:ea typeface="Cambria" pitchFamily="18" charset="0"/>
              </a:rPr>
              <a:t>Lowers or blocks substrate affinity for active site</a:t>
            </a:r>
          </a:p>
          <a:p>
            <a:pPr>
              <a:buFontTx/>
              <a:buChar char="•"/>
            </a:pPr>
            <a:r>
              <a:rPr lang="en-US" sz="2000" b="1" i="1" dirty="0" smtClean="0">
                <a:solidFill>
                  <a:srgbClr val="003399"/>
                </a:solidFill>
                <a:latin typeface="Cambria" pitchFamily="18" charset="0"/>
                <a:ea typeface="Cambria" pitchFamily="18" charset="0"/>
              </a:rPr>
              <a:t>Reversible</a:t>
            </a:r>
          </a:p>
          <a:p>
            <a:pPr>
              <a:buFontTx/>
              <a:buChar char="•"/>
            </a:pPr>
            <a:r>
              <a:rPr lang="en-US" sz="2000" b="1" i="1" dirty="0" smtClean="0">
                <a:solidFill>
                  <a:srgbClr val="003399"/>
                </a:solidFill>
                <a:latin typeface="Cambria" pitchFamily="18" charset="0"/>
                <a:ea typeface="Cambria" pitchFamily="18" charset="0"/>
              </a:rPr>
              <a:t>Increasing concentration of substrate does  </a:t>
            </a:r>
            <a:r>
              <a:rPr lang="en-US" sz="2000" b="1" i="1" u="sng" dirty="0" smtClean="0">
                <a:solidFill>
                  <a:srgbClr val="003399"/>
                </a:solidFill>
                <a:latin typeface="Cambria" pitchFamily="18" charset="0"/>
                <a:ea typeface="Cambria" pitchFamily="18" charset="0"/>
              </a:rPr>
              <a:t>not</a:t>
            </a:r>
            <a:r>
              <a:rPr lang="en-US" sz="2000" b="1" i="1" dirty="0" smtClean="0">
                <a:solidFill>
                  <a:srgbClr val="003399"/>
                </a:solidFill>
                <a:latin typeface="Cambria" pitchFamily="18" charset="0"/>
                <a:ea typeface="Cambria" pitchFamily="18" charset="0"/>
              </a:rPr>
              <a:t> overcome inhibition effect</a:t>
            </a:r>
          </a:p>
          <a:p>
            <a:endParaRPr lang="en-IN" dirty="0"/>
          </a:p>
        </p:txBody>
      </p:sp>
    </p:spTree>
    <p:extLst>
      <p:ext uri="{BB962C8B-B14F-4D97-AF65-F5344CB8AC3E}">
        <p14:creationId xmlns:p14="http://schemas.microsoft.com/office/powerpoint/2010/main" val="334709171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282" y="1571612"/>
            <a:ext cx="7997638" cy="4647426"/>
          </a:xfrm>
          <a:prstGeom prst="rect">
            <a:avLst/>
          </a:prstGeom>
        </p:spPr>
        <p:txBody>
          <a:bodyPr wrap="square">
            <a:spAutoFit/>
          </a:bodyPr>
          <a:lstStyle/>
          <a:p>
            <a:r>
              <a:rPr lang="en-IN" sz="2800" b="1" i="1" dirty="0">
                <a:solidFill>
                  <a:srgbClr val="FF0000"/>
                </a:solidFill>
                <a:latin typeface="Cambria" pitchFamily="18" charset="0"/>
                <a:ea typeface="Cambria" pitchFamily="18" charset="0"/>
              </a:rPr>
              <a:t>Uncompetitive </a:t>
            </a:r>
            <a:r>
              <a:rPr lang="en-IN" sz="2800" b="1" i="1" dirty="0" smtClean="0">
                <a:solidFill>
                  <a:srgbClr val="FF0000"/>
                </a:solidFill>
                <a:latin typeface="Cambria" pitchFamily="18" charset="0"/>
                <a:ea typeface="Cambria" pitchFamily="18" charset="0"/>
              </a:rPr>
              <a:t>Inhibition</a:t>
            </a:r>
          </a:p>
          <a:p>
            <a:endParaRPr lang="en-IN" sz="2800" b="1" i="1" dirty="0" smtClean="0">
              <a:latin typeface="Cambria" pitchFamily="18" charset="0"/>
              <a:ea typeface="Cambria" pitchFamily="18" charset="0"/>
            </a:endParaRPr>
          </a:p>
          <a:p>
            <a:endParaRPr lang="en-IN" sz="2000" b="1" i="1" dirty="0">
              <a:latin typeface="Cambria" pitchFamily="18" charset="0"/>
              <a:ea typeface="Cambria" pitchFamily="18" charset="0"/>
            </a:endParaRPr>
          </a:p>
          <a:p>
            <a:r>
              <a:rPr lang="en-IN" sz="2000" b="1" i="1" dirty="0">
                <a:solidFill>
                  <a:srgbClr val="9900CC"/>
                </a:solidFill>
                <a:latin typeface="Cambria" pitchFamily="18" charset="0"/>
                <a:ea typeface="Cambria" pitchFamily="18" charset="0"/>
              </a:rPr>
              <a:t>A third type of enzymatic inhibition is that of uncompetitive inhibition, which has the odd property of a reduced </a:t>
            </a:r>
            <a:r>
              <a:rPr lang="en-IN" sz="2000" b="1" i="1" dirty="0" err="1">
                <a:solidFill>
                  <a:srgbClr val="9900CC"/>
                </a:solidFill>
                <a:latin typeface="Cambria" pitchFamily="18" charset="0"/>
                <a:ea typeface="Cambria" pitchFamily="18" charset="0"/>
              </a:rPr>
              <a:t>Vmax</a:t>
            </a:r>
            <a:r>
              <a:rPr lang="en-IN" sz="2000" b="1" i="1" dirty="0">
                <a:solidFill>
                  <a:srgbClr val="9900CC"/>
                </a:solidFill>
                <a:latin typeface="Cambria" pitchFamily="18" charset="0"/>
                <a:ea typeface="Cambria" pitchFamily="18" charset="0"/>
              </a:rPr>
              <a:t> as well as a reduced K</a:t>
            </a:r>
            <a:r>
              <a:rPr lang="en-IN" sz="2000" b="1" i="1" baseline="-25000" dirty="0">
                <a:solidFill>
                  <a:srgbClr val="9900CC"/>
                </a:solidFill>
                <a:latin typeface="Cambria" pitchFamily="18" charset="0"/>
                <a:ea typeface="Cambria" pitchFamily="18" charset="0"/>
              </a:rPr>
              <a:t>M</a:t>
            </a:r>
            <a:r>
              <a:rPr lang="en-IN" sz="2000" b="1" i="1" dirty="0">
                <a:solidFill>
                  <a:srgbClr val="9900CC"/>
                </a:solidFill>
                <a:latin typeface="Cambria" pitchFamily="18" charset="0"/>
                <a:ea typeface="Cambria" pitchFamily="18" charset="0"/>
              </a:rPr>
              <a:t>. </a:t>
            </a:r>
            <a:endParaRPr lang="en-IN" sz="2000" b="1" i="1" dirty="0" smtClean="0">
              <a:solidFill>
                <a:srgbClr val="9900CC"/>
              </a:solidFill>
              <a:latin typeface="Cambria" pitchFamily="18" charset="0"/>
              <a:ea typeface="Cambria" pitchFamily="18" charset="0"/>
            </a:endParaRPr>
          </a:p>
          <a:p>
            <a:endParaRPr lang="en-IN" sz="2000" b="1" i="1" dirty="0" smtClean="0">
              <a:solidFill>
                <a:srgbClr val="9900CC"/>
              </a:solidFill>
              <a:latin typeface="Cambria" pitchFamily="18" charset="0"/>
              <a:ea typeface="Cambria" pitchFamily="18" charset="0"/>
            </a:endParaRPr>
          </a:p>
          <a:p>
            <a:r>
              <a:rPr lang="en-IN" sz="2000" b="1" i="1" dirty="0" smtClean="0">
                <a:solidFill>
                  <a:srgbClr val="9900CC"/>
                </a:solidFill>
                <a:latin typeface="Cambria" pitchFamily="18" charset="0"/>
                <a:ea typeface="Cambria" pitchFamily="18" charset="0"/>
              </a:rPr>
              <a:t>The </a:t>
            </a:r>
            <a:r>
              <a:rPr lang="en-IN" sz="2000" b="1" i="1" dirty="0">
                <a:solidFill>
                  <a:srgbClr val="9900CC"/>
                </a:solidFill>
                <a:latin typeface="Cambria" pitchFamily="18" charset="0"/>
                <a:ea typeface="Cambria" pitchFamily="18" charset="0"/>
              </a:rPr>
              <a:t>explanation for these seemingly odd results is rooted in the fact that the uncompetitive inhibitor binds only to the enzyme-substrate (ES) complex</a:t>
            </a:r>
            <a:r>
              <a:rPr lang="en-IN" sz="2000" b="1" i="1" dirty="0" smtClean="0">
                <a:solidFill>
                  <a:srgbClr val="9900CC"/>
                </a:solidFill>
                <a:latin typeface="Cambria" pitchFamily="18" charset="0"/>
                <a:ea typeface="Cambria" pitchFamily="18" charset="0"/>
              </a:rPr>
              <a:t>.</a:t>
            </a:r>
          </a:p>
          <a:p>
            <a:endParaRPr lang="en-IN" sz="2000" b="1" i="1" dirty="0">
              <a:solidFill>
                <a:srgbClr val="9900CC"/>
              </a:solidFill>
              <a:latin typeface="Cambria" pitchFamily="18" charset="0"/>
              <a:ea typeface="Cambria" pitchFamily="18" charset="0"/>
            </a:endParaRPr>
          </a:p>
          <a:p>
            <a:r>
              <a:rPr lang="en-IN" sz="2000" b="1" i="1" dirty="0" smtClean="0">
                <a:solidFill>
                  <a:srgbClr val="9900CC"/>
                </a:solidFill>
                <a:latin typeface="Cambria" pitchFamily="18" charset="0"/>
                <a:ea typeface="Cambria" pitchFamily="18" charset="0"/>
              </a:rPr>
              <a:t> </a:t>
            </a:r>
            <a:r>
              <a:rPr lang="en-IN" sz="2000" b="1" i="1" dirty="0">
                <a:solidFill>
                  <a:srgbClr val="9900CC"/>
                </a:solidFill>
                <a:latin typeface="Cambria" pitchFamily="18" charset="0"/>
                <a:ea typeface="Cambria" pitchFamily="18" charset="0"/>
              </a:rPr>
              <a:t>The inhibitor-bound complex forms mostly under concentrations of high substrate and the ES-I complex cannot release product while the inhibitor is bound, thus explaining the reduced </a:t>
            </a:r>
            <a:r>
              <a:rPr lang="en-IN" sz="2000" b="1" i="1" dirty="0" err="1">
                <a:solidFill>
                  <a:srgbClr val="9900CC"/>
                </a:solidFill>
                <a:latin typeface="Cambria" pitchFamily="18" charset="0"/>
                <a:ea typeface="Cambria" pitchFamily="18" charset="0"/>
              </a:rPr>
              <a:t>Vmax</a:t>
            </a:r>
            <a:r>
              <a:rPr lang="en-IN" sz="2000" b="1" dirty="0" smtClean="0">
                <a:latin typeface="Cambria" pitchFamily="18" charset="0"/>
                <a:ea typeface="Cambria" pitchFamily="18" charset="0"/>
              </a:rPr>
              <a:t>.</a:t>
            </a:r>
            <a:endParaRPr lang="en-IN" sz="2000" b="1" dirty="0">
              <a:latin typeface="Cambria" pitchFamily="18" charset="0"/>
              <a:ea typeface="Cambria" pitchFamily="18" charset="0"/>
            </a:endParaRPr>
          </a:p>
        </p:txBody>
      </p:sp>
    </p:spTree>
    <p:extLst>
      <p:ext uri="{BB962C8B-B14F-4D97-AF65-F5344CB8AC3E}">
        <p14:creationId xmlns:p14="http://schemas.microsoft.com/office/powerpoint/2010/main" val="189658349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7158" y="2000240"/>
            <a:ext cx="8286808" cy="4985980"/>
          </a:xfrm>
          <a:prstGeom prst="rect">
            <a:avLst/>
          </a:prstGeom>
          <a:noFill/>
        </p:spPr>
        <p:txBody>
          <a:bodyPr wrap="square" rtlCol="0">
            <a:spAutoFit/>
          </a:bodyPr>
          <a:lstStyle/>
          <a:p>
            <a:r>
              <a:rPr lang="en-IN" sz="2000" b="1" i="1" dirty="0" smtClean="0">
                <a:solidFill>
                  <a:srgbClr val="9900CC"/>
                </a:solidFill>
                <a:latin typeface="Cambria" pitchFamily="18" charset="0"/>
                <a:ea typeface="Cambria" pitchFamily="18" charset="0"/>
              </a:rPr>
              <a:t>The reduced K</a:t>
            </a:r>
            <a:r>
              <a:rPr lang="en-IN" sz="2000" b="1" i="1" baseline="-25000" dirty="0" smtClean="0">
                <a:solidFill>
                  <a:srgbClr val="9900CC"/>
                </a:solidFill>
                <a:latin typeface="Cambria" pitchFamily="18" charset="0"/>
                <a:ea typeface="Cambria" pitchFamily="18" charset="0"/>
              </a:rPr>
              <a:t>M </a:t>
            </a:r>
            <a:r>
              <a:rPr lang="en-IN" sz="2000" b="1" i="1" dirty="0" smtClean="0">
                <a:solidFill>
                  <a:srgbClr val="9900CC"/>
                </a:solidFill>
                <a:latin typeface="Cambria" pitchFamily="18" charset="0"/>
                <a:ea typeface="Cambria" pitchFamily="18" charset="0"/>
              </a:rPr>
              <a:t>is a bit harder to conceptualize. </a:t>
            </a:r>
          </a:p>
          <a:p>
            <a:endParaRPr lang="en-IN" sz="2000" b="1" i="1" dirty="0" smtClean="0">
              <a:solidFill>
                <a:srgbClr val="9900CC"/>
              </a:solidFill>
              <a:latin typeface="Cambria" pitchFamily="18" charset="0"/>
              <a:ea typeface="Cambria" pitchFamily="18" charset="0"/>
            </a:endParaRPr>
          </a:p>
          <a:p>
            <a:r>
              <a:rPr lang="en-IN" sz="2000" b="1" i="1" dirty="0" smtClean="0">
                <a:solidFill>
                  <a:srgbClr val="9900CC"/>
                </a:solidFill>
                <a:latin typeface="Cambria" pitchFamily="18" charset="0"/>
                <a:ea typeface="Cambria" pitchFamily="18" charset="0"/>
              </a:rPr>
              <a:t>The answer lies in the fact that the inhibitor-bound complex effectively reduces the concentration of the ES complex. </a:t>
            </a:r>
          </a:p>
          <a:p>
            <a:endParaRPr lang="en-IN" sz="2000" b="1" i="1" dirty="0" smtClean="0">
              <a:solidFill>
                <a:srgbClr val="9900CC"/>
              </a:solidFill>
              <a:latin typeface="Cambria" pitchFamily="18" charset="0"/>
              <a:ea typeface="Cambria" pitchFamily="18" charset="0"/>
            </a:endParaRPr>
          </a:p>
          <a:p>
            <a:r>
              <a:rPr lang="en-IN" sz="2000" b="1" i="1" dirty="0" smtClean="0">
                <a:solidFill>
                  <a:srgbClr val="9900CC"/>
                </a:solidFill>
                <a:latin typeface="Cambria" pitchFamily="18" charset="0"/>
                <a:ea typeface="Cambria" pitchFamily="18" charset="0"/>
              </a:rPr>
              <a:t>By Le </a:t>
            </a:r>
            <a:r>
              <a:rPr lang="en-IN" sz="2000" b="1" i="1" dirty="0" err="1" smtClean="0">
                <a:solidFill>
                  <a:srgbClr val="9900CC"/>
                </a:solidFill>
                <a:latin typeface="Cambria" pitchFamily="18" charset="0"/>
                <a:ea typeface="Cambria" pitchFamily="18" charset="0"/>
              </a:rPr>
              <a:t>Chatelier’s</a:t>
            </a:r>
            <a:r>
              <a:rPr lang="en-IN" sz="2000" b="1" i="1" dirty="0" smtClean="0">
                <a:solidFill>
                  <a:srgbClr val="9900CC"/>
                </a:solidFill>
                <a:latin typeface="Cambria" pitchFamily="18" charset="0"/>
                <a:ea typeface="Cambria" pitchFamily="18" charset="0"/>
              </a:rPr>
              <a:t> Principle, a shift occurs to form additional ES complex, resulting in less free enzyme and more enzyme in the forms ES and ESI (ES with inhibitor). </a:t>
            </a:r>
          </a:p>
          <a:p>
            <a:endParaRPr lang="en-IN" sz="2000" b="1" i="1" dirty="0" smtClean="0">
              <a:solidFill>
                <a:srgbClr val="9900CC"/>
              </a:solidFill>
              <a:latin typeface="Cambria" pitchFamily="18" charset="0"/>
              <a:ea typeface="Cambria" pitchFamily="18" charset="0"/>
            </a:endParaRPr>
          </a:p>
          <a:p>
            <a:r>
              <a:rPr lang="en-IN" sz="2000" b="1" i="1" dirty="0" smtClean="0">
                <a:solidFill>
                  <a:srgbClr val="9900CC"/>
                </a:solidFill>
                <a:latin typeface="Cambria" pitchFamily="18" charset="0"/>
                <a:ea typeface="Cambria" pitchFamily="18" charset="0"/>
              </a:rPr>
              <a:t>Decreases in free enzyme correspond to an enzyme with greater affinity for its substrate. </a:t>
            </a:r>
          </a:p>
          <a:p>
            <a:endParaRPr lang="en-IN" sz="2000" b="1" i="1" dirty="0" smtClean="0">
              <a:solidFill>
                <a:srgbClr val="9900CC"/>
              </a:solidFill>
              <a:latin typeface="Cambria" pitchFamily="18" charset="0"/>
              <a:ea typeface="Cambria" pitchFamily="18" charset="0"/>
            </a:endParaRPr>
          </a:p>
          <a:p>
            <a:endParaRPr lang="en-IN" sz="2000" b="1" i="1" dirty="0" smtClean="0">
              <a:solidFill>
                <a:srgbClr val="9900CC"/>
              </a:solidFill>
              <a:latin typeface="Cambria" pitchFamily="18" charset="0"/>
              <a:ea typeface="Cambria" pitchFamily="18" charset="0"/>
            </a:endParaRPr>
          </a:p>
          <a:p>
            <a:r>
              <a:rPr lang="en-IN" sz="2000" b="1" i="1" dirty="0" smtClean="0">
                <a:solidFill>
                  <a:srgbClr val="9900CC"/>
                </a:solidFill>
                <a:latin typeface="Cambria" pitchFamily="18" charset="0"/>
                <a:ea typeface="Cambria" pitchFamily="18" charset="0"/>
              </a:rPr>
              <a:t>Thus, paradoxically, uncompetitive inhibition both decreases </a:t>
            </a:r>
            <a:r>
              <a:rPr lang="en-IN" sz="2000" b="1" i="1" dirty="0" err="1" smtClean="0">
                <a:solidFill>
                  <a:srgbClr val="9900CC"/>
                </a:solidFill>
                <a:latin typeface="Cambria" pitchFamily="18" charset="0"/>
                <a:ea typeface="Cambria" pitchFamily="18" charset="0"/>
              </a:rPr>
              <a:t>Vmax</a:t>
            </a:r>
            <a:r>
              <a:rPr lang="en-IN" sz="2000" b="1" i="1" dirty="0" smtClean="0">
                <a:solidFill>
                  <a:srgbClr val="9900CC"/>
                </a:solidFill>
                <a:latin typeface="Cambria" pitchFamily="18" charset="0"/>
                <a:ea typeface="Cambria" pitchFamily="18" charset="0"/>
              </a:rPr>
              <a:t> and increases an enzyme’s affinity for its substrate</a:t>
            </a:r>
          </a:p>
          <a:p>
            <a:endParaRPr lang="en-IN"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4"/>
          <p:cNvSpPr>
            <a:spLocks noGrp="1"/>
          </p:cNvSpPr>
          <p:nvPr>
            <p:ph type="title" idx="4294967295"/>
          </p:nvPr>
        </p:nvSpPr>
        <p:spPr>
          <a:xfrm>
            <a:off x="914400" y="1571625"/>
            <a:ext cx="8229600" cy="990600"/>
          </a:xfrm>
          <a:prstGeom prst="rect">
            <a:avLst/>
          </a:prstGeom>
        </p:spPr>
        <p:txBody>
          <a:bodyPr/>
          <a:lstStyle/>
          <a:p>
            <a:pPr algn="ctr"/>
            <a:r>
              <a:rPr lang="en-US" sz="4000" b="1" dirty="0" smtClean="0">
                <a:solidFill>
                  <a:srgbClr val="C00000"/>
                </a:solidFill>
                <a:latin typeface="Arial" pitchFamily="34" charset="0"/>
                <a:cs typeface="Arial" pitchFamily="34" charset="0"/>
              </a:rPr>
              <a:t>Un-competitive </a:t>
            </a:r>
            <a:r>
              <a:rPr lang="en-US" sz="4000" b="1" dirty="0" err="1" smtClean="0">
                <a:solidFill>
                  <a:srgbClr val="C00000"/>
                </a:solidFill>
                <a:latin typeface="Arial" pitchFamily="34" charset="0"/>
                <a:cs typeface="Arial" pitchFamily="34" charset="0"/>
              </a:rPr>
              <a:t>Inhibiton</a:t>
            </a:r>
            <a:r>
              <a:rPr lang="en-US" sz="3600" b="1" dirty="0" smtClean="0">
                <a:solidFill>
                  <a:srgbClr val="C00000"/>
                </a:solidFill>
                <a:latin typeface="Arial" pitchFamily="34" charset="0"/>
                <a:cs typeface="Arial" pitchFamily="34" charset="0"/>
              </a:rPr>
              <a:t/>
            </a:r>
            <a:br>
              <a:rPr lang="en-US" sz="3600" b="1" dirty="0" smtClean="0">
                <a:solidFill>
                  <a:srgbClr val="C00000"/>
                </a:solidFill>
                <a:latin typeface="Arial" pitchFamily="34" charset="0"/>
                <a:cs typeface="Arial" pitchFamily="34" charset="0"/>
              </a:rPr>
            </a:br>
            <a:r>
              <a:rPr lang="en-US" sz="3600" b="1" dirty="0" smtClean="0">
                <a:solidFill>
                  <a:srgbClr val="C00000"/>
                </a:solidFill>
                <a:latin typeface="Arial" pitchFamily="34" charset="0"/>
                <a:cs typeface="Arial" pitchFamily="34" charset="0"/>
              </a:rPr>
              <a:t>              </a:t>
            </a:r>
            <a:r>
              <a:rPr lang="en-US" sz="5400" b="1" dirty="0" smtClean="0">
                <a:latin typeface="Arial" pitchFamily="34" charset="0"/>
                <a:cs typeface="Arial" pitchFamily="34" charset="0"/>
              </a:rPr>
              <a:t>	 </a:t>
            </a:r>
            <a:endParaRPr lang="en-US" dirty="0" smtClean="0"/>
          </a:p>
        </p:txBody>
      </p:sp>
      <p:graphicFrame>
        <p:nvGraphicFramePr>
          <p:cNvPr id="4098" name="Object 7"/>
          <p:cNvGraphicFramePr>
            <a:graphicFrameLocks noGrp="1" noChangeAspect="1"/>
          </p:cNvGraphicFramePr>
          <p:nvPr>
            <p:ph idx="4294967295"/>
          </p:nvPr>
        </p:nvGraphicFramePr>
        <p:xfrm>
          <a:off x="0" y="2786063"/>
          <a:ext cx="5867400" cy="3614737"/>
        </p:xfrm>
        <a:graphic>
          <a:graphicData uri="http://schemas.openxmlformats.org/presentationml/2006/ole">
            <mc:AlternateContent xmlns:mc="http://schemas.openxmlformats.org/markup-compatibility/2006">
              <mc:Choice xmlns:v="urn:schemas-microsoft-com:vml" Requires="v">
                <p:oleObj spid="_x0000_s171011" r:id="rId3" imgW="5401429" imgH="3209524" progId="PBrush">
                  <p:embed/>
                </p:oleObj>
              </mc:Choice>
              <mc:Fallback>
                <p:oleObj r:id="rId3" imgW="5401429" imgH="3209524" progId="PBrush">
                  <p:embed/>
                  <p:pic>
                    <p:nvPicPr>
                      <p:cNvPr id="0" name="Object 7"/>
                      <p:cNvPicPr>
                        <a:picLocks noGrp="1" noChangeAspect="1" noChangeArrowheads="1"/>
                      </p:cNvPicPr>
                      <p:nvPr/>
                    </p:nvPicPr>
                    <p:blipFill>
                      <a:blip r:embed="rId4">
                        <a:extLst>
                          <a:ext uri="{28A0092B-C50C-407E-A947-70E740481C1C}">
                            <a14:useLocalDpi xmlns:a14="http://schemas.microsoft.com/office/drawing/2010/main" val="0"/>
                          </a:ext>
                        </a:extLst>
                      </a:blip>
                      <a:srcRect b="7236"/>
                      <a:stretch>
                        <a:fillRect/>
                      </a:stretch>
                    </p:blipFill>
                    <p:spPr bwMode="auto">
                      <a:xfrm>
                        <a:off x="0" y="2786063"/>
                        <a:ext cx="5867400" cy="361473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0" name="TextBox 4"/>
          <p:cNvSpPr txBox="1">
            <a:spLocks noChangeArrowheads="1"/>
          </p:cNvSpPr>
          <p:nvPr/>
        </p:nvSpPr>
        <p:spPr bwMode="auto">
          <a:xfrm>
            <a:off x="2230438" y="3194050"/>
            <a:ext cx="1524000" cy="368300"/>
          </a:xfrm>
          <a:prstGeom prst="rect">
            <a:avLst/>
          </a:prstGeom>
          <a:noFill/>
          <a:ln w="9525">
            <a:noFill/>
            <a:miter lim="800000"/>
            <a:headEnd/>
            <a:tailEnd/>
          </a:ln>
        </p:spPr>
        <p:txBody>
          <a:bodyPr>
            <a:spAutoFit/>
          </a:bodyPr>
          <a:lstStyle/>
          <a:p>
            <a:r>
              <a:rPr lang="en-US" b="1"/>
              <a:t>Enzyme</a:t>
            </a:r>
          </a:p>
        </p:txBody>
      </p:sp>
      <p:sp>
        <p:nvSpPr>
          <p:cNvPr id="4101" name="TextBox 5"/>
          <p:cNvSpPr txBox="1">
            <a:spLocks noChangeArrowheads="1"/>
          </p:cNvSpPr>
          <p:nvPr/>
        </p:nvSpPr>
        <p:spPr bwMode="auto">
          <a:xfrm>
            <a:off x="5029200" y="3048000"/>
            <a:ext cx="1905000" cy="369888"/>
          </a:xfrm>
          <a:prstGeom prst="rect">
            <a:avLst/>
          </a:prstGeom>
          <a:noFill/>
          <a:ln w="9525">
            <a:noFill/>
            <a:miter lim="800000"/>
            <a:headEnd/>
            <a:tailEnd/>
          </a:ln>
        </p:spPr>
        <p:txBody>
          <a:bodyPr>
            <a:spAutoFit/>
          </a:bodyPr>
          <a:lstStyle/>
          <a:p>
            <a:r>
              <a:rPr lang="en-US" b="1"/>
              <a:t>  ES Complex</a:t>
            </a:r>
          </a:p>
        </p:txBody>
      </p:sp>
      <p:sp>
        <p:nvSpPr>
          <p:cNvPr id="4102" name="TextBox 6"/>
          <p:cNvSpPr txBox="1">
            <a:spLocks noChangeArrowheads="1"/>
          </p:cNvSpPr>
          <p:nvPr/>
        </p:nvSpPr>
        <p:spPr bwMode="auto">
          <a:xfrm>
            <a:off x="4357688" y="3775075"/>
            <a:ext cx="1368425" cy="385763"/>
          </a:xfrm>
          <a:prstGeom prst="rect">
            <a:avLst/>
          </a:prstGeom>
          <a:noFill/>
          <a:ln w="9525">
            <a:noFill/>
            <a:miter lim="800000"/>
            <a:headEnd/>
            <a:tailEnd/>
          </a:ln>
        </p:spPr>
        <p:txBody>
          <a:bodyPr wrap="none">
            <a:spAutoFit/>
          </a:bodyPr>
          <a:lstStyle/>
          <a:p>
            <a:r>
              <a:rPr lang="en-US" sz="1900" b="1"/>
              <a:t>+ Inhibitor</a:t>
            </a:r>
          </a:p>
        </p:txBody>
      </p:sp>
      <p:sp>
        <p:nvSpPr>
          <p:cNvPr id="4103" name="TextBox 7"/>
          <p:cNvSpPr txBox="1">
            <a:spLocks noChangeArrowheads="1"/>
          </p:cNvSpPr>
          <p:nvPr/>
        </p:nvSpPr>
        <p:spPr bwMode="auto">
          <a:xfrm>
            <a:off x="5111750" y="6248400"/>
            <a:ext cx="1557338" cy="369888"/>
          </a:xfrm>
          <a:prstGeom prst="rect">
            <a:avLst/>
          </a:prstGeom>
          <a:noFill/>
          <a:ln w="9525">
            <a:noFill/>
            <a:miter lim="800000"/>
            <a:headEnd/>
            <a:tailEnd/>
          </a:ln>
        </p:spPr>
        <p:txBody>
          <a:bodyPr wrap="none">
            <a:spAutoFit/>
          </a:bodyPr>
          <a:lstStyle/>
          <a:p>
            <a:r>
              <a:rPr lang="en-US" b="1"/>
              <a:t>ESI complex</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9970" name="Picture 2" descr="https://bio.libretexts.org/@api/deki/files/6939/uncompinhib2.gif?revision=1&amp;size=bestfit&amp;width=810&amp;height=239"/>
          <p:cNvPicPr>
            <a:picLocks noChangeAspect="1" noChangeArrowheads="1"/>
          </p:cNvPicPr>
          <p:nvPr/>
        </p:nvPicPr>
        <p:blipFill>
          <a:blip r:embed="rId2"/>
          <a:srcRect/>
          <a:stretch>
            <a:fillRect/>
          </a:stretch>
        </p:blipFill>
        <p:spPr bwMode="auto">
          <a:xfrm>
            <a:off x="285720" y="1857364"/>
            <a:ext cx="7791450" cy="2295526"/>
          </a:xfrm>
          <a:prstGeom prst="rect">
            <a:avLst/>
          </a:prstGeom>
          <a:noFill/>
        </p:spPr>
      </p:pic>
      <p:pic>
        <p:nvPicPr>
          <p:cNvPr id="339972" name="Picture 4" descr="https://bio.libretexts.org/@api/deki/files/6938/UncompInhib.png?revision=1&amp;size=bestfit&amp;width=743&amp;height=253"/>
          <p:cNvPicPr>
            <a:picLocks noChangeAspect="1" noChangeArrowheads="1"/>
          </p:cNvPicPr>
          <p:nvPr/>
        </p:nvPicPr>
        <p:blipFill>
          <a:blip r:embed="rId3"/>
          <a:srcRect/>
          <a:stretch>
            <a:fillRect/>
          </a:stretch>
        </p:blipFill>
        <p:spPr bwMode="auto">
          <a:xfrm>
            <a:off x="714348" y="4286256"/>
            <a:ext cx="7077075" cy="2409826"/>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5786" y="2714620"/>
            <a:ext cx="7572428" cy="3170099"/>
          </a:xfrm>
          <a:prstGeom prst="rect">
            <a:avLst/>
          </a:prstGeom>
          <a:noFill/>
        </p:spPr>
        <p:txBody>
          <a:bodyPr wrap="square" rtlCol="0">
            <a:spAutoFit/>
          </a:bodyPr>
          <a:lstStyle/>
          <a:p>
            <a:r>
              <a:rPr lang="en-IN" sz="2000" b="1" i="1" dirty="0" smtClean="0">
                <a:solidFill>
                  <a:srgbClr val="C00000"/>
                </a:solidFill>
                <a:latin typeface="Cambria" pitchFamily="18" charset="0"/>
                <a:ea typeface="Cambria" pitchFamily="18" charset="0"/>
              </a:rPr>
              <a:t>This includes the digestion of food, in which large </a:t>
            </a:r>
            <a:r>
              <a:rPr lang="en-IN" sz="2000" b="1" i="1" u="sng" dirty="0" smtClean="0">
                <a:solidFill>
                  <a:srgbClr val="C00000"/>
                </a:solidFill>
                <a:latin typeface="Cambria" pitchFamily="18" charset="0"/>
                <a:ea typeface="Cambria" pitchFamily="18" charset="0"/>
              </a:rPr>
              <a:t>nutrient</a:t>
            </a:r>
            <a:r>
              <a:rPr lang="en-IN" sz="2000" b="1" i="1" dirty="0" smtClean="0">
                <a:solidFill>
                  <a:srgbClr val="C00000"/>
                </a:solidFill>
                <a:latin typeface="Cambria" pitchFamily="18" charset="0"/>
                <a:ea typeface="Cambria" pitchFamily="18" charset="0"/>
              </a:rPr>
              <a:t> molecules (such as </a:t>
            </a:r>
            <a:r>
              <a:rPr lang="en-IN" sz="2000" b="1" i="1" u="sng" dirty="0" smtClean="0">
                <a:solidFill>
                  <a:srgbClr val="C00000"/>
                </a:solidFill>
                <a:latin typeface="Cambria" pitchFamily="18" charset="0"/>
                <a:ea typeface="Cambria" pitchFamily="18" charset="0"/>
              </a:rPr>
              <a:t>proteins</a:t>
            </a:r>
            <a:r>
              <a:rPr lang="en-IN" sz="2000" b="1" i="1" dirty="0" smtClean="0">
                <a:solidFill>
                  <a:srgbClr val="C00000"/>
                </a:solidFill>
                <a:latin typeface="Cambria" pitchFamily="18" charset="0"/>
                <a:ea typeface="Cambria" pitchFamily="18" charset="0"/>
              </a:rPr>
              <a:t>, </a:t>
            </a:r>
            <a:r>
              <a:rPr lang="en-IN" sz="2000" b="1" i="1" u="sng" dirty="0" smtClean="0">
                <a:solidFill>
                  <a:srgbClr val="C00000"/>
                </a:solidFill>
                <a:latin typeface="Cambria" pitchFamily="18" charset="0"/>
                <a:ea typeface="Cambria" pitchFamily="18" charset="0"/>
              </a:rPr>
              <a:t>carbohydrates</a:t>
            </a:r>
            <a:r>
              <a:rPr lang="en-IN" sz="2000" b="1" i="1" dirty="0" smtClean="0">
                <a:solidFill>
                  <a:srgbClr val="C00000"/>
                </a:solidFill>
                <a:latin typeface="Cambria" pitchFamily="18" charset="0"/>
                <a:ea typeface="Cambria" pitchFamily="18" charset="0"/>
              </a:rPr>
              <a:t>, and </a:t>
            </a:r>
            <a:r>
              <a:rPr lang="en-IN" sz="2000" b="1" i="1" u="sng" dirty="0" smtClean="0">
                <a:solidFill>
                  <a:srgbClr val="C00000"/>
                </a:solidFill>
                <a:latin typeface="Cambria" pitchFamily="18" charset="0"/>
                <a:ea typeface="Cambria" pitchFamily="18" charset="0"/>
              </a:rPr>
              <a:t>fats</a:t>
            </a:r>
            <a:r>
              <a:rPr lang="en-IN" sz="2000" b="1" i="1" dirty="0" smtClean="0">
                <a:solidFill>
                  <a:srgbClr val="C00000"/>
                </a:solidFill>
                <a:latin typeface="Cambria" pitchFamily="18" charset="0"/>
                <a:ea typeface="Cambria" pitchFamily="18" charset="0"/>
              </a:rPr>
              <a:t>) are broken down into smaller molecules; the conservation and transformation of </a:t>
            </a:r>
            <a:r>
              <a:rPr lang="en-IN" sz="2000" b="1" i="1" u="sng" dirty="0" smtClean="0">
                <a:solidFill>
                  <a:srgbClr val="C00000"/>
                </a:solidFill>
                <a:latin typeface="Cambria" pitchFamily="18" charset="0"/>
                <a:ea typeface="Cambria" pitchFamily="18" charset="0"/>
              </a:rPr>
              <a:t>chemical energy</a:t>
            </a:r>
            <a:r>
              <a:rPr lang="en-IN" sz="2000" b="1" i="1" dirty="0" smtClean="0">
                <a:solidFill>
                  <a:srgbClr val="C00000"/>
                </a:solidFill>
                <a:latin typeface="Cambria" pitchFamily="18" charset="0"/>
                <a:ea typeface="Cambria" pitchFamily="18" charset="0"/>
              </a:rPr>
              <a:t>; and the construction of cellular macromolecules from smaller precursors.</a:t>
            </a:r>
          </a:p>
          <a:p>
            <a:endParaRPr lang="en-IN" sz="2000" b="1" i="1" dirty="0" smtClean="0">
              <a:solidFill>
                <a:srgbClr val="C00000"/>
              </a:solidFill>
              <a:latin typeface="Cambria" pitchFamily="18" charset="0"/>
              <a:ea typeface="Cambria" pitchFamily="18" charset="0"/>
            </a:endParaRPr>
          </a:p>
          <a:p>
            <a:r>
              <a:rPr lang="en-IN" sz="2000" b="1" i="1" dirty="0" smtClean="0">
                <a:solidFill>
                  <a:srgbClr val="C00000"/>
                </a:solidFill>
                <a:latin typeface="Cambria" pitchFamily="18" charset="0"/>
                <a:ea typeface="Cambria" pitchFamily="18" charset="0"/>
              </a:rPr>
              <a:t> Many inherited human diseases, such as </a:t>
            </a:r>
            <a:r>
              <a:rPr lang="en-IN" sz="2000" b="1" i="1" u="sng" dirty="0" smtClean="0">
                <a:solidFill>
                  <a:srgbClr val="C00000"/>
                </a:solidFill>
                <a:latin typeface="Cambria" pitchFamily="18" charset="0"/>
                <a:ea typeface="Cambria" pitchFamily="18" charset="0"/>
              </a:rPr>
              <a:t>albinism</a:t>
            </a:r>
            <a:r>
              <a:rPr lang="en-IN" sz="2000" b="1" i="1" dirty="0" smtClean="0">
                <a:solidFill>
                  <a:srgbClr val="C00000"/>
                </a:solidFill>
                <a:latin typeface="Cambria" pitchFamily="18" charset="0"/>
                <a:ea typeface="Cambria" pitchFamily="18" charset="0"/>
              </a:rPr>
              <a:t> and </a:t>
            </a:r>
            <a:r>
              <a:rPr lang="en-IN" sz="2000" b="1" i="1" u="sng" dirty="0" err="1" smtClean="0">
                <a:solidFill>
                  <a:srgbClr val="C00000"/>
                </a:solidFill>
                <a:latin typeface="Cambria" pitchFamily="18" charset="0"/>
                <a:ea typeface="Cambria" pitchFamily="18" charset="0"/>
              </a:rPr>
              <a:t>phenylketonuria</a:t>
            </a:r>
            <a:r>
              <a:rPr lang="en-IN" sz="2000" b="1" i="1" dirty="0" smtClean="0">
                <a:solidFill>
                  <a:srgbClr val="C00000"/>
                </a:solidFill>
                <a:latin typeface="Cambria" pitchFamily="18" charset="0"/>
                <a:ea typeface="Cambria" pitchFamily="18" charset="0"/>
              </a:rPr>
              <a:t>, result from a deficiency of a particular enzyme</a:t>
            </a:r>
            <a:endParaRPr lang="en-IN" sz="2000" b="1" i="1" dirty="0">
              <a:solidFill>
                <a:srgbClr val="C00000"/>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8"/>
          <p:cNvGrpSpPr>
            <a:grpSpLocks/>
          </p:cNvGrpSpPr>
          <p:nvPr/>
        </p:nvGrpSpPr>
        <p:grpSpPr bwMode="auto">
          <a:xfrm>
            <a:off x="3767138" y="2505075"/>
            <a:ext cx="485775" cy="1089025"/>
            <a:chOff x="0" y="0"/>
            <a:chExt cx="306" cy="686"/>
          </a:xfrm>
        </p:grpSpPr>
        <p:sp>
          <p:nvSpPr>
            <p:cNvPr id="5242" name="Line 53"/>
            <p:cNvSpPr>
              <a:spLocks noChangeShapeType="1"/>
            </p:cNvSpPr>
            <p:nvPr/>
          </p:nvSpPr>
          <p:spPr bwMode="auto">
            <a:xfrm rot="-5400000">
              <a:off x="-64" y="251"/>
              <a:ext cx="470" cy="0"/>
            </a:xfrm>
            <a:prstGeom prst="line">
              <a:avLst/>
            </a:prstGeom>
            <a:noFill/>
            <a:ln w="6350">
              <a:solidFill>
                <a:schemeClr val="tx1"/>
              </a:solidFill>
              <a:prstDash val="dash"/>
              <a:round/>
              <a:headEnd/>
              <a:tailEnd/>
            </a:ln>
          </p:spPr>
          <p:txBody>
            <a:bodyPr/>
            <a:lstStyle/>
            <a:p>
              <a:endParaRPr lang="en-IN"/>
            </a:p>
          </p:txBody>
        </p:sp>
        <p:sp>
          <p:nvSpPr>
            <p:cNvPr id="5243" name="Line 54"/>
            <p:cNvSpPr>
              <a:spLocks noChangeShapeType="1"/>
            </p:cNvSpPr>
            <p:nvPr/>
          </p:nvSpPr>
          <p:spPr bwMode="auto">
            <a:xfrm>
              <a:off x="0" y="0"/>
              <a:ext cx="171" cy="0"/>
            </a:xfrm>
            <a:prstGeom prst="line">
              <a:avLst/>
            </a:prstGeom>
            <a:noFill/>
            <a:ln w="6350">
              <a:solidFill>
                <a:schemeClr val="tx1"/>
              </a:solidFill>
              <a:prstDash val="dash"/>
              <a:round/>
              <a:headEnd/>
              <a:tailEnd/>
            </a:ln>
          </p:spPr>
          <p:txBody>
            <a:bodyPr/>
            <a:lstStyle/>
            <a:p>
              <a:endParaRPr lang="en-IN"/>
            </a:p>
          </p:txBody>
        </p:sp>
        <p:sp>
          <p:nvSpPr>
            <p:cNvPr id="5244" name="Text Box 73"/>
            <p:cNvSpPr txBox="1">
              <a:spLocks noChangeArrowheads="1"/>
            </p:cNvSpPr>
            <p:nvPr/>
          </p:nvSpPr>
          <p:spPr bwMode="auto">
            <a:xfrm>
              <a:off x="32" y="474"/>
              <a:ext cx="274" cy="212"/>
            </a:xfrm>
            <a:prstGeom prst="rect">
              <a:avLst/>
            </a:prstGeom>
            <a:noFill/>
            <a:ln w="9525">
              <a:noFill/>
              <a:miter lim="800000"/>
              <a:headEnd/>
              <a:tailEnd/>
            </a:ln>
          </p:spPr>
          <p:txBody>
            <a:bodyPr wrap="none">
              <a:spAutoFit/>
            </a:bodyPr>
            <a:lstStyle/>
            <a:p>
              <a:pPr defTabSz="762000"/>
              <a:r>
                <a:rPr lang="en-US" sz="1600" i="1">
                  <a:ea typeface="PMingLiU" pitchFamily="2" charset="-120"/>
                </a:rPr>
                <a:t>K</a:t>
              </a:r>
              <a:r>
                <a:rPr lang="en-US" sz="1600" i="1" baseline="-25000">
                  <a:ea typeface="PMingLiU" pitchFamily="2" charset="-120"/>
                </a:rPr>
                <a:t>m</a:t>
              </a:r>
            </a:p>
          </p:txBody>
        </p:sp>
      </p:grpSp>
      <p:sp>
        <p:nvSpPr>
          <p:cNvPr id="40966" name="Rectangle 9"/>
          <p:cNvSpPr>
            <a:spLocks noChangeArrowheads="1"/>
          </p:cNvSpPr>
          <p:nvPr/>
        </p:nvSpPr>
        <p:spPr bwMode="auto">
          <a:xfrm>
            <a:off x="152400" y="1428736"/>
            <a:ext cx="609600" cy="4972064"/>
          </a:xfrm>
          <a:prstGeom prst="rect">
            <a:avLst/>
          </a:prstGeom>
          <a:solidFill>
            <a:srgbClr val="EAEAEA"/>
          </a:solidFill>
          <a:ln w="9525">
            <a:noFill/>
            <a:miter lim="800000"/>
            <a:headEnd/>
            <a:tailEnd/>
          </a:ln>
        </p:spPr>
        <p:txBody>
          <a:bodyPr wrap="none" anchor="ctr"/>
          <a:lstStyle/>
          <a:p>
            <a:endParaRPr lang="en-US"/>
          </a:p>
        </p:txBody>
      </p:sp>
      <p:sp>
        <p:nvSpPr>
          <p:cNvPr id="40968" name="Rectangle 10"/>
          <p:cNvSpPr>
            <a:spLocks noChangeArrowheads="1"/>
          </p:cNvSpPr>
          <p:nvPr/>
        </p:nvSpPr>
        <p:spPr bwMode="auto">
          <a:xfrm>
            <a:off x="500034" y="6515100"/>
            <a:ext cx="8643966" cy="342900"/>
          </a:xfrm>
          <a:prstGeom prst="rect">
            <a:avLst/>
          </a:prstGeom>
          <a:solidFill>
            <a:srgbClr val="EAEAEA"/>
          </a:solidFill>
          <a:ln w="9525">
            <a:noFill/>
            <a:miter lim="800000"/>
            <a:headEnd/>
            <a:tailEnd/>
          </a:ln>
        </p:spPr>
        <p:txBody>
          <a:bodyPr wrap="none" anchor="ctr"/>
          <a:lstStyle/>
          <a:p>
            <a:endParaRPr lang="en-US"/>
          </a:p>
        </p:txBody>
      </p:sp>
      <p:grpSp>
        <p:nvGrpSpPr>
          <p:cNvPr id="3" name="Group 30"/>
          <p:cNvGrpSpPr>
            <a:grpSpLocks/>
          </p:cNvGrpSpPr>
          <p:nvPr/>
        </p:nvGrpSpPr>
        <p:grpSpPr bwMode="auto">
          <a:xfrm>
            <a:off x="1000100" y="6357958"/>
            <a:ext cx="7562143" cy="785818"/>
            <a:chOff x="0" y="0"/>
            <a:chExt cx="4715" cy="347"/>
          </a:xfrm>
        </p:grpSpPr>
        <p:graphicFrame>
          <p:nvGraphicFramePr>
            <p:cNvPr id="5122" name="Object 2"/>
            <p:cNvGraphicFramePr>
              <a:graphicFrameLocks noChangeAspect="1"/>
            </p:cNvGraphicFramePr>
            <p:nvPr/>
          </p:nvGraphicFramePr>
          <p:xfrm>
            <a:off x="1547" y="95"/>
            <a:ext cx="177" cy="206"/>
          </p:xfrm>
          <a:graphic>
            <a:graphicData uri="http://schemas.openxmlformats.org/presentationml/2006/ole">
              <mc:AlternateContent xmlns:mc="http://schemas.openxmlformats.org/markup-compatibility/2006">
                <mc:Choice xmlns:v="urn:schemas-microsoft-com:vml" Requires="v">
                  <p:oleObj spid="_x0000_s268293" r:id="rId4" imgW="183197" imgH="183197" progId="MgxDesigner">
                    <p:embed/>
                  </p:oleObj>
                </mc:Choice>
                <mc:Fallback>
                  <p:oleObj r:id="rId4" imgW="183197" imgH="183197" progId="MgxDesigner">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 y="95"/>
                          <a:ext cx="177" cy="20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3" name="Object 3"/>
            <p:cNvGraphicFramePr>
              <a:graphicFrameLocks noChangeAspect="1"/>
            </p:cNvGraphicFramePr>
            <p:nvPr/>
          </p:nvGraphicFramePr>
          <p:xfrm>
            <a:off x="3424" y="80"/>
            <a:ext cx="211" cy="208"/>
          </p:xfrm>
          <a:graphic>
            <a:graphicData uri="http://schemas.openxmlformats.org/presentationml/2006/ole">
              <mc:AlternateContent xmlns:mc="http://schemas.openxmlformats.org/markup-compatibility/2006">
                <mc:Choice xmlns:v="urn:schemas-microsoft-com:vml" Requires="v">
                  <p:oleObj spid="_x0000_s268294" r:id="rId6" imgW="228917" imgH="228917" progId="MgxDesigner">
                    <p:embed/>
                  </p:oleObj>
                </mc:Choice>
                <mc:Fallback>
                  <p:oleObj r:id="rId6" imgW="228917" imgH="228917" progId="MgxDesigner">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4" y="80"/>
                          <a:ext cx="211" cy="20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4" name="Object 4"/>
            <p:cNvGraphicFramePr>
              <a:graphicFrameLocks noChangeAspect="1"/>
            </p:cNvGraphicFramePr>
            <p:nvPr/>
          </p:nvGraphicFramePr>
          <p:xfrm>
            <a:off x="0" y="72"/>
            <a:ext cx="218" cy="275"/>
          </p:xfrm>
          <a:graphic>
            <a:graphicData uri="http://schemas.openxmlformats.org/presentationml/2006/ole">
              <mc:AlternateContent xmlns:mc="http://schemas.openxmlformats.org/markup-compatibility/2006">
                <mc:Choice xmlns:v="urn:schemas-microsoft-com:vml" Requires="v">
                  <p:oleObj spid="_x0000_s268295" r:id="rId8" imgW="228917" imgH="228917" progId="MgxDesigner">
                    <p:embed/>
                  </p:oleObj>
                </mc:Choice>
                <mc:Fallback>
                  <p:oleObj r:id="rId8" imgW="228917" imgH="228917" progId="MgxDesigner">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72"/>
                          <a:ext cx="218" cy="27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39" name="Text Box 23"/>
            <p:cNvSpPr txBox="1">
              <a:spLocks noChangeArrowheads="1"/>
            </p:cNvSpPr>
            <p:nvPr/>
          </p:nvSpPr>
          <p:spPr bwMode="auto">
            <a:xfrm>
              <a:off x="200" y="2"/>
              <a:ext cx="921" cy="294"/>
            </a:xfrm>
            <a:prstGeom prst="rect">
              <a:avLst/>
            </a:prstGeom>
            <a:noFill/>
            <a:ln w="9525">
              <a:noFill/>
              <a:miter lim="800000"/>
              <a:headEnd/>
              <a:tailEnd/>
            </a:ln>
          </p:spPr>
          <p:txBody>
            <a:bodyPr wrap="none">
              <a:spAutoFit/>
            </a:bodyPr>
            <a:lstStyle/>
            <a:p>
              <a:pPr defTabSz="762000"/>
              <a:r>
                <a:rPr lang="en-US" sz="2000" dirty="0">
                  <a:solidFill>
                    <a:srgbClr val="FF66FF"/>
                  </a:solidFill>
                  <a:latin typeface="Cambria" pitchFamily="18" charset="0"/>
                  <a:ea typeface="Cambria" pitchFamily="18" charset="0"/>
                </a:rPr>
                <a:t>Competitive</a:t>
              </a:r>
            </a:p>
          </p:txBody>
        </p:sp>
        <p:sp>
          <p:nvSpPr>
            <p:cNvPr id="5240" name="Text Box 24"/>
            <p:cNvSpPr txBox="1">
              <a:spLocks noChangeArrowheads="1"/>
            </p:cNvSpPr>
            <p:nvPr/>
          </p:nvSpPr>
          <p:spPr bwMode="auto">
            <a:xfrm>
              <a:off x="1703" y="2"/>
              <a:ext cx="1232" cy="294"/>
            </a:xfrm>
            <a:prstGeom prst="rect">
              <a:avLst/>
            </a:prstGeom>
            <a:noFill/>
            <a:ln w="9525">
              <a:noFill/>
              <a:miter lim="800000"/>
              <a:headEnd/>
              <a:tailEnd/>
            </a:ln>
          </p:spPr>
          <p:txBody>
            <a:bodyPr wrap="none">
              <a:spAutoFit/>
            </a:bodyPr>
            <a:lstStyle/>
            <a:p>
              <a:pPr defTabSz="762000"/>
              <a:r>
                <a:rPr lang="en-US" sz="2000" dirty="0">
                  <a:solidFill>
                    <a:schemeClr val="hlink"/>
                  </a:solidFill>
                  <a:latin typeface="Cambria" pitchFamily="18" charset="0"/>
                  <a:ea typeface="Cambria" pitchFamily="18" charset="0"/>
                </a:rPr>
                <a:t>Non-competitive</a:t>
              </a:r>
            </a:p>
          </p:txBody>
        </p:sp>
        <p:sp>
          <p:nvSpPr>
            <p:cNvPr id="5241" name="Text Box 25"/>
            <p:cNvSpPr txBox="1">
              <a:spLocks noChangeArrowheads="1"/>
            </p:cNvSpPr>
            <p:nvPr/>
          </p:nvSpPr>
          <p:spPr bwMode="auto">
            <a:xfrm>
              <a:off x="3623" y="0"/>
              <a:ext cx="1092" cy="294"/>
            </a:xfrm>
            <a:prstGeom prst="rect">
              <a:avLst/>
            </a:prstGeom>
            <a:noFill/>
            <a:ln w="9525">
              <a:noFill/>
              <a:miter lim="800000"/>
              <a:headEnd/>
              <a:tailEnd/>
            </a:ln>
          </p:spPr>
          <p:txBody>
            <a:bodyPr wrap="none">
              <a:spAutoFit/>
            </a:bodyPr>
            <a:lstStyle/>
            <a:p>
              <a:pPr defTabSz="762000"/>
              <a:r>
                <a:rPr lang="en-US" sz="2000" dirty="0">
                  <a:solidFill>
                    <a:srgbClr val="3366FF"/>
                  </a:solidFill>
                  <a:latin typeface="Cambria" pitchFamily="18" charset="0"/>
                  <a:ea typeface="Cambria" pitchFamily="18" charset="0"/>
                </a:rPr>
                <a:t>Uncompetitive</a:t>
              </a:r>
            </a:p>
          </p:txBody>
        </p:sp>
      </p:grpSp>
      <p:grpSp>
        <p:nvGrpSpPr>
          <p:cNvPr id="4" name="Group 155"/>
          <p:cNvGrpSpPr>
            <a:grpSpLocks/>
          </p:cNvGrpSpPr>
          <p:nvPr/>
        </p:nvGrpSpPr>
        <p:grpSpPr bwMode="auto">
          <a:xfrm>
            <a:off x="250825" y="1920875"/>
            <a:ext cx="396875" cy="4357688"/>
            <a:chOff x="0" y="0"/>
            <a:chExt cx="250" cy="2745"/>
          </a:xfrm>
        </p:grpSpPr>
        <p:sp>
          <p:nvSpPr>
            <p:cNvPr id="5237" name="Text Box 26"/>
            <p:cNvSpPr txBox="1">
              <a:spLocks noChangeArrowheads="1"/>
            </p:cNvSpPr>
            <p:nvPr/>
          </p:nvSpPr>
          <p:spPr bwMode="auto">
            <a:xfrm rot="-5400000">
              <a:off x="-386" y="386"/>
              <a:ext cx="1022" cy="250"/>
            </a:xfrm>
            <a:prstGeom prst="rect">
              <a:avLst/>
            </a:prstGeom>
            <a:noFill/>
            <a:ln w="9525">
              <a:noFill/>
              <a:miter lim="800000"/>
              <a:headEnd/>
              <a:tailEnd/>
            </a:ln>
          </p:spPr>
          <p:txBody>
            <a:bodyPr wrap="none">
              <a:spAutoFit/>
            </a:bodyPr>
            <a:lstStyle/>
            <a:p>
              <a:pPr defTabSz="762000"/>
              <a:r>
                <a:rPr lang="en-US">
                  <a:solidFill>
                    <a:srgbClr val="9900CC"/>
                  </a:solidFill>
                  <a:ea typeface="華康中黑體(P)" pitchFamily="2" charset="-120"/>
                </a:rPr>
                <a:t>  Direct Plots</a:t>
              </a:r>
            </a:p>
          </p:txBody>
        </p:sp>
        <p:sp>
          <p:nvSpPr>
            <p:cNvPr id="5238" name="Text Box 27"/>
            <p:cNvSpPr txBox="1">
              <a:spLocks noChangeArrowheads="1"/>
            </p:cNvSpPr>
            <p:nvPr/>
          </p:nvSpPr>
          <p:spPr bwMode="auto">
            <a:xfrm rot="-5400000">
              <a:off x="-588" y="1907"/>
              <a:ext cx="1425" cy="250"/>
            </a:xfrm>
            <a:prstGeom prst="rect">
              <a:avLst/>
            </a:prstGeom>
            <a:noFill/>
            <a:ln w="9525">
              <a:noFill/>
              <a:miter lim="800000"/>
              <a:headEnd/>
              <a:tailEnd/>
            </a:ln>
          </p:spPr>
          <p:txBody>
            <a:bodyPr wrap="none">
              <a:spAutoFit/>
            </a:bodyPr>
            <a:lstStyle/>
            <a:p>
              <a:pPr defTabSz="762000"/>
              <a:r>
                <a:rPr lang="en-US">
                  <a:solidFill>
                    <a:srgbClr val="9900CC"/>
                  </a:solidFill>
                  <a:ea typeface="華康中黑體(P)" pitchFamily="2" charset="-120"/>
                </a:rPr>
                <a:t>Double Reciprocal</a:t>
              </a:r>
            </a:p>
          </p:txBody>
        </p:sp>
      </p:grpSp>
      <p:grpSp>
        <p:nvGrpSpPr>
          <p:cNvPr id="5" name="Group 131"/>
          <p:cNvGrpSpPr>
            <a:grpSpLocks/>
          </p:cNvGrpSpPr>
          <p:nvPr/>
        </p:nvGrpSpPr>
        <p:grpSpPr bwMode="auto">
          <a:xfrm>
            <a:off x="571472" y="1428736"/>
            <a:ext cx="8072494" cy="4857784"/>
            <a:chOff x="0" y="0"/>
            <a:chExt cx="5568" cy="3504"/>
          </a:xfrm>
        </p:grpSpPr>
        <p:sp>
          <p:nvSpPr>
            <p:cNvPr id="5228" name="Line 13"/>
            <p:cNvSpPr>
              <a:spLocks noChangeShapeType="1"/>
            </p:cNvSpPr>
            <p:nvPr/>
          </p:nvSpPr>
          <p:spPr bwMode="auto">
            <a:xfrm>
              <a:off x="0" y="432"/>
              <a:ext cx="5568" cy="0"/>
            </a:xfrm>
            <a:prstGeom prst="line">
              <a:avLst/>
            </a:prstGeom>
            <a:noFill/>
            <a:ln w="19050">
              <a:solidFill>
                <a:srgbClr val="9900CC"/>
              </a:solidFill>
              <a:round/>
              <a:headEnd/>
              <a:tailEnd/>
            </a:ln>
          </p:spPr>
          <p:txBody>
            <a:bodyPr/>
            <a:lstStyle/>
            <a:p>
              <a:endParaRPr lang="en-IN"/>
            </a:p>
          </p:txBody>
        </p:sp>
        <p:sp>
          <p:nvSpPr>
            <p:cNvPr id="5229" name="Rectangle 11"/>
            <p:cNvSpPr>
              <a:spLocks noChangeArrowheads="1"/>
            </p:cNvSpPr>
            <p:nvPr/>
          </p:nvSpPr>
          <p:spPr bwMode="auto">
            <a:xfrm>
              <a:off x="0" y="0"/>
              <a:ext cx="5568" cy="3504"/>
            </a:xfrm>
            <a:prstGeom prst="rect">
              <a:avLst/>
            </a:prstGeom>
            <a:noFill/>
            <a:ln w="28575">
              <a:solidFill>
                <a:srgbClr val="9900CC"/>
              </a:solidFill>
              <a:miter lim="800000"/>
              <a:headEnd/>
              <a:tailEnd/>
            </a:ln>
          </p:spPr>
          <p:txBody>
            <a:bodyPr wrap="none" anchor="ctr"/>
            <a:lstStyle/>
            <a:p>
              <a:endParaRPr lang="en-US"/>
            </a:p>
          </p:txBody>
        </p:sp>
        <p:sp>
          <p:nvSpPr>
            <p:cNvPr id="5230" name="Line 14"/>
            <p:cNvSpPr>
              <a:spLocks noChangeShapeType="1"/>
            </p:cNvSpPr>
            <p:nvPr/>
          </p:nvSpPr>
          <p:spPr bwMode="auto">
            <a:xfrm>
              <a:off x="384" y="1776"/>
              <a:ext cx="5184" cy="0"/>
            </a:xfrm>
            <a:prstGeom prst="line">
              <a:avLst/>
            </a:prstGeom>
            <a:noFill/>
            <a:ln w="12700">
              <a:solidFill>
                <a:srgbClr val="CC66FF"/>
              </a:solidFill>
              <a:round/>
              <a:headEnd/>
              <a:tailEnd/>
            </a:ln>
          </p:spPr>
          <p:txBody>
            <a:bodyPr/>
            <a:lstStyle/>
            <a:p>
              <a:endParaRPr lang="en-IN"/>
            </a:p>
          </p:txBody>
        </p:sp>
        <p:sp>
          <p:nvSpPr>
            <p:cNvPr id="5231" name="Line 15"/>
            <p:cNvSpPr>
              <a:spLocks noChangeShapeType="1"/>
            </p:cNvSpPr>
            <p:nvPr/>
          </p:nvSpPr>
          <p:spPr bwMode="auto">
            <a:xfrm>
              <a:off x="384" y="2112"/>
              <a:ext cx="5184" cy="0"/>
            </a:xfrm>
            <a:prstGeom prst="line">
              <a:avLst/>
            </a:prstGeom>
            <a:noFill/>
            <a:ln w="12700">
              <a:solidFill>
                <a:srgbClr val="CC66FF"/>
              </a:solidFill>
              <a:round/>
              <a:headEnd/>
              <a:tailEnd/>
            </a:ln>
          </p:spPr>
          <p:txBody>
            <a:bodyPr/>
            <a:lstStyle/>
            <a:p>
              <a:endParaRPr lang="en-IN"/>
            </a:p>
          </p:txBody>
        </p:sp>
        <p:grpSp>
          <p:nvGrpSpPr>
            <p:cNvPr id="6" name="Group 16"/>
            <p:cNvGrpSpPr>
              <a:grpSpLocks/>
            </p:cNvGrpSpPr>
            <p:nvPr/>
          </p:nvGrpSpPr>
          <p:grpSpPr bwMode="auto">
            <a:xfrm>
              <a:off x="384" y="0"/>
              <a:ext cx="3456" cy="3504"/>
              <a:chOff x="0" y="0"/>
              <a:chExt cx="3456" cy="3456"/>
            </a:xfrm>
          </p:grpSpPr>
          <p:sp>
            <p:nvSpPr>
              <p:cNvPr id="5234" name="Line 17"/>
              <p:cNvSpPr>
                <a:spLocks noChangeShapeType="1"/>
              </p:cNvSpPr>
              <p:nvPr/>
            </p:nvSpPr>
            <p:spPr bwMode="auto">
              <a:xfrm>
                <a:off x="0" y="0"/>
                <a:ext cx="0" cy="3456"/>
              </a:xfrm>
              <a:prstGeom prst="line">
                <a:avLst/>
              </a:prstGeom>
              <a:noFill/>
              <a:ln w="19050">
                <a:solidFill>
                  <a:srgbClr val="9900CC"/>
                </a:solidFill>
                <a:round/>
                <a:headEnd/>
                <a:tailEnd/>
              </a:ln>
            </p:spPr>
            <p:txBody>
              <a:bodyPr/>
              <a:lstStyle/>
              <a:p>
                <a:endParaRPr lang="en-IN"/>
              </a:p>
            </p:txBody>
          </p:sp>
          <p:sp>
            <p:nvSpPr>
              <p:cNvPr id="5235" name="Line 18"/>
              <p:cNvSpPr>
                <a:spLocks noChangeShapeType="1"/>
              </p:cNvSpPr>
              <p:nvPr/>
            </p:nvSpPr>
            <p:spPr bwMode="auto">
              <a:xfrm>
                <a:off x="1584" y="0"/>
                <a:ext cx="0" cy="3456"/>
              </a:xfrm>
              <a:prstGeom prst="line">
                <a:avLst/>
              </a:prstGeom>
              <a:noFill/>
              <a:ln w="12700">
                <a:solidFill>
                  <a:srgbClr val="CC66FF"/>
                </a:solidFill>
                <a:round/>
                <a:headEnd/>
                <a:tailEnd/>
              </a:ln>
            </p:spPr>
            <p:txBody>
              <a:bodyPr/>
              <a:lstStyle/>
              <a:p>
                <a:endParaRPr lang="en-IN"/>
              </a:p>
            </p:txBody>
          </p:sp>
          <p:sp>
            <p:nvSpPr>
              <p:cNvPr id="5236" name="Line 19"/>
              <p:cNvSpPr>
                <a:spLocks noChangeShapeType="1"/>
              </p:cNvSpPr>
              <p:nvPr/>
            </p:nvSpPr>
            <p:spPr bwMode="auto">
              <a:xfrm>
                <a:off x="3456" y="0"/>
                <a:ext cx="0" cy="3456"/>
              </a:xfrm>
              <a:prstGeom prst="line">
                <a:avLst/>
              </a:prstGeom>
              <a:noFill/>
              <a:ln w="12700">
                <a:solidFill>
                  <a:srgbClr val="CC66FF"/>
                </a:solidFill>
                <a:round/>
                <a:headEnd/>
                <a:tailEnd/>
              </a:ln>
            </p:spPr>
            <p:txBody>
              <a:bodyPr/>
              <a:lstStyle/>
              <a:p>
                <a:endParaRPr lang="en-IN"/>
              </a:p>
            </p:txBody>
          </p:sp>
        </p:grpSp>
        <p:sp>
          <p:nvSpPr>
            <p:cNvPr id="5233" name="Line 28"/>
            <p:cNvSpPr>
              <a:spLocks noChangeShapeType="1"/>
            </p:cNvSpPr>
            <p:nvPr/>
          </p:nvSpPr>
          <p:spPr bwMode="auto">
            <a:xfrm>
              <a:off x="0" y="1968"/>
              <a:ext cx="384" cy="0"/>
            </a:xfrm>
            <a:prstGeom prst="line">
              <a:avLst/>
            </a:prstGeom>
            <a:noFill/>
            <a:ln w="12700">
              <a:solidFill>
                <a:srgbClr val="CC66FF"/>
              </a:solidFill>
              <a:round/>
              <a:headEnd/>
              <a:tailEnd/>
            </a:ln>
          </p:spPr>
          <p:txBody>
            <a:bodyPr/>
            <a:lstStyle/>
            <a:p>
              <a:endParaRPr lang="en-IN"/>
            </a:p>
          </p:txBody>
        </p:sp>
      </p:grpSp>
      <p:grpSp>
        <p:nvGrpSpPr>
          <p:cNvPr id="7" name="Group 128"/>
          <p:cNvGrpSpPr>
            <a:grpSpLocks/>
          </p:cNvGrpSpPr>
          <p:nvPr/>
        </p:nvGrpSpPr>
        <p:grpSpPr bwMode="auto">
          <a:xfrm>
            <a:off x="1066800" y="1676400"/>
            <a:ext cx="2030413" cy="1600200"/>
            <a:chOff x="0" y="0"/>
            <a:chExt cx="1279" cy="1008"/>
          </a:xfrm>
        </p:grpSpPr>
        <p:sp>
          <p:nvSpPr>
            <p:cNvPr id="5226" name="Line 32"/>
            <p:cNvSpPr>
              <a:spLocks noChangeShapeType="1"/>
            </p:cNvSpPr>
            <p:nvPr/>
          </p:nvSpPr>
          <p:spPr bwMode="auto">
            <a:xfrm>
              <a:off x="0" y="0"/>
              <a:ext cx="0" cy="1008"/>
            </a:xfrm>
            <a:prstGeom prst="line">
              <a:avLst/>
            </a:prstGeom>
            <a:noFill/>
            <a:ln w="28575">
              <a:solidFill>
                <a:schemeClr val="tx1"/>
              </a:solidFill>
              <a:round/>
              <a:headEnd/>
              <a:tailEnd/>
            </a:ln>
          </p:spPr>
          <p:txBody>
            <a:bodyPr/>
            <a:lstStyle/>
            <a:p>
              <a:endParaRPr lang="en-IN"/>
            </a:p>
          </p:txBody>
        </p:sp>
        <p:sp>
          <p:nvSpPr>
            <p:cNvPr id="5227" name="Line 33"/>
            <p:cNvSpPr>
              <a:spLocks noChangeShapeType="1"/>
            </p:cNvSpPr>
            <p:nvPr/>
          </p:nvSpPr>
          <p:spPr bwMode="auto">
            <a:xfrm>
              <a:off x="0" y="1008"/>
              <a:ext cx="1279" cy="0"/>
            </a:xfrm>
            <a:prstGeom prst="line">
              <a:avLst/>
            </a:prstGeom>
            <a:noFill/>
            <a:ln w="28575">
              <a:solidFill>
                <a:schemeClr val="tx1"/>
              </a:solidFill>
              <a:round/>
              <a:headEnd/>
              <a:tailEnd/>
            </a:ln>
          </p:spPr>
          <p:txBody>
            <a:bodyPr/>
            <a:lstStyle/>
            <a:p>
              <a:endParaRPr lang="en-IN"/>
            </a:p>
          </p:txBody>
        </p:sp>
      </p:grpSp>
      <p:sp>
        <p:nvSpPr>
          <p:cNvPr id="40992" name="Freeform 35"/>
          <p:cNvSpPr>
            <a:spLocks/>
          </p:cNvSpPr>
          <p:nvPr/>
        </p:nvSpPr>
        <p:spPr bwMode="auto">
          <a:xfrm>
            <a:off x="1074738" y="1882775"/>
            <a:ext cx="1881187" cy="1363663"/>
          </a:xfrm>
          <a:custGeom>
            <a:avLst/>
            <a:gdLst>
              <a:gd name="T0" fmla="*/ 0 w 1185"/>
              <a:gd name="T1" fmla="*/ 2147483647 h 859"/>
              <a:gd name="T2" fmla="*/ 2147483647 w 1185"/>
              <a:gd name="T3" fmla="*/ 2147483647 h 859"/>
              <a:gd name="T4" fmla="*/ 2147483647 w 1185"/>
              <a:gd name="T5" fmla="*/ 2147483647 h 859"/>
              <a:gd name="T6" fmla="*/ 2147483647 w 1185"/>
              <a:gd name="T7" fmla="*/ 2147483647 h 859"/>
              <a:gd name="T8" fmla="*/ 2147483647 w 1185"/>
              <a:gd name="T9" fmla="*/ 2147483647 h 859"/>
              <a:gd name="T10" fmla="*/ 2147483647 w 1185"/>
              <a:gd name="T11" fmla="*/ 2147483647 h 859"/>
              <a:gd name="T12" fmla="*/ 0 60000 65536"/>
              <a:gd name="T13" fmla="*/ 0 60000 65536"/>
              <a:gd name="T14" fmla="*/ 0 60000 65536"/>
              <a:gd name="T15" fmla="*/ 0 60000 65536"/>
              <a:gd name="T16" fmla="*/ 0 60000 65536"/>
              <a:gd name="T17" fmla="*/ 0 60000 65536"/>
              <a:gd name="T18" fmla="*/ 0 w 1185"/>
              <a:gd name="T19" fmla="*/ 0 h 859"/>
              <a:gd name="T20" fmla="*/ 1185 w 1185"/>
              <a:gd name="T21" fmla="*/ 859 h 859"/>
            </a:gdLst>
            <a:ahLst/>
            <a:cxnLst>
              <a:cxn ang="T12">
                <a:pos x="T0" y="T1"/>
              </a:cxn>
              <a:cxn ang="T13">
                <a:pos x="T2" y="T3"/>
              </a:cxn>
              <a:cxn ang="T14">
                <a:pos x="T4" y="T5"/>
              </a:cxn>
              <a:cxn ang="T15">
                <a:pos x="T6" y="T7"/>
              </a:cxn>
              <a:cxn ang="T16">
                <a:pos x="T8" y="T9"/>
              </a:cxn>
              <a:cxn ang="T17">
                <a:pos x="T10" y="T11"/>
              </a:cxn>
            </a:cxnLst>
            <a:rect l="T18" t="T19" r="T20" b="T21"/>
            <a:pathLst>
              <a:path w="1185" h="859">
                <a:moveTo>
                  <a:pt x="0" y="859"/>
                </a:moveTo>
                <a:cubicBezTo>
                  <a:pt x="15" y="808"/>
                  <a:pt x="50" y="656"/>
                  <a:pt x="91" y="554"/>
                </a:cubicBezTo>
                <a:cubicBezTo>
                  <a:pt x="135" y="434"/>
                  <a:pt x="171" y="338"/>
                  <a:pt x="247" y="250"/>
                </a:cubicBezTo>
                <a:cubicBezTo>
                  <a:pt x="323" y="162"/>
                  <a:pt x="437" y="101"/>
                  <a:pt x="555" y="62"/>
                </a:cubicBezTo>
                <a:cubicBezTo>
                  <a:pt x="673" y="23"/>
                  <a:pt x="757" y="20"/>
                  <a:pt x="859" y="10"/>
                </a:cubicBezTo>
                <a:cubicBezTo>
                  <a:pt x="961" y="0"/>
                  <a:pt x="1117" y="5"/>
                  <a:pt x="1185" y="4"/>
                </a:cubicBezTo>
              </a:path>
            </a:pathLst>
          </a:custGeom>
          <a:noFill/>
          <a:ln w="28575">
            <a:solidFill>
              <a:srgbClr val="9900CC"/>
            </a:solidFill>
            <a:bevel/>
            <a:headEnd/>
            <a:tailEnd/>
          </a:ln>
        </p:spPr>
        <p:txBody>
          <a:bodyPr/>
          <a:lstStyle/>
          <a:p>
            <a:endParaRPr lang="en-US"/>
          </a:p>
        </p:txBody>
      </p:sp>
      <p:sp>
        <p:nvSpPr>
          <p:cNvPr id="40993" name="Freeform 36"/>
          <p:cNvSpPr>
            <a:spLocks/>
          </p:cNvSpPr>
          <p:nvPr/>
        </p:nvSpPr>
        <p:spPr bwMode="auto">
          <a:xfrm>
            <a:off x="1066800" y="1958975"/>
            <a:ext cx="1889125" cy="1319213"/>
          </a:xfrm>
          <a:custGeom>
            <a:avLst/>
            <a:gdLst>
              <a:gd name="T0" fmla="*/ 0 w 1190"/>
              <a:gd name="T1" fmla="*/ 2147483647 h 831"/>
              <a:gd name="T2" fmla="*/ 2147483647 w 1190"/>
              <a:gd name="T3" fmla="*/ 2147483647 h 831"/>
              <a:gd name="T4" fmla="*/ 2147483647 w 1190"/>
              <a:gd name="T5" fmla="*/ 2147483647 h 831"/>
              <a:gd name="T6" fmla="*/ 2147483647 w 1190"/>
              <a:gd name="T7" fmla="*/ 2147483647 h 831"/>
              <a:gd name="T8" fmla="*/ 2147483647 w 1190"/>
              <a:gd name="T9" fmla="*/ 2147483647 h 831"/>
              <a:gd name="T10" fmla="*/ 2147483647 w 1190"/>
              <a:gd name="T11" fmla="*/ 0 h 831"/>
              <a:gd name="T12" fmla="*/ 0 60000 65536"/>
              <a:gd name="T13" fmla="*/ 0 60000 65536"/>
              <a:gd name="T14" fmla="*/ 0 60000 65536"/>
              <a:gd name="T15" fmla="*/ 0 60000 65536"/>
              <a:gd name="T16" fmla="*/ 0 60000 65536"/>
              <a:gd name="T17" fmla="*/ 0 60000 65536"/>
              <a:gd name="T18" fmla="*/ 0 w 1190"/>
              <a:gd name="T19" fmla="*/ 0 h 831"/>
              <a:gd name="T20" fmla="*/ 1190 w 1190"/>
              <a:gd name="T21" fmla="*/ 831 h 831"/>
            </a:gdLst>
            <a:ahLst/>
            <a:cxnLst>
              <a:cxn ang="T12">
                <a:pos x="T0" y="T1"/>
              </a:cxn>
              <a:cxn ang="T13">
                <a:pos x="T2" y="T3"/>
              </a:cxn>
              <a:cxn ang="T14">
                <a:pos x="T4" y="T5"/>
              </a:cxn>
              <a:cxn ang="T15">
                <a:pos x="T6" y="T7"/>
              </a:cxn>
              <a:cxn ang="T16">
                <a:pos x="T8" y="T9"/>
              </a:cxn>
              <a:cxn ang="T17">
                <a:pos x="T10" y="T11"/>
              </a:cxn>
            </a:cxnLst>
            <a:rect l="T18" t="T19" r="T20" b="T21"/>
            <a:pathLst>
              <a:path w="1190" h="831">
                <a:moveTo>
                  <a:pt x="0" y="831"/>
                </a:moveTo>
                <a:cubicBezTo>
                  <a:pt x="27" y="788"/>
                  <a:pt x="96" y="657"/>
                  <a:pt x="162" y="572"/>
                </a:cubicBezTo>
                <a:cubicBezTo>
                  <a:pt x="227" y="488"/>
                  <a:pt x="319" y="391"/>
                  <a:pt x="399" y="320"/>
                </a:cubicBezTo>
                <a:cubicBezTo>
                  <a:pt x="484" y="251"/>
                  <a:pt x="552" y="200"/>
                  <a:pt x="639" y="152"/>
                </a:cubicBezTo>
                <a:cubicBezTo>
                  <a:pt x="726" y="104"/>
                  <a:pt x="843" y="68"/>
                  <a:pt x="933" y="41"/>
                </a:cubicBezTo>
                <a:cubicBezTo>
                  <a:pt x="1023" y="14"/>
                  <a:pt x="1137" y="9"/>
                  <a:pt x="1190" y="0"/>
                </a:cubicBezTo>
              </a:path>
            </a:pathLst>
          </a:custGeom>
          <a:noFill/>
          <a:ln w="28575">
            <a:solidFill>
              <a:srgbClr val="FF00FF"/>
            </a:solidFill>
            <a:prstDash val="sysDot"/>
            <a:bevel/>
            <a:headEnd/>
            <a:tailEnd/>
          </a:ln>
        </p:spPr>
        <p:txBody>
          <a:bodyPr/>
          <a:lstStyle/>
          <a:p>
            <a:endParaRPr lang="en-US"/>
          </a:p>
        </p:txBody>
      </p:sp>
      <p:sp>
        <p:nvSpPr>
          <p:cNvPr id="40994" name="Freeform 41"/>
          <p:cNvSpPr>
            <a:spLocks/>
          </p:cNvSpPr>
          <p:nvPr/>
        </p:nvSpPr>
        <p:spPr bwMode="auto">
          <a:xfrm>
            <a:off x="3787775" y="2157413"/>
            <a:ext cx="1911350" cy="1103312"/>
          </a:xfrm>
          <a:custGeom>
            <a:avLst/>
            <a:gdLst>
              <a:gd name="T0" fmla="*/ 0 w 1204"/>
              <a:gd name="T1" fmla="*/ 2147483647 h 695"/>
              <a:gd name="T2" fmla="*/ 2147483647 w 1204"/>
              <a:gd name="T3" fmla="*/ 2147483647 h 695"/>
              <a:gd name="T4" fmla="*/ 2147483647 w 1204"/>
              <a:gd name="T5" fmla="*/ 2147483647 h 695"/>
              <a:gd name="T6" fmla="*/ 2147483647 w 1204"/>
              <a:gd name="T7" fmla="*/ 2147483647 h 695"/>
              <a:gd name="T8" fmla="*/ 2147483647 w 1204"/>
              <a:gd name="T9" fmla="*/ 2147483647 h 695"/>
              <a:gd name="T10" fmla="*/ 2147483647 w 1204"/>
              <a:gd name="T11" fmla="*/ 2147483647 h 695"/>
              <a:gd name="T12" fmla="*/ 0 60000 65536"/>
              <a:gd name="T13" fmla="*/ 0 60000 65536"/>
              <a:gd name="T14" fmla="*/ 0 60000 65536"/>
              <a:gd name="T15" fmla="*/ 0 60000 65536"/>
              <a:gd name="T16" fmla="*/ 0 60000 65536"/>
              <a:gd name="T17" fmla="*/ 0 60000 65536"/>
              <a:gd name="T18" fmla="*/ 0 w 1204"/>
              <a:gd name="T19" fmla="*/ 0 h 695"/>
              <a:gd name="T20" fmla="*/ 1204 w 1204"/>
              <a:gd name="T21" fmla="*/ 695 h 695"/>
            </a:gdLst>
            <a:ahLst/>
            <a:cxnLst>
              <a:cxn ang="T12">
                <a:pos x="T0" y="T1"/>
              </a:cxn>
              <a:cxn ang="T13">
                <a:pos x="T2" y="T3"/>
              </a:cxn>
              <a:cxn ang="T14">
                <a:pos x="T4" y="T5"/>
              </a:cxn>
              <a:cxn ang="T15">
                <a:pos x="T6" y="T7"/>
              </a:cxn>
              <a:cxn ang="T16">
                <a:pos x="T8" y="T9"/>
              </a:cxn>
              <a:cxn ang="T17">
                <a:pos x="T10" y="T11"/>
              </a:cxn>
            </a:cxnLst>
            <a:rect l="T18" t="T19" r="T20" b="T21"/>
            <a:pathLst>
              <a:path w="1204" h="695">
                <a:moveTo>
                  <a:pt x="0" y="695"/>
                </a:moveTo>
                <a:cubicBezTo>
                  <a:pt x="16" y="654"/>
                  <a:pt x="44" y="529"/>
                  <a:pt x="96" y="451"/>
                </a:cubicBezTo>
                <a:cubicBezTo>
                  <a:pt x="148" y="373"/>
                  <a:pt x="223" y="288"/>
                  <a:pt x="311" y="225"/>
                </a:cubicBezTo>
                <a:cubicBezTo>
                  <a:pt x="404" y="162"/>
                  <a:pt x="514" y="112"/>
                  <a:pt x="623" y="75"/>
                </a:cubicBezTo>
                <a:cubicBezTo>
                  <a:pt x="732" y="38"/>
                  <a:pt x="844" y="24"/>
                  <a:pt x="941" y="12"/>
                </a:cubicBezTo>
                <a:cubicBezTo>
                  <a:pt x="1038" y="0"/>
                  <a:pt x="1149" y="6"/>
                  <a:pt x="1204" y="4"/>
                </a:cubicBezTo>
              </a:path>
            </a:pathLst>
          </a:custGeom>
          <a:noFill/>
          <a:ln w="28575">
            <a:solidFill>
              <a:schemeClr val="hlink"/>
            </a:solidFill>
            <a:prstDash val="sysDot"/>
            <a:bevel/>
            <a:headEnd/>
            <a:tailEnd/>
          </a:ln>
        </p:spPr>
        <p:txBody>
          <a:bodyPr/>
          <a:lstStyle/>
          <a:p>
            <a:endParaRPr lang="en-US"/>
          </a:p>
        </p:txBody>
      </p:sp>
      <p:sp>
        <p:nvSpPr>
          <p:cNvPr id="40995" name="Line 47"/>
          <p:cNvSpPr>
            <a:spLocks noChangeShapeType="1"/>
          </p:cNvSpPr>
          <p:nvPr/>
        </p:nvSpPr>
        <p:spPr bwMode="auto">
          <a:xfrm>
            <a:off x="1066800" y="1828800"/>
            <a:ext cx="1905000" cy="0"/>
          </a:xfrm>
          <a:prstGeom prst="line">
            <a:avLst/>
          </a:prstGeom>
          <a:noFill/>
          <a:ln w="9525">
            <a:solidFill>
              <a:schemeClr val="tx1"/>
            </a:solidFill>
            <a:prstDash val="dash"/>
            <a:round/>
            <a:headEnd/>
            <a:tailEnd/>
          </a:ln>
        </p:spPr>
        <p:txBody>
          <a:bodyPr/>
          <a:lstStyle/>
          <a:p>
            <a:endParaRPr lang="en-IN"/>
          </a:p>
        </p:txBody>
      </p:sp>
      <p:sp>
        <p:nvSpPr>
          <p:cNvPr id="40996" name="Line 50"/>
          <p:cNvSpPr>
            <a:spLocks noChangeShapeType="1"/>
          </p:cNvSpPr>
          <p:nvPr/>
        </p:nvSpPr>
        <p:spPr bwMode="auto">
          <a:xfrm>
            <a:off x="1066800" y="2527300"/>
            <a:ext cx="249238" cy="0"/>
          </a:xfrm>
          <a:prstGeom prst="line">
            <a:avLst/>
          </a:prstGeom>
          <a:noFill/>
          <a:ln w="6350">
            <a:solidFill>
              <a:schemeClr val="tx1"/>
            </a:solidFill>
            <a:prstDash val="dash"/>
            <a:round/>
            <a:headEnd/>
            <a:tailEnd/>
          </a:ln>
        </p:spPr>
        <p:txBody>
          <a:bodyPr/>
          <a:lstStyle/>
          <a:p>
            <a:endParaRPr lang="en-IN"/>
          </a:p>
        </p:txBody>
      </p:sp>
      <p:sp>
        <p:nvSpPr>
          <p:cNvPr id="40997" name="Line 51"/>
          <p:cNvSpPr>
            <a:spLocks noChangeShapeType="1"/>
          </p:cNvSpPr>
          <p:nvPr/>
        </p:nvSpPr>
        <p:spPr bwMode="auto">
          <a:xfrm rot="-5400000">
            <a:off x="1244600" y="2895600"/>
            <a:ext cx="762000" cy="0"/>
          </a:xfrm>
          <a:prstGeom prst="line">
            <a:avLst/>
          </a:prstGeom>
          <a:noFill/>
          <a:ln w="6350">
            <a:solidFill>
              <a:srgbClr val="FF00FF"/>
            </a:solidFill>
            <a:prstDash val="dash"/>
            <a:round/>
            <a:headEnd/>
            <a:tailEnd/>
          </a:ln>
        </p:spPr>
        <p:txBody>
          <a:bodyPr/>
          <a:lstStyle/>
          <a:p>
            <a:endParaRPr lang="en-IN"/>
          </a:p>
        </p:txBody>
      </p:sp>
      <p:sp>
        <p:nvSpPr>
          <p:cNvPr id="40998" name="Line 52"/>
          <p:cNvSpPr>
            <a:spLocks noChangeShapeType="1"/>
          </p:cNvSpPr>
          <p:nvPr/>
        </p:nvSpPr>
        <p:spPr bwMode="auto">
          <a:xfrm rot="-5400000">
            <a:off x="938212" y="2903538"/>
            <a:ext cx="746125" cy="0"/>
          </a:xfrm>
          <a:prstGeom prst="line">
            <a:avLst/>
          </a:prstGeom>
          <a:noFill/>
          <a:ln w="6350">
            <a:solidFill>
              <a:schemeClr val="tx1"/>
            </a:solidFill>
            <a:prstDash val="dash"/>
            <a:round/>
            <a:headEnd/>
            <a:tailEnd/>
          </a:ln>
        </p:spPr>
        <p:txBody>
          <a:bodyPr/>
          <a:lstStyle/>
          <a:p>
            <a:endParaRPr lang="en-IN"/>
          </a:p>
        </p:txBody>
      </p:sp>
      <p:sp>
        <p:nvSpPr>
          <p:cNvPr id="40999" name="Line 57"/>
          <p:cNvSpPr>
            <a:spLocks noChangeShapeType="1"/>
          </p:cNvSpPr>
          <p:nvPr/>
        </p:nvSpPr>
        <p:spPr bwMode="auto">
          <a:xfrm>
            <a:off x="3776663" y="2743200"/>
            <a:ext cx="261937" cy="0"/>
          </a:xfrm>
          <a:prstGeom prst="line">
            <a:avLst/>
          </a:prstGeom>
          <a:noFill/>
          <a:ln w="6350">
            <a:solidFill>
              <a:schemeClr val="hlink"/>
            </a:solidFill>
            <a:prstDash val="dash"/>
            <a:round/>
            <a:headEnd/>
            <a:tailEnd/>
          </a:ln>
        </p:spPr>
        <p:txBody>
          <a:bodyPr/>
          <a:lstStyle/>
          <a:p>
            <a:endParaRPr lang="en-IN"/>
          </a:p>
        </p:txBody>
      </p:sp>
      <p:sp>
        <p:nvSpPr>
          <p:cNvPr id="41000" name="Text Box 66"/>
          <p:cNvSpPr txBox="1">
            <a:spLocks noChangeArrowheads="1"/>
          </p:cNvSpPr>
          <p:nvPr/>
        </p:nvSpPr>
        <p:spPr bwMode="auto">
          <a:xfrm>
            <a:off x="2743200" y="1524000"/>
            <a:ext cx="582613" cy="336550"/>
          </a:xfrm>
          <a:prstGeom prst="rect">
            <a:avLst/>
          </a:prstGeom>
          <a:noFill/>
          <a:ln w="9525">
            <a:noFill/>
            <a:miter lim="800000"/>
            <a:headEnd/>
            <a:tailEnd/>
          </a:ln>
        </p:spPr>
        <p:txBody>
          <a:bodyPr wrap="none">
            <a:spAutoFit/>
          </a:bodyPr>
          <a:lstStyle/>
          <a:p>
            <a:pPr defTabSz="762000"/>
            <a:r>
              <a:rPr lang="en-US" sz="1600">
                <a:ea typeface="PMingLiU" pitchFamily="2" charset="-120"/>
              </a:rPr>
              <a:t>V</a:t>
            </a:r>
            <a:r>
              <a:rPr lang="en-US" sz="1600" baseline="-25000">
                <a:ea typeface="PMingLiU" pitchFamily="2" charset="-120"/>
              </a:rPr>
              <a:t>max</a:t>
            </a:r>
          </a:p>
        </p:txBody>
      </p:sp>
      <p:grpSp>
        <p:nvGrpSpPr>
          <p:cNvPr id="8" name="Group 151"/>
          <p:cNvGrpSpPr>
            <a:grpSpLocks/>
          </p:cNvGrpSpPr>
          <p:nvPr/>
        </p:nvGrpSpPr>
        <p:grpSpPr bwMode="auto">
          <a:xfrm>
            <a:off x="3779838" y="1524000"/>
            <a:ext cx="2441575" cy="1730375"/>
            <a:chOff x="0" y="0"/>
            <a:chExt cx="1538" cy="1090"/>
          </a:xfrm>
        </p:grpSpPr>
        <p:sp>
          <p:nvSpPr>
            <p:cNvPr id="5223" name="Freeform 37"/>
            <p:cNvSpPr>
              <a:spLocks/>
            </p:cNvSpPr>
            <p:nvPr/>
          </p:nvSpPr>
          <p:spPr bwMode="auto">
            <a:xfrm>
              <a:off x="0" y="225"/>
              <a:ext cx="1213" cy="865"/>
            </a:xfrm>
            <a:custGeom>
              <a:avLst/>
              <a:gdLst>
                <a:gd name="T0" fmla="*/ 0 w 1213"/>
                <a:gd name="T1" fmla="*/ 865 h 865"/>
                <a:gd name="T2" fmla="*/ 85 w 1213"/>
                <a:gd name="T3" fmla="*/ 540 h 865"/>
                <a:gd name="T4" fmla="*/ 283 w 1213"/>
                <a:gd name="T5" fmla="*/ 249 h 865"/>
                <a:gd name="T6" fmla="*/ 577 w 1213"/>
                <a:gd name="T7" fmla="*/ 72 h 865"/>
                <a:gd name="T8" fmla="*/ 919 w 1213"/>
                <a:gd name="T9" fmla="*/ 3 h 865"/>
                <a:gd name="T10" fmla="*/ 1213 w 1213"/>
                <a:gd name="T11" fmla="*/ 0 h 865"/>
                <a:gd name="T12" fmla="*/ 0 60000 65536"/>
                <a:gd name="T13" fmla="*/ 0 60000 65536"/>
                <a:gd name="T14" fmla="*/ 0 60000 65536"/>
                <a:gd name="T15" fmla="*/ 0 60000 65536"/>
                <a:gd name="T16" fmla="*/ 0 60000 65536"/>
                <a:gd name="T17" fmla="*/ 0 60000 65536"/>
                <a:gd name="T18" fmla="*/ 0 w 1213"/>
                <a:gd name="T19" fmla="*/ 0 h 865"/>
                <a:gd name="T20" fmla="*/ 1213 w 1213"/>
                <a:gd name="T21" fmla="*/ 865 h 865"/>
              </a:gdLst>
              <a:ahLst/>
              <a:cxnLst>
                <a:cxn ang="T12">
                  <a:pos x="T0" y="T1"/>
                </a:cxn>
                <a:cxn ang="T13">
                  <a:pos x="T2" y="T3"/>
                </a:cxn>
                <a:cxn ang="T14">
                  <a:pos x="T4" y="T5"/>
                </a:cxn>
                <a:cxn ang="T15">
                  <a:pos x="T6" y="T7"/>
                </a:cxn>
                <a:cxn ang="T16">
                  <a:pos x="T8" y="T9"/>
                </a:cxn>
                <a:cxn ang="T17">
                  <a:pos x="T10" y="T11"/>
                </a:cxn>
              </a:cxnLst>
              <a:rect l="T18" t="T19" r="T20" b="T21"/>
              <a:pathLst>
                <a:path w="1213" h="865">
                  <a:moveTo>
                    <a:pt x="0" y="865"/>
                  </a:moveTo>
                  <a:cubicBezTo>
                    <a:pt x="14" y="811"/>
                    <a:pt x="40" y="654"/>
                    <a:pt x="85" y="540"/>
                  </a:cubicBezTo>
                  <a:cubicBezTo>
                    <a:pt x="130" y="426"/>
                    <a:pt x="201" y="327"/>
                    <a:pt x="283" y="249"/>
                  </a:cubicBezTo>
                  <a:cubicBezTo>
                    <a:pt x="365" y="171"/>
                    <a:pt x="471" y="113"/>
                    <a:pt x="577" y="72"/>
                  </a:cubicBezTo>
                  <a:cubicBezTo>
                    <a:pt x="683" y="31"/>
                    <a:pt x="813" y="15"/>
                    <a:pt x="919" y="3"/>
                  </a:cubicBezTo>
                  <a:cubicBezTo>
                    <a:pt x="1024" y="0"/>
                    <a:pt x="1152" y="1"/>
                    <a:pt x="1213" y="0"/>
                  </a:cubicBezTo>
                </a:path>
              </a:pathLst>
            </a:custGeom>
            <a:noFill/>
            <a:ln w="28575">
              <a:solidFill>
                <a:srgbClr val="9900CC"/>
              </a:solidFill>
              <a:bevel/>
              <a:headEnd/>
              <a:tailEnd/>
            </a:ln>
          </p:spPr>
          <p:txBody>
            <a:bodyPr/>
            <a:lstStyle/>
            <a:p>
              <a:endParaRPr lang="en-US"/>
            </a:p>
          </p:txBody>
        </p:sp>
        <p:sp>
          <p:nvSpPr>
            <p:cNvPr id="5224" name="Line 48"/>
            <p:cNvSpPr>
              <a:spLocks noChangeShapeType="1"/>
            </p:cNvSpPr>
            <p:nvPr/>
          </p:nvSpPr>
          <p:spPr bwMode="auto">
            <a:xfrm>
              <a:off x="19" y="192"/>
              <a:ext cx="1200" cy="0"/>
            </a:xfrm>
            <a:prstGeom prst="line">
              <a:avLst/>
            </a:prstGeom>
            <a:noFill/>
            <a:ln w="9525">
              <a:solidFill>
                <a:schemeClr val="tx1"/>
              </a:solidFill>
              <a:prstDash val="dash"/>
              <a:round/>
              <a:headEnd/>
              <a:tailEnd/>
            </a:ln>
          </p:spPr>
          <p:txBody>
            <a:bodyPr/>
            <a:lstStyle/>
            <a:p>
              <a:endParaRPr lang="en-IN"/>
            </a:p>
          </p:txBody>
        </p:sp>
        <p:sp>
          <p:nvSpPr>
            <p:cNvPr id="5225" name="Text Box 67"/>
            <p:cNvSpPr txBox="1">
              <a:spLocks noChangeArrowheads="1"/>
            </p:cNvSpPr>
            <p:nvPr/>
          </p:nvSpPr>
          <p:spPr bwMode="auto">
            <a:xfrm>
              <a:off x="1171" y="0"/>
              <a:ext cx="367" cy="212"/>
            </a:xfrm>
            <a:prstGeom prst="rect">
              <a:avLst/>
            </a:prstGeom>
            <a:noFill/>
            <a:ln w="9525">
              <a:noFill/>
              <a:miter lim="800000"/>
              <a:headEnd/>
              <a:tailEnd/>
            </a:ln>
          </p:spPr>
          <p:txBody>
            <a:bodyPr wrap="none">
              <a:spAutoFit/>
            </a:bodyPr>
            <a:lstStyle/>
            <a:p>
              <a:pPr defTabSz="762000"/>
              <a:r>
                <a:rPr lang="en-US" sz="1600">
                  <a:ea typeface="PMingLiU" pitchFamily="2" charset="-120"/>
                </a:rPr>
                <a:t>V</a:t>
              </a:r>
              <a:r>
                <a:rPr lang="en-US" sz="1600" baseline="-25000">
                  <a:ea typeface="PMingLiU" pitchFamily="2" charset="-120"/>
                </a:rPr>
                <a:t>max</a:t>
              </a:r>
            </a:p>
          </p:txBody>
        </p:sp>
      </p:grpSp>
      <p:sp>
        <p:nvSpPr>
          <p:cNvPr id="41005" name="Text Box 70"/>
          <p:cNvSpPr txBox="1">
            <a:spLocks noChangeArrowheads="1"/>
          </p:cNvSpPr>
          <p:nvPr/>
        </p:nvSpPr>
        <p:spPr bwMode="auto">
          <a:xfrm>
            <a:off x="1074738" y="3257550"/>
            <a:ext cx="434975" cy="336550"/>
          </a:xfrm>
          <a:prstGeom prst="rect">
            <a:avLst/>
          </a:prstGeom>
          <a:noFill/>
          <a:ln w="9525">
            <a:noFill/>
            <a:miter lim="800000"/>
            <a:headEnd/>
            <a:tailEnd/>
          </a:ln>
        </p:spPr>
        <p:txBody>
          <a:bodyPr wrap="none">
            <a:spAutoFit/>
          </a:bodyPr>
          <a:lstStyle/>
          <a:p>
            <a:pPr defTabSz="762000"/>
            <a:r>
              <a:rPr lang="en-US" sz="1600" i="1">
                <a:ea typeface="PMingLiU" pitchFamily="2" charset="-120"/>
              </a:rPr>
              <a:t>K</a:t>
            </a:r>
            <a:r>
              <a:rPr lang="en-US" sz="1600" i="1" baseline="-25000">
                <a:ea typeface="PMingLiU" pitchFamily="2" charset="-120"/>
              </a:rPr>
              <a:t>m</a:t>
            </a:r>
          </a:p>
        </p:txBody>
      </p:sp>
      <p:sp>
        <p:nvSpPr>
          <p:cNvPr id="41006" name="Text Box 71"/>
          <p:cNvSpPr txBox="1">
            <a:spLocks noChangeArrowheads="1"/>
          </p:cNvSpPr>
          <p:nvPr/>
        </p:nvSpPr>
        <p:spPr bwMode="auto">
          <a:xfrm>
            <a:off x="1371600" y="3257550"/>
            <a:ext cx="479425" cy="336550"/>
          </a:xfrm>
          <a:prstGeom prst="rect">
            <a:avLst/>
          </a:prstGeom>
          <a:noFill/>
          <a:ln w="9525">
            <a:noFill/>
            <a:miter lim="800000"/>
            <a:headEnd/>
            <a:tailEnd/>
          </a:ln>
        </p:spPr>
        <p:txBody>
          <a:bodyPr wrap="none">
            <a:spAutoFit/>
          </a:bodyPr>
          <a:lstStyle/>
          <a:p>
            <a:pPr defTabSz="762000"/>
            <a:r>
              <a:rPr lang="en-US" sz="1600" i="1">
                <a:solidFill>
                  <a:srgbClr val="FF00FF"/>
                </a:solidFill>
                <a:ea typeface="PMingLiU" pitchFamily="2" charset="-120"/>
              </a:rPr>
              <a:t>K</a:t>
            </a:r>
            <a:r>
              <a:rPr lang="en-US" sz="1600" i="1" baseline="-25000">
                <a:solidFill>
                  <a:srgbClr val="FF00FF"/>
                </a:solidFill>
                <a:ea typeface="PMingLiU" pitchFamily="2" charset="-120"/>
              </a:rPr>
              <a:t>m</a:t>
            </a:r>
            <a:r>
              <a:rPr lang="en-US" sz="1600" i="1">
                <a:solidFill>
                  <a:srgbClr val="FF00FF"/>
                </a:solidFill>
                <a:ea typeface="PMingLiU" pitchFamily="2" charset="-120"/>
              </a:rPr>
              <a:t>’</a:t>
            </a:r>
          </a:p>
        </p:txBody>
      </p:sp>
      <p:sp>
        <p:nvSpPr>
          <p:cNvPr id="41007" name="Text Box 72"/>
          <p:cNvSpPr txBox="1">
            <a:spLocks noChangeArrowheads="1"/>
          </p:cNvSpPr>
          <p:nvPr/>
        </p:nvSpPr>
        <p:spPr bwMode="auto">
          <a:xfrm>
            <a:off x="2286000" y="3257550"/>
            <a:ext cx="887413" cy="336550"/>
          </a:xfrm>
          <a:prstGeom prst="rect">
            <a:avLst/>
          </a:prstGeom>
          <a:noFill/>
          <a:ln w="9525">
            <a:noFill/>
            <a:miter lim="800000"/>
            <a:headEnd/>
            <a:tailEnd/>
          </a:ln>
        </p:spPr>
        <p:txBody>
          <a:bodyPr wrap="none">
            <a:spAutoFit/>
          </a:bodyPr>
          <a:lstStyle/>
          <a:p>
            <a:pPr defTabSz="762000"/>
            <a:r>
              <a:rPr lang="en-US" sz="1600">
                <a:ea typeface="PMingLiU" pitchFamily="2" charset="-120"/>
              </a:rPr>
              <a:t>[S], mM</a:t>
            </a:r>
            <a:endParaRPr lang="en-US" sz="1600" baseline="-25000">
              <a:ea typeface="PMingLiU" pitchFamily="2" charset="-120"/>
            </a:endParaRPr>
          </a:p>
        </p:txBody>
      </p:sp>
      <p:sp>
        <p:nvSpPr>
          <p:cNvPr id="41008" name="Text Box 75"/>
          <p:cNvSpPr txBox="1">
            <a:spLocks noChangeArrowheads="1"/>
          </p:cNvSpPr>
          <p:nvPr/>
        </p:nvSpPr>
        <p:spPr bwMode="auto">
          <a:xfrm>
            <a:off x="736600" y="1752600"/>
            <a:ext cx="361950" cy="366713"/>
          </a:xfrm>
          <a:prstGeom prst="rect">
            <a:avLst/>
          </a:prstGeom>
          <a:noFill/>
          <a:ln w="9525">
            <a:noFill/>
            <a:miter lim="800000"/>
            <a:headEnd/>
            <a:tailEnd/>
          </a:ln>
        </p:spPr>
        <p:txBody>
          <a:bodyPr wrap="none">
            <a:spAutoFit/>
          </a:bodyPr>
          <a:lstStyle/>
          <a:p>
            <a:pPr defTabSz="762000"/>
            <a:r>
              <a:rPr lang="en-US" i="1">
                <a:latin typeface="Times New Roman" pitchFamily="18" charset="0"/>
                <a:ea typeface="PMingLiU" pitchFamily="2" charset="-120"/>
              </a:rPr>
              <a:t>v</a:t>
            </a:r>
            <a:r>
              <a:rPr lang="en-US" i="1" baseline="-25000">
                <a:latin typeface="Times New Roman" pitchFamily="18" charset="0"/>
                <a:ea typeface="PMingLiU" pitchFamily="2" charset="-120"/>
              </a:rPr>
              <a:t>o</a:t>
            </a:r>
          </a:p>
        </p:txBody>
      </p:sp>
      <p:grpSp>
        <p:nvGrpSpPr>
          <p:cNvPr id="9" name="Group 136"/>
          <p:cNvGrpSpPr>
            <a:grpSpLocks/>
          </p:cNvGrpSpPr>
          <p:nvPr/>
        </p:nvGrpSpPr>
        <p:grpSpPr bwMode="auto">
          <a:xfrm>
            <a:off x="3429000" y="1676400"/>
            <a:ext cx="2762250" cy="1917700"/>
            <a:chOff x="0" y="0"/>
            <a:chExt cx="1740" cy="1208"/>
          </a:xfrm>
        </p:grpSpPr>
        <p:grpSp>
          <p:nvGrpSpPr>
            <p:cNvPr id="10" name="Group 129"/>
            <p:cNvGrpSpPr>
              <a:grpSpLocks/>
            </p:cNvGrpSpPr>
            <p:nvPr/>
          </p:nvGrpSpPr>
          <p:grpSpPr bwMode="auto">
            <a:xfrm>
              <a:off x="216" y="0"/>
              <a:ext cx="1427" cy="1008"/>
              <a:chOff x="0" y="0"/>
              <a:chExt cx="1427" cy="1008"/>
            </a:xfrm>
          </p:grpSpPr>
          <p:sp>
            <p:nvSpPr>
              <p:cNvPr id="5221" name="Line 39"/>
              <p:cNvSpPr>
                <a:spLocks noChangeShapeType="1"/>
              </p:cNvSpPr>
              <p:nvPr/>
            </p:nvSpPr>
            <p:spPr bwMode="auto">
              <a:xfrm>
                <a:off x="0" y="0"/>
                <a:ext cx="0" cy="1008"/>
              </a:xfrm>
              <a:prstGeom prst="line">
                <a:avLst/>
              </a:prstGeom>
              <a:noFill/>
              <a:ln w="28575">
                <a:solidFill>
                  <a:schemeClr val="tx1"/>
                </a:solidFill>
                <a:round/>
                <a:headEnd/>
                <a:tailEnd/>
              </a:ln>
            </p:spPr>
            <p:txBody>
              <a:bodyPr/>
              <a:lstStyle/>
              <a:p>
                <a:endParaRPr lang="en-IN"/>
              </a:p>
            </p:txBody>
          </p:sp>
          <p:sp>
            <p:nvSpPr>
              <p:cNvPr id="5222" name="Line 40"/>
              <p:cNvSpPr>
                <a:spLocks noChangeShapeType="1"/>
              </p:cNvSpPr>
              <p:nvPr/>
            </p:nvSpPr>
            <p:spPr bwMode="auto">
              <a:xfrm>
                <a:off x="0" y="1008"/>
                <a:ext cx="1427" cy="0"/>
              </a:xfrm>
              <a:prstGeom prst="line">
                <a:avLst/>
              </a:prstGeom>
              <a:noFill/>
              <a:ln w="28575">
                <a:solidFill>
                  <a:schemeClr val="tx1"/>
                </a:solidFill>
                <a:round/>
                <a:headEnd/>
                <a:tailEnd/>
              </a:ln>
            </p:spPr>
            <p:txBody>
              <a:bodyPr/>
              <a:lstStyle/>
              <a:p>
                <a:endParaRPr lang="en-IN"/>
              </a:p>
            </p:txBody>
          </p:sp>
        </p:grpSp>
        <p:sp>
          <p:nvSpPr>
            <p:cNvPr id="5219" name="Text Box 74"/>
            <p:cNvSpPr txBox="1">
              <a:spLocks noChangeArrowheads="1"/>
            </p:cNvSpPr>
            <p:nvPr/>
          </p:nvSpPr>
          <p:spPr bwMode="auto">
            <a:xfrm>
              <a:off x="1181" y="996"/>
              <a:ext cx="559" cy="212"/>
            </a:xfrm>
            <a:prstGeom prst="rect">
              <a:avLst/>
            </a:prstGeom>
            <a:noFill/>
            <a:ln w="9525">
              <a:noFill/>
              <a:miter lim="800000"/>
              <a:headEnd/>
              <a:tailEnd/>
            </a:ln>
          </p:spPr>
          <p:txBody>
            <a:bodyPr wrap="none">
              <a:spAutoFit/>
            </a:bodyPr>
            <a:lstStyle/>
            <a:p>
              <a:pPr defTabSz="762000"/>
              <a:r>
                <a:rPr lang="en-US" sz="1600">
                  <a:ea typeface="PMingLiU" pitchFamily="2" charset="-120"/>
                </a:rPr>
                <a:t>[S], mM</a:t>
              </a:r>
              <a:endParaRPr lang="en-US" sz="1600" baseline="-25000">
                <a:ea typeface="PMingLiU" pitchFamily="2" charset="-120"/>
              </a:endParaRPr>
            </a:p>
          </p:txBody>
        </p:sp>
        <p:sp>
          <p:nvSpPr>
            <p:cNvPr id="5220" name="Text Box 76"/>
            <p:cNvSpPr txBox="1">
              <a:spLocks noChangeArrowheads="1"/>
            </p:cNvSpPr>
            <p:nvPr/>
          </p:nvSpPr>
          <p:spPr bwMode="auto">
            <a:xfrm>
              <a:off x="0" y="48"/>
              <a:ext cx="228" cy="231"/>
            </a:xfrm>
            <a:prstGeom prst="rect">
              <a:avLst/>
            </a:prstGeom>
            <a:noFill/>
            <a:ln w="9525">
              <a:noFill/>
              <a:miter lim="800000"/>
              <a:headEnd/>
              <a:tailEnd/>
            </a:ln>
          </p:spPr>
          <p:txBody>
            <a:bodyPr wrap="none">
              <a:spAutoFit/>
            </a:bodyPr>
            <a:lstStyle/>
            <a:p>
              <a:pPr defTabSz="762000"/>
              <a:r>
                <a:rPr lang="en-US" i="1">
                  <a:latin typeface="Times New Roman" pitchFamily="18" charset="0"/>
                  <a:ea typeface="PMingLiU" pitchFamily="2" charset="-120"/>
                </a:rPr>
                <a:t>v</a:t>
              </a:r>
              <a:r>
                <a:rPr lang="en-US" i="1" baseline="-25000">
                  <a:latin typeface="Times New Roman" pitchFamily="18" charset="0"/>
                  <a:ea typeface="PMingLiU" pitchFamily="2" charset="-120"/>
                </a:rPr>
                <a:t>o</a:t>
              </a:r>
            </a:p>
          </p:txBody>
        </p:sp>
      </p:grpSp>
      <p:sp>
        <p:nvSpPr>
          <p:cNvPr id="41015" name="Rectangle 77"/>
          <p:cNvSpPr>
            <a:spLocks noChangeArrowheads="1"/>
          </p:cNvSpPr>
          <p:nvPr/>
        </p:nvSpPr>
        <p:spPr bwMode="auto">
          <a:xfrm>
            <a:off x="2057400" y="2133600"/>
            <a:ext cx="282575" cy="396875"/>
          </a:xfrm>
          <a:prstGeom prst="rect">
            <a:avLst/>
          </a:prstGeom>
          <a:noFill/>
          <a:ln w="9525">
            <a:noFill/>
            <a:miter lim="800000"/>
            <a:headEnd/>
            <a:tailEnd/>
          </a:ln>
        </p:spPr>
        <p:txBody>
          <a:bodyPr wrap="none">
            <a:spAutoFit/>
          </a:bodyPr>
          <a:lstStyle/>
          <a:p>
            <a:pPr defTabSz="762000">
              <a:defRPr/>
            </a:pPr>
            <a:r>
              <a:rPr lang="en-US" b="1" i="1">
                <a:solidFill>
                  <a:srgbClr val="FF00FF"/>
                </a:solidFill>
                <a:effectLst>
                  <a:outerShdw blurRad="38100" dist="38100" dir="2700000" algn="tl">
                    <a:srgbClr val="C0C0C0"/>
                  </a:outerShdw>
                </a:effectLst>
                <a:latin typeface="Times New Roman" pitchFamily="18" charset="0"/>
                <a:ea typeface="PMingLiU" pitchFamily="2" charset="-120"/>
              </a:rPr>
              <a:t>I</a:t>
            </a:r>
          </a:p>
        </p:txBody>
      </p:sp>
      <p:sp>
        <p:nvSpPr>
          <p:cNvPr id="41016" name="Rectangle 78"/>
          <p:cNvSpPr>
            <a:spLocks noChangeArrowheads="1"/>
          </p:cNvSpPr>
          <p:nvPr/>
        </p:nvSpPr>
        <p:spPr bwMode="auto">
          <a:xfrm>
            <a:off x="5303838" y="2133600"/>
            <a:ext cx="282575" cy="396875"/>
          </a:xfrm>
          <a:prstGeom prst="rect">
            <a:avLst/>
          </a:prstGeom>
          <a:noFill/>
          <a:ln w="9525">
            <a:noFill/>
            <a:miter lim="800000"/>
            <a:headEnd/>
            <a:tailEnd/>
          </a:ln>
        </p:spPr>
        <p:txBody>
          <a:bodyPr wrap="none">
            <a:spAutoFit/>
          </a:bodyPr>
          <a:lstStyle/>
          <a:p>
            <a:pPr defTabSz="762000">
              <a:defRPr/>
            </a:pPr>
            <a:r>
              <a:rPr lang="en-US" b="1" i="1">
                <a:solidFill>
                  <a:schemeClr val="hlink"/>
                </a:solidFill>
                <a:effectLst>
                  <a:outerShdw blurRad="38100" dist="38100" dir="2700000" algn="tl">
                    <a:srgbClr val="C0C0C0"/>
                  </a:outerShdw>
                </a:effectLst>
                <a:latin typeface="Times New Roman" pitchFamily="18" charset="0"/>
                <a:ea typeface="PMingLiU" pitchFamily="2" charset="-120"/>
              </a:rPr>
              <a:t>I</a:t>
            </a:r>
          </a:p>
        </p:txBody>
      </p:sp>
      <p:grpSp>
        <p:nvGrpSpPr>
          <p:cNvPr id="11" name="Group 152"/>
          <p:cNvGrpSpPr>
            <a:grpSpLocks/>
          </p:cNvGrpSpPr>
          <p:nvPr/>
        </p:nvGrpSpPr>
        <p:grpSpPr bwMode="auto">
          <a:xfrm>
            <a:off x="6567488" y="1524000"/>
            <a:ext cx="2397125" cy="2089150"/>
            <a:chOff x="0" y="0"/>
            <a:chExt cx="1510" cy="1316"/>
          </a:xfrm>
        </p:grpSpPr>
        <p:grpSp>
          <p:nvGrpSpPr>
            <p:cNvPr id="12" name="Group 130"/>
            <p:cNvGrpSpPr>
              <a:grpSpLocks/>
            </p:cNvGrpSpPr>
            <p:nvPr/>
          </p:nvGrpSpPr>
          <p:grpSpPr bwMode="auto">
            <a:xfrm>
              <a:off x="5" y="96"/>
              <a:ext cx="1421" cy="1008"/>
              <a:chOff x="0" y="0"/>
              <a:chExt cx="1421" cy="1008"/>
            </a:xfrm>
          </p:grpSpPr>
          <p:sp>
            <p:nvSpPr>
              <p:cNvPr id="5216" name="Line 43"/>
              <p:cNvSpPr>
                <a:spLocks noChangeShapeType="1"/>
              </p:cNvSpPr>
              <p:nvPr/>
            </p:nvSpPr>
            <p:spPr bwMode="auto">
              <a:xfrm>
                <a:off x="0" y="0"/>
                <a:ext cx="0" cy="1008"/>
              </a:xfrm>
              <a:prstGeom prst="line">
                <a:avLst/>
              </a:prstGeom>
              <a:noFill/>
              <a:ln w="28575">
                <a:solidFill>
                  <a:schemeClr val="tx1"/>
                </a:solidFill>
                <a:round/>
                <a:headEnd/>
                <a:tailEnd/>
              </a:ln>
            </p:spPr>
            <p:txBody>
              <a:bodyPr/>
              <a:lstStyle/>
              <a:p>
                <a:endParaRPr lang="en-IN"/>
              </a:p>
            </p:txBody>
          </p:sp>
          <p:sp>
            <p:nvSpPr>
              <p:cNvPr id="5217" name="Line 44"/>
              <p:cNvSpPr>
                <a:spLocks noChangeShapeType="1"/>
              </p:cNvSpPr>
              <p:nvPr/>
            </p:nvSpPr>
            <p:spPr bwMode="auto">
              <a:xfrm>
                <a:off x="0" y="1008"/>
                <a:ext cx="1421" cy="0"/>
              </a:xfrm>
              <a:prstGeom prst="line">
                <a:avLst/>
              </a:prstGeom>
              <a:noFill/>
              <a:ln w="28575">
                <a:solidFill>
                  <a:schemeClr val="tx1"/>
                </a:solidFill>
                <a:round/>
                <a:headEnd/>
                <a:tailEnd/>
              </a:ln>
            </p:spPr>
            <p:txBody>
              <a:bodyPr/>
              <a:lstStyle/>
              <a:p>
                <a:endParaRPr lang="en-IN"/>
              </a:p>
            </p:txBody>
          </p:sp>
        </p:grpSp>
        <p:sp>
          <p:nvSpPr>
            <p:cNvPr id="5209" name="Freeform 45"/>
            <p:cNvSpPr>
              <a:spLocks/>
            </p:cNvSpPr>
            <p:nvPr/>
          </p:nvSpPr>
          <p:spPr bwMode="auto">
            <a:xfrm>
              <a:off x="15" y="221"/>
              <a:ext cx="1164" cy="869"/>
            </a:xfrm>
            <a:custGeom>
              <a:avLst/>
              <a:gdLst>
                <a:gd name="T0" fmla="*/ 0 w 1164"/>
                <a:gd name="T1" fmla="*/ 869 h 869"/>
                <a:gd name="T2" fmla="*/ 84 w 1164"/>
                <a:gd name="T3" fmla="*/ 583 h 869"/>
                <a:gd name="T4" fmla="*/ 282 w 1164"/>
                <a:gd name="T5" fmla="*/ 253 h 869"/>
                <a:gd name="T6" fmla="*/ 570 w 1164"/>
                <a:gd name="T7" fmla="*/ 73 h 869"/>
                <a:gd name="T8" fmla="*/ 894 w 1164"/>
                <a:gd name="T9" fmla="*/ 10 h 869"/>
                <a:gd name="T10" fmla="*/ 1164 w 1164"/>
                <a:gd name="T11" fmla="*/ 4 h 869"/>
                <a:gd name="T12" fmla="*/ 0 60000 65536"/>
                <a:gd name="T13" fmla="*/ 0 60000 65536"/>
                <a:gd name="T14" fmla="*/ 0 60000 65536"/>
                <a:gd name="T15" fmla="*/ 0 60000 65536"/>
                <a:gd name="T16" fmla="*/ 0 60000 65536"/>
                <a:gd name="T17" fmla="*/ 0 60000 65536"/>
                <a:gd name="T18" fmla="*/ 0 w 1164"/>
                <a:gd name="T19" fmla="*/ 0 h 869"/>
                <a:gd name="T20" fmla="*/ 1164 w 1164"/>
                <a:gd name="T21" fmla="*/ 869 h 869"/>
              </a:gdLst>
              <a:ahLst/>
              <a:cxnLst>
                <a:cxn ang="T12">
                  <a:pos x="T0" y="T1"/>
                </a:cxn>
                <a:cxn ang="T13">
                  <a:pos x="T2" y="T3"/>
                </a:cxn>
                <a:cxn ang="T14">
                  <a:pos x="T4" y="T5"/>
                </a:cxn>
                <a:cxn ang="T15">
                  <a:pos x="T6" y="T7"/>
                </a:cxn>
                <a:cxn ang="T16">
                  <a:pos x="T8" y="T9"/>
                </a:cxn>
                <a:cxn ang="T17">
                  <a:pos x="T10" y="T11"/>
                </a:cxn>
              </a:cxnLst>
              <a:rect l="T18" t="T19" r="T20" b="T21"/>
              <a:pathLst>
                <a:path w="1164" h="869">
                  <a:moveTo>
                    <a:pt x="0" y="869"/>
                  </a:moveTo>
                  <a:cubicBezTo>
                    <a:pt x="14" y="821"/>
                    <a:pt x="37" y="686"/>
                    <a:pt x="84" y="583"/>
                  </a:cubicBezTo>
                  <a:cubicBezTo>
                    <a:pt x="126" y="484"/>
                    <a:pt x="180" y="361"/>
                    <a:pt x="282" y="253"/>
                  </a:cubicBezTo>
                  <a:cubicBezTo>
                    <a:pt x="384" y="145"/>
                    <a:pt x="469" y="114"/>
                    <a:pt x="570" y="73"/>
                  </a:cubicBezTo>
                  <a:cubicBezTo>
                    <a:pt x="671" y="32"/>
                    <a:pt x="796" y="21"/>
                    <a:pt x="894" y="10"/>
                  </a:cubicBezTo>
                  <a:cubicBezTo>
                    <a:pt x="996" y="0"/>
                    <a:pt x="1108" y="5"/>
                    <a:pt x="1164" y="4"/>
                  </a:cubicBezTo>
                </a:path>
              </a:pathLst>
            </a:custGeom>
            <a:noFill/>
            <a:ln w="28575">
              <a:solidFill>
                <a:srgbClr val="9900CC"/>
              </a:solidFill>
              <a:bevel/>
              <a:headEnd/>
              <a:tailEnd/>
            </a:ln>
          </p:spPr>
          <p:txBody>
            <a:bodyPr/>
            <a:lstStyle/>
            <a:p>
              <a:endParaRPr lang="en-US"/>
            </a:p>
          </p:txBody>
        </p:sp>
        <p:sp>
          <p:nvSpPr>
            <p:cNvPr id="5210" name="Line 49"/>
            <p:cNvSpPr>
              <a:spLocks noChangeShapeType="1"/>
            </p:cNvSpPr>
            <p:nvPr/>
          </p:nvSpPr>
          <p:spPr bwMode="auto">
            <a:xfrm>
              <a:off x="0" y="192"/>
              <a:ext cx="1200" cy="0"/>
            </a:xfrm>
            <a:prstGeom prst="line">
              <a:avLst/>
            </a:prstGeom>
            <a:noFill/>
            <a:ln w="9525">
              <a:solidFill>
                <a:schemeClr val="tx1"/>
              </a:solidFill>
              <a:prstDash val="dash"/>
              <a:round/>
              <a:headEnd/>
              <a:tailEnd/>
            </a:ln>
          </p:spPr>
          <p:txBody>
            <a:bodyPr/>
            <a:lstStyle/>
            <a:p>
              <a:endParaRPr lang="en-IN"/>
            </a:p>
          </p:txBody>
        </p:sp>
        <p:sp>
          <p:nvSpPr>
            <p:cNvPr id="5211" name="Line 58"/>
            <p:cNvSpPr>
              <a:spLocks noChangeShapeType="1"/>
            </p:cNvSpPr>
            <p:nvPr/>
          </p:nvSpPr>
          <p:spPr bwMode="auto">
            <a:xfrm rot="-5400000">
              <a:off x="-52" y="869"/>
              <a:ext cx="470" cy="0"/>
            </a:xfrm>
            <a:prstGeom prst="line">
              <a:avLst/>
            </a:prstGeom>
            <a:noFill/>
            <a:ln w="6350">
              <a:solidFill>
                <a:schemeClr val="tx1"/>
              </a:solidFill>
              <a:prstDash val="dash"/>
              <a:round/>
              <a:headEnd/>
              <a:tailEnd/>
            </a:ln>
          </p:spPr>
          <p:txBody>
            <a:bodyPr/>
            <a:lstStyle/>
            <a:p>
              <a:endParaRPr lang="en-IN"/>
            </a:p>
          </p:txBody>
        </p:sp>
        <p:sp>
          <p:nvSpPr>
            <p:cNvPr id="5212" name="Line 59"/>
            <p:cNvSpPr>
              <a:spLocks noChangeShapeType="1"/>
            </p:cNvSpPr>
            <p:nvPr/>
          </p:nvSpPr>
          <p:spPr bwMode="auto">
            <a:xfrm>
              <a:off x="5" y="624"/>
              <a:ext cx="178" cy="0"/>
            </a:xfrm>
            <a:prstGeom prst="line">
              <a:avLst/>
            </a:prstGeom>
            <a:noFill/>
            <a:ln w="6350">
              <a:solidFill>
                <a:schemeClr val="tx1"/>
              </a:solidFill>
              <a:prstDash val="dash"/>
              <a:round/>
              <a:headEnd/>
              <a:tailEnd/>
            </a:ln>
          </p:spPr>
          <p:txBody>
            <a:bodyPr/>
            <a:lstStyle/>
            <a:p>
              <a:endParaRPr lang="en-IN"/>
            </a:p>
          </p:txBody>
        </p:sp>
        <p:sp>
          <p:nvSpPr>
            <p:cNvPr id="5213" name="Text Box 80"/>
            <p:cNvSpPr txBox="1">
              <a:spLocks noChangeArrowheads="1"/>
            </p:cNvSpPr>
            <p:nvPr/>
          </p:nvSpPr>
          <p:spPr bwMode="auto">
            <a:xfrm>
              <a:off x="127" y="1104"/>
              <a:ext cx="274" cy="212"/>
            </a:xfrm>
            <a:prstGeom prst="rect">
              <a:avLst/>
            </a:prstGeom>
            <a:noFill/>
            <a:ln w="9525">
              <a:noFill/>
              <a:miter lim="800000"/>
              <a:headEnd/>
              <a:tailEnd/>
            </a:ln>
          </p:spPr>
          <p:txBody>
            <a:bodyPr wrap="none">
              <a:spAutoFit/>
            </a:bodyPr>
            <a:lstStyle/>
            <a:p>
              <a:pPr defTabSz="762000"/>
              <a:r>
                <a:rPr lang="en-US" sz="1600" i="1">
                  <a:ea typeface="PMingLiU" pitchFamily="2" charset="-120"/>
                </a:rPr>
                <a:t>K</a:t>
              </a:r>
              <a:r>
                <a:rPr lang="en-US" sz="1600" i="1" baseline="-25000">
                  <a:ea typeface="PMingLiU" pitchFamily="2" charset="-120"/>
                </a:rPr>
                <a:t>m</a:t>
              </a:r>
              <a:endParaRPr lang="en-US" sz="1600" i="1">
                <a:ea typeface="PMingLiU" pitchFamily="2" charset="-120"/>
              </a:endParaRPr>
            </a:p>
          </p:txBody>
        </p:sp>
        <p:sp>
          <p:nvSpPr>
            <p:cNvPr id="5214" name="Text Box 81"/>
            <p:cNvSpPr txBox="1">
              <a:spLocks noChangeArrowheads="1"/>
            </p:cNvSpPr>
            <p:nvPr/>
          </p:nvSpPr>
          <p:spPr bwMode="auto">
            <a:xfrm>
              <a:off x="951" y="1104"/>
              <a:ext cx="559" cy="212"/>
            </a:xfrm>
            <a:prstGeom prst="rect">
              <a:avLst/>
            </a:prstGeom>
            <a:noFill/>
            <a:ln w="9525">
              <a:noFill/>
              <a:miter lim="800000"/>
              <a:headEnd/>
              <a:tailEnd/>
            </a:ln>
          </p:spPr>
          <p:txBody>
            <a:bodyPr wrap="none">
              <a:spAutoFit/>
            </a:bodyPr>
            <a:lstStyle/>
            <a:p>
              <a:pPr defTabSz="762000"/>
              <a:r>
                <a:rPr lang="en-US" sz="1600">
                  <a:ea typeface="PMingLiU" pitchFamily="2" charset="-120"/>
                </a:rPr>
                <a:t>[S], mM</a:t>
              </a:r>
              <a:endParaRPr lang="en-US" sz="1600" baseline="-25000">
                <a:ea typeface="PMingLiU" pitchFamily="2" charset="-120"/>
              </a:endParaRPr>
            </a:p>
          </p:txBody>
        </p:sp>
        <p:sp>
          <p:nvSpPr>
            <p:cNvPr id="5215" name="Text Box 82"/>
            <p:cNvSpPr txBox="1">
              <a:spLocks noChangeArrowheads="1"/>
            </p:cNvSpPr>
            <p:nvPr/>
          </p:nvSpPr>
          <p:spPr bwMode="auto">
            <a:xfrm>
              <a:off x="1143" y="0"/>
              <a:ext cx="367" cy="212"/>
            </a:xfrm>
            <a:prstGeom prst="rect">
              <a:avLst/>
            </a:prstGeom>
            <a:noFill/>
            <a:ln w="9525">
              <a:noFill/>
              <a:miter lim="800000"/>
              <a:headEnd/>
              <a:tailEnd/>
            </a:ln>
          </p:spPr>
          <p:txBody>
            <a:bodyPr wrap="none">
              <a:spAutoFit/>
            </a:bodyPr>
            <a:lstStyle/>
            <a:p>
              <a:pPr defTabSz="762000"/>
              <a:r>
                <a:rPr lang="en-US" sz="1600">
                  <a:ea typeface="PMingLiU" pitchFamily="2" charset="-120"/>
                </a:rPr>
                <a:t>V</a:t>
              </a:r>
              <a:r>
                <a:rPr lang="en-US" sz="1600" baseline="-25000">
                  <a:ea typeface="PMingLiU" pitchFamily="2" charset="-120"/>
                </a:rPr>
                <a:t>max</a:t>
              </a:r>
            </a:p>
          </p:txBody>
        </p:sp>
      </p:grpSp>
      <p:grpSp>
        <p:nvGrpSpPr>
          <p:cNvPr id="13" name="Group 153"/>
          <p:cNvGrpSpPr>
            <a:grpSpLocks/>
          </p:cNvGrpSpPr>
          <p:nvPr/>
        </p:nvGrpSpPr>
        <p:grpSpPr bwMode="auto">
          <a:xfrm>
            <a:off x="6396038" y="1981200"/>
            <a:ext cx="2613025" cy="1612900"/>
            <a:chOff x="0" y="0"/>
            <a:chExt cx="1646" cy="1016"/>
          </a:xfrm>
        </p:grpSpPr>
        <p:sp>
          <p:nvSpPr>
            <p:cNvPr id="41029" name="Rectangle 84"/>
            <p:cNvSpPr>
              <a:spLocks noChangeArrowheads="1"/>
            </p:cNvSpPr>
            <p:nvPr/>
          </p:nvSpPr>
          <p:spPr bwMode="auto">
            <a:xfrm>
              <a:off x="1059" y="96"/>
              <a:ext cx="178" cy="250"/>
            </a:xfrm>
            <a:prstGeom prst="rect">
              <a:avLst/>
            </a:prstGeom>
            <a:noFill/>
            <a:ln w="9525">
              <a:noFill/>
              <a:miter lim="800000"/>
              <a:headEnd/>
              <a:tailEnd/>
            </a:ln>
          </p:spPr>
          <p:txBody>
            <a:bodyPr wrap="none">
              <a:spAutoFit/>
            </a:bodyPr>
            <a:lstStyle/>
            <a:p>
              <a:pPr defTabSz="762000">
                <a:defRPr/>
              </a:pPr>
              <a:r>
                <a:rPr lang="en-US" b="1" i="1">
                  <a:solidFill>
                    <a:srgbClr val="3366FF"/>
                  </a:solidFill>
                  <a:effectLst>
                    <a:outerShdw blurRad="38100" dist="38100" dir="2700000" algn="tl">
                      <a:srgbClr val="C0C0C0"/>
                    </a:outerShdw>
                  </a:effectLst>
                  <a:latin typeface="Times New Roman" pitchFamily="18" charset="0"/>
                  <a:ea typeface="PMingLiU" pitchFamily="2" charset="-120"/>
                </a:rPr>
                <a:t>I</a:t>
              </a:r>
            </a:p>
          </p:txBody>
        </p:sp>
        <p:sp>
          <p:nvSpPr>
            <p:cNvPr id="5202" name="Text Box 79"/>
            <p:cNvSpPr txBox="1">
              <a:spLocks noChangeArrowheads="1"/>
            </p:cNvSpPr>
            <p:nvPr/>
          </p:nvSpPr>
          <p:spPr bwMode="auto">
            <a:xfrm>
              <a:off x="0" y="804"/>
              <a:ext cx="302" cy="212"/>
            </a:xfrm>
            <a:prstGeom prst="rect">
              <a:avLst/>
            </a:prstGeom>
            <a:noFill/>
            <a:ln w="9525">
              <a:noFill/>
              <a:miter lim="800000"/>
              <a:headEnd/>
              <a:tailEnd/>
            </a:ln>
          </p:spPr>
          <p:txBody>
            <a:bodyPr wrap="none">
              <a:spAutoFit/>
            </a:bodyPr>
            <a:lstStyle/>
            <a:p>
              <a:pPr defTabSz="762000"/>
              <a:r>
                <a:rPr lang="en-US" sz="1600" i="1">
                  <a:solidFill>
                    <a:srgbClr val="0000FF"/>
                  </a:solidFill>
                  <a:ea typeface="PMingLiU" pitchFamily="2" charset="-120"/>
                </a:rPr>
                <a:t>K</a:t>
              </a:r>
              <a:r>
                <a:rPr lang="en-US" sz="1600" i="1" baseline="-25000">
                  <a:solidFill>
                    <a:srgbClr val="0000FF"/>
                  </a:solidFill>
                  <a:ea typeface="PMingLiU" pitchFamily="2" charset="-120"/>
                </a:rPr>
                <a:t>m</a:t>
              </a:r>
              <a:r>
                <a:rPr lang="en-US" sz="1600" i="1">
                  <a:solidFill>
                    <a:srgbClr val="0000FF"/>
                  </a:solidFill>
                  <a:ea typeface="PMingLiU" pitchFamily="2" charset="-120"/>
                </a:rPr>
                <a:t>’</a:t>
              </a:r>
            </a:p>
          </p:txBody>
        </p:sp>
        <p:sp>
          <p:nvSpPr>
            <p:cNvPr id="5203" name="Freeform 46"/>
            <p:cNvSpPr>
              <a:spLocks/>
            </p:cNvSpPr>
            <p:nvPr/>
          </p:nvSpPr>
          <p:spPr bwMode="auto">
            <a:xfrm>
              <a:off x="111" y="121"/>
              <a:ext cx="1188" cy="695"/>
            </a:xfrm>
            <a:custGeom>
              <a:avLst/>
              <a:gdLst>
                <a:gd name="T0" fmla="*/ 0 w 1188"/>
                <a:gd name="T1" fmla="*/ 695 h 695"/>
                <a:gd name="T2" fmla="*/ 72 w 1188"/>
                <a:gd name="T3" fmla="*/ 353 h 695"/>
                <a:gd name="T4" fmla="*/ 270 w 1188"/>
                <a:gd name="T5" fmla="*/ 158 h 695"/>
                <a:gd name="T6" fmla="*/ 549 w 1188"/>
                <a:gd name="T7" fmla="*/ 56 h 695"/>
                <a:gd name="T8" fmla="*/ 934 w 1188"/>
                <a:gd name="T9" fmla="*/ 9 h 695"/>
                <a:gd name="T10" fmla="*/ 1188 w 1188"/>
                <a:gd name="T11" fmla="*/ 2 h 695"/>
                <a:gd name="T12" fmla="*/ 0 60000 65536"/>
                <a:gd name="T13" fmla="*/ 0 60000 65536"/>
                <a:gd name="T14" fmla="*/ 0 60000 65536"/>
                <a:gd name="T15" fmla="*/ 0 60000 65536"/>
                <a:gd name="T16" fmla="*/ 0 60000 65536"/>
                <a:gd name="T17" fmla="*/ 0 60000 65536"/>
                <a:gd name="T18" fmla="*/ 0 w 1188"/>
                <a:gd name="T19" fmla="*/ 0 h 695"/>
                <a:gd name="T20" fmla="*/ 1188 w 1188"/>
                <a:gd name="T21" fmla="*/ 695 h 695"/>
              </a:gdLst>
              <a:ahLst/>
              <a:cxnLst>
                <a:cxn ang="T12">
                  <a:pos x="T0" y="T1"/>
                </a:cxn>
                <a:cxn ang="T13">
                  <a:pos x="T2" y="T3"/>
                </a:cxn>
                <a:cxn ang="T14">
                  <a:pos x="T4" y="T5"/>
                </a:cxn>
                <a:cxn ang="T15">
                  <a:pos x="T6" y="T7"/>
                </a:cxn>
                <a:cxn ang="T16">
                  <a:pos x="T8" y="T9"/>
                </a:cxn>
                <a:cxn ang="T17">
                  <a:pos x="T10" y="T11"/>
                </a:cxn>
              </a:cxnLst>
              <a:rect l="T18" t="T19" r="T20" b="T21"/>
              <a:pathLst>
                <a:path w="1188" h="695">
                  <a:moveTo>
                    <a:pt x="0" y="695"/>
                  </a:moveTo>
                  <a:cubicBezTo>
                    <a:pt x="12" y="638"/>
                    <a:pt x="27" y="442"/>
                    <a:pt x="72" y="353"/>
                  </a:cubicBezTo>
                  <a:cubicBezTo>
                    <a:pt x="116" y="267"/>
                    <a:pt x="195" y="205"/>
                    <a:pt x="270" y="158"/>
                  </a:cubicBezTo>
                  <a:cubicBezTo>
                    <a:pt x="345" y="111"/>
                    <a:pt x="438" y="81"/>
                    <a:pt x="549" y="56"/>
                  </a:cubicBezTo>
                  <a:cubicBezTo>
                    <a:pt x="660" y="31"/>
                    <a:pt x="828" y="18"/>
                    <a:pt x="934" y="9"/>
                  </a:cubicBezTo>
                  <a:cubicBezTo>
                    <a:pt x="1040" y="0"/>
                    <a:pt x="1135" y="3"/>
                    <a:pt x="1188" y="2"/>
                  </a:cubicBezTo>
                </a:path>
              </a:pathLst>
            </a:custGeom>
            <a:noFill/>
            <a:ln w="28575">
              <a:solidFill>
                <a:srgbClr val="3366FF"/>
              </a:solidFill>
              <a:prstDash val="sysDot"/>
              <a:bevel/>
              <a:headEnd/>
              <a:tailEnd/>
            </a:ln>
          </p:spPr>
          <p:txBody>
            <a:bodyPr/>
            <a:lstStyle/>
            <a:p>
              <a:endParaRPr lang="en-US"/>
            </a:p>
          </p:txBody>
        </p:sp>
        <p:sp>
          <p:nvSpPr>
            <p:cNvPr id="5204" name="Line 63"/>
            <p:cNvSpPr>
              <a:spLocks noChangeShapeType="1"/>
            </p:cNvSpPr>
            <p:nvPr/>
          </p:nvSpPr>
          <p:spPr bwMode="auto">
            <a:xfrm rot="-5400000">
              <a:off x="13" y="648"/>
              <a:ext cx="336" cy="0"/>
            </a:xfrm>
            <a:prstGeom prst="line">
              <a:avLst/>
            </a:prstGeom>
            <a:noFill/>
            <a:ln w="6350">
              <a:solidFill>
                <a:srgbClr val="0000FF"/>
              </a:solidFill>
              <a:prstDash val="dash"/>
              <a:round/>
              <a:headEnd/>
              <a:tailEnd/>
            </a:ln>
          </p:spPr>
          <p:txBody>
            <a:bodyPr/>
            <a:lstStyle/>
            <a:p>
              <a:endParaRPr lang="en-IN"/>
            </a:p>
          </p:txBody>
        </p:sp>
        <p:sp>
          <p:nvSpPr>
            <p:cNvPr id="5205" name="Line 64"/>
            <p:cNvSpPr>
              <a:spLocks noChangeShapeType="1"/>
            </p:cNvSpPr>
            <p:nvPr/>
          </p:nvSpPr>
          <p:spPr bwMode="auto">
            <a:xfrm>
              <a:off x="113" y="480"/>
              <a:ext cx="63" cy="0"/>
            </a:xfrm>
            <a:prstGeom prst="line">
              <a:avLst/>
            </a:prstGeom>
            <a:noFill/>
            <a:ln w="6350">
              <a:solidFill>
                <a:srgbClr val="0000FF"/>
              </a:solidFill>
              <a:prstDash val="dash"/>
              <a:round/>
              <a:headEnd/>
              <a:tailEnd/>
            </a:ln>
          </p:spPr>
          <p:txBody>
            <a:bodyPr/>
            <a:lstStyle/>
            <a:p>
              <a:endParaRPr lang="en-IN"/>
            </a:p>
          </p:txBody>
        </p:sp>
        <p:sp>
          <p:nvSpPr>
            <p:cNvPr id="5206" name="Text Box 83"/>
            <p:cNvSpPr txBox="1">
              <a:spLocks noChangeArrowheads="1"/>
            </p:cNvSpPr>
            <p:nvPr/>
          </p:nvSpPr>
          <p:spPr bwMode="auto">
            <a:xfrm>
              <a:off x="1251" y="0"/>
              <a:ext cx="395" cy="212"/>
            </a:xfrm>
            <a:prstGeom prst="rect">
              <a:avLst/>
            </a:prstGeom>
            <a:noFill/>
            <a:ln w="9525">
              <a:noFill/>
              <a:miter lim="800000"/>
              <a:headEnd/>
              <a:tailEnd/>
            </a:ln>
          </p:spPr>
          <p:txBody>
            <a:bodyPr wrap="none">
              <a:spAutoFit/>
            </a:bodyPr>
            <a:lstStyle/>
            <a:p>
              <a:pPr defTabSz="762000"/>
              <a:r>
                <a:rPr lang="en-US" sz="1600">
                  <a:solidFill>
                    <a:srgbClr val="0000FF"/>
                  </a:solidFill>
                  <a:ea typeface="PMingLiU" pitchFamily="2" charset="-120"/>
                </a:rPr>
                <a:t>V</a:t>
              </a:r>
              <a:r>
                <a:rPr lang="en-US" sz="1600" baseline="-25000">
                  <a:solidFill>
                    <a:srgbClr val="0000FF"/>
                  </a:solidFill>
                  <a:ea typeface="PMingLiU" pitchFamily="2" charset="-120"/>
                </a:rPr>
                <a:t>max</a:t>
              </a:r>
              <a:r>
                <a:rPr lang="en-US" sz="1600">
                  <a:solidFill>
                    <a:srgbClr val="0000FF"/>
                  </a:solidFill>
                  <a:ea typeface="PMingLiU" pitchFamily="2" charset="-120"/>
                </a:rPr>
                <a:t>’</a:t>
              </a:r>
            </a:p>
          </p:txBody>
        </p:sp>
        <p:sp>
          <p:nvSpPr>
            <p:cNvPr id="5207" name="Line 85"/>
            <p:cNvSpPr>
              <a:spLocks noChangeShapeType="1"/>
            </p:cNvSpPr>
            <p:nvPr/>
          </p:nvSpPr>
          <p:spPr bwMode="auto">
            <a:xfrm>
              <a:off x="108" y="96"/>
              <a:ext cx="1200" cy="0"/>
            </a:xfrm>
            <a:prstGeom prst="line">
              <a:avLst/>
            </a:prstGeom>
            <a:noFill/>
            <a:ln w="9525">
              <a:solidFill>
                <a:srgbClr val="3366FF"/>
              </a:solidFill>
              <a:prstDash val="dash"/>
              <a:round/>
              <a:headEnd/>
              <a:tailEnd/>
            </a:ln>
          </p:spPr>
          <p:txBody>
            <a:bodyPr/>
            <a:lstStyle/>
            <a:p>
              <a:endParaRPr lang="en-IN"/>
            </a:p>
          </p:txBody>
        </p:sp>
      </p:grpSp>
      <p:grpSp>
        <p:nvGrpSpPr>
          <p:cNvPr id="14" name="Group 139"/>
          <p:cNvGrpSpPr>
            <a:grpSpLocks/>
          </p:cNvGrpSpPr>
          <p:nvPr/>
        </p:nvGrpSpPr>
        <p:grpSpPr bwMode="auto">
          <a:xfrm>
            <a:off x="3810000" y="1957388"/>
            <a:ext cx="2455863" cy="336550"/>
            <a:chOff x="0" y="0"/>
            <a:chExt cx="1547" cy="212"/>
          </a:xfrm>
        </p:grpSpPr>
        <p:sp>
          <p:nvSpPr>
            <p:cNvPr id="5199" name="Text Box 68"/>
            <p:cNvSpPr txBox="1">
              <a:spLocks noChangeArrowheads="1"/>
            </p:cNvSpPr>
            <p:nvPr/>
          </p:nvSpPr>
          <p:spPr bwMode="auto">
            <a:xfrm>
              <a:off x="1152" y="0"/>
              <a:ext cx="395" cy="212"/>
            </a:xfrm>
            <a:prstGeom prst="rect">
              <a:avLst/>
            </a:prstGeom>
            <a:noFill/>
            <a:ln w="9525">
              <a:noFill/>
              <a:miter lim="800000"/>
              <a:headEnd/>
              <a:tailEnd/>
            </a:ln>
          </p:spPr>
          <p:txBody>
            <a:bodyPr wrap="none">
              <a:spAutoFit/>
            </a:bodyPr>
            <a:lstStyle/>
            <a:p>
              <a:pPr defTabSz="762000"/>
              <a:r>
                <a:rPr lang="en-US" sz="1600">
                  <a:solidFill>
                    <a:schemeClr val="hlink"/>
                  </a:solidFill>
                  <a:ea typeface="PMingLiU" pitchFamily="2" charset="-120"/>
                </a:rPr>
                <a:t>V</a:t>
              </a:r>
              <a:r>
                <a:rPr lang="en-US" sz="1600" baseline="-25000">
                  <a:solidFill>
                    <a:schemeClr val="hlink"/>
                  </a:solidFill>
                  <a:ea typeface="PMingLiU" pitchFamily="2" charset="-120"/>
                </a:rPr>
                <a:t>max</a:t>
              </a:r>
              <a:r>
                <a:rPr lang="en-US" sz="1600">
                  <a:solidFill>
                    <a:schemeClr val="hlink"/>
                  </a:solidFill>
                  <a:ea typeface="PMingLiU" pitchFamily="2" charset="-120"/>
                </a:rPr>
                <a:t>’</a:t>
              </a:r>
            </a:p>
          </p:txBody>
        </p:sp>
        <p:sp>
          <p:nvSpPr>
            <p:cNvPr id="5200" name="Line 86"/>
            <p:cNvSpPr>
              <a:spLocks noChangeShapeType="1"/>
            </p:cNvSpPr>
            <p:nvPr/>
          </p:nvSpPr>
          <p:spPr bwMode="auto">
            <a:xfrm>
              <a:off x="0" y="96"/>
              <a:ext cx="1200" cy="0"/>
            </a:xfrm>
            <a:prstGeom prst="line">
              <a:avLst/>
            </a:prstGeom>
            <a:noFill/>
            <a:ln w="9525">
              <a:solidFill>
                <a:srgbClr val="FF66FF"/>
              </a:solidFill>
              <a:prstDash val="dash"/>
              <a:round/>
              <a:headEnd/>
              <a:tailEnd/>
            </a:ln>
          </p:spPr>
          <p:txBody>
            <a:bodyPr/>
            <a:lstStyle/>
            <a:p>
              <a:endParaRPr lang="en-IN"/>
            </a:p>
          </p:txBody>
        </p:sp>
      </p:grpSp>
      <p:sp>
        <p:nvSpPr>
          <p:cNvPr id="41039" name="Text Box 87"/>
          <p:cNvSpPr txBox="1">
            <a:spLocks noChangeArrowheads="1"/>
          </p:cNvSpPr>
          <p:nvPr/>
        </p:nvSpPr>
        <p:spPr bwMode="auto">
          <a:xfrm>
            <a:off x="1116013" y="3644900"/>
            <a:ext cx="1939925" cy="590550"/>
          </a:xfrm>
          <a:prstGeom prst="rect">
            <a:avLst/>
          </a:prstGeom>
          <a:noFill/>
          <a:ln w="9525">
            <a:noFill/>
            <a:miter lim="800000"/>
            <a:headEnd/>
            <a:tailEnd/>
          </a:ln>
        </p:spPr>
        <p:txBody>
          <a:bodyPr wrap="none">
            <a:spAutoFit/>
          </a:bodyPr>
          <a:lstStyle/>
          <a:p>
            <a:pPr defTabSz="762000">
              <a:lnSpc>
                <a:spcPct val="90000"/>
              </a:lnSpc>
            </a:pPr>
            <a:r>
              <a:rPr lang="en-US" b="1">
                <a:ea typeface="華康中黑體(P)" pitchFamily="2" charset="-120"/>
              </a:rPr>
              <a:t>V</a:t>
            </a:r>
            <a:r>
              <a:rPr lang="en-US" b="1" baseline="-25000">
                <a:ea typeface="華康中黑體(P)" pitchFamily="2" charset="-120"/>
              </a:rPr>
              <a:t>max</a:t>
            </a:r>
            <a:r>
              <a:rPr lang="en-US" b="1">
                <a:ea typeface="華康中黑體(P)" pitchFamily="2" charset="-120"/>
              </a:rPr>
              <a:t> unchanged</a:t>
            </a:r>
          </a:p>
          <a:p>
            <a:pPr defTabSz="762000">
              <a:lnSpc>
                <a:spcPct val="90000"/>
              </a:lnSpc>
            </a:pPr>
            <a:r>
              <a:rPr lang="en-US" b="1" i="1">
                <a:ea typeface="華康中黑體(P)" pitchFamily="2" charset="-120"/>
              </a:rPr>
              <a:t> K</a:t>
            </a:r>
            <a:r>
              <a:rPr lang="en-US" b="1" i="1" baseline="-25000">
                <a:ea typeface="華康中黑體(P)" pitchFamily="2" charset="-120"/>
              </a:rPr>
              <a:t>m</a:t>
            </a:r>
            <a:r>
              <a:rPr lang="en-US" b="1">
                <a:ea typeface="華康中黑體(P)" pitchFamily="2" charset="-120"/>
              </a:rPr>
              <a:t> increased</a:t>
            </a:r>
          </a:p>
        </p:txBody>
      </p:sp>
      <p:sp>
        <p:nvSpPr>
          <p:cNvPr id="41040" name="Text Box 88"/>
          <p:cNvSpPr txBox="1">
            <a:spLocks noChangeArrowheads="1"/>
          </p:cNvSpPr>
          <p:nvPr/>
        </p:nvSpPr>
        <p:spPr bwMode="auto">
          <a:xfrm>
            <a:off x="3924300" y="3644900"/>
            <a:ext cx="1849438" cy="590550"/>
          </a:xfrm>
          <a:prstGeom prst="rect">
            <a:avLst/>
          </a:prstGeom>
          <a:noFill/>
          <a:ln w="9525">
            <a:noFill/>
            <a:miter lim="800000"/>
            <a:headEnd/>
            <a:tailEnd/>
          </a:ln>
        </p:spPr>
        <p:txBody>
          <a:bodyPr wrap="none">
            <a:spAutoFit/>
          </a:bodyPr>
          <a:lstStyle/>
          <a:p>
            <a:pPr defTabSz="762000">
              <a:lnSpc>
                <a:spcPct val="90000"/>
              </a:lnSpc>
            </a:pPr>
            <a:r>
              <a:rPr lang="en-US" b="1">
                <a:ea typeface="華康中黑體(P)" pitchFamily="2" charset="-120"/>
              </a:rPr>
              <a:t>V</a:t>
            </a:r>
            <a:r>
              <a:rPr lang="en-US" b="1" baseline="-25000">
                <a:ea typeface="華康中黑體(P)" pitchFamily="2" charset="-120"/>
              </a:rPr>
              <a:t>max</a:t>
            </a:r>
            <a:r>
              <a:rPr lang="en-US" b="1">
                <a:ea typeface="華康中黑體(P)" pitchFamily="2" charset="-120"/>
              </a:rPr>
              <a:t> decreased</a:t>
            </a:r>
          </a:p>
          <a:p>
            <a:pPr defTabSz="762000">
              <a:lnSpc>
                <a:spcPct val="90000"/>
              </a:lnSpc>
            </a:pPr>
            <a:r>
              <a:rPr lang="en-US" b="1" i="1">
                <a:ea typeface="華康中黑體(P)" pitchFamily="2" charset="-120"/>
              </a:rPr>
              <a:t>K</a:t>
            </a:r>
            <a:r>
              <a:rPr lang="en-US" b="1" i="1" baseline="-25000">
                <a:ea typeface="華康中黑體(P)" pitchFamily="2" charset="-120"/>
              </a:rPr>
              <a:t>m</a:t>
            </a:r>
            <a:r>
              <a:rPr lang="en-US" b="1">
                <a:ea typeface="華康中黑體(P)" pitchFamily="2" charset="-120"/>
              </a:rPr>
              <a:t> unchanged</a:t>
            </a:r>
          </a:p>
        </p:txBody>
      </p:sp>
      <p:sp>
        <p:nvSpPr>
          <p:cNvPr id="41041" name="Text Box 89"/>
          <p:cNvSpPr txBox="1">
            <a:spLocks noChangeArrowheads="1"/>
          </p:cNvSpPr>
          <p:nvPr/>
        </p:nvSpPr>
        <p:spPr bwMode="auto">
          <a:xfrm>
            <a:off x="6202363" y="3771900"/>
            <a:ext cx="3038475" cy="369888"/>
          </a:xfrm>
          <a:prstGeom prst="rect">
            <a:avLst/>
          </a:prstGeom>
          <a:noFill/>
          <a:ln w="9525">
            <a:noFill/>
            <a:miter lim="800000"/>
            <a:headEnd/>
            <a:tailEnd/>
          </a:ln>
        </p:spPr>
        <p:txBody>
          <a:bodyPr wrap="none">
            <a:spAutoFit/>
          </a:bodyPr>
          <a:lstStyle/>
          <a:p>
            <a:pPr defTabSz="762000"/>
            <a:r>
              <a:rPr lang="en-US" b="1">
                <a:ea typeface="華康中黑體(P)" pitchFamily="2" charset="-120"/>
              </a:rPr>
              <a:t>Both V</a:t>
            </a:r>
            <a:r>
              <a:rPr lang="en-US" b="1" baseline="-25000">
                <a:ea typeface="華康中黑體(P)" pitchFamily="2" charset="-120"/>
              </a:rPr>
              <a:t>max</a:t>
            </a:r>
            <a:r>
              <a:rPr lang="en-US" b="1">
                <a:ea typeface="華康中黑體(P)" pitchFamily="2" charset="-120"/>
              </a:rPr>
              <a:t> &amp; </a:t>
            </a:r>
            <a:r>
              <a:rPr lang="en-US" b="1" i="1">
                <a:ea typeface="華康中黑體(P)" pitchFamily="2" charset="-120"/>
              </a:rPr>
              <a:t>K</a:t>
            </a:r>
            <a:r>
              <a:rPr lang="en-US" b="1" i="1" baseline="-25000">
                <a:ea typeface="華康中黑體(P)" pitchFamily="2" charset="-120"/>
              </a:rPr>
              <a:t>m</a:t>
            </a:r>
            <a:r>
              <a:rPr lang="en-US" b="1">
                <a:ea typeface="華康中黑體(P)" pitchFamily="2" charset="-120"/>
              </a:rPr>
              <a:t> decreased</a:t>
            </a:r>
          </a:p>
        </p:txBody>
      </p:sp>
      <p:sp>
        <p:nvSpPr>
          <p:cNvPr id="41042" name="Line 100"/>
          <p:cNvSpPr>
            <a:spLocks noChangeShapeType="1"/>
          </p:cNvSpPr>
          <p:nvPr/>
        </p:nvSpPr>
        <p:spPr bwMode="auto">
          <a:xfrm flipV="1">
            <a:off x="1196975" y="4800600"/>
            <a:ext cx="1622425" cy="1173163"/>
          </a:xfrm>
          <a:prstGeom prst="line">
            <a:avLst/>
          </a:prstGeom>
          <a:noFill/>
          <a:ln w="28575">
            <a:solidFill>
              <a:srgbClr val="9900CC"/>
            </a:solidFill>
            <a:round/>
            <a:headEnd/>
            <a:tailEnd/>
          </a:ln>
        </p:spPr>
        <p:txBody>
          <a:bodyPr/>
          <a:lstStyle/>
          <a:p>
            <a:endParaRPr lang="en-IN"/>
          </a:p>
        </p:txBody>
      </p:sp>
      <p:sp>
        <p:nvSpPr>
          <p:cNvPr id="41043" name="Line 107"/>
          <p:cNvSpPr>
            <a:spLocks noChangeShapeType="1"/>
          </p:cNvSpPr>
          <p:nvPr/>
        </p:nvSpPr>
        <p:spPr bwMode="auto">
          <a:xfrm flipV="1">
            <a:off x="1676400" y="4618038"/>
            <a:ext cx="731838" cy="1363662"/>
          </a:xfrm>
          <a:prstGeom prst="line">
            <a:avLst/>
          </a:prstGeom>
          <a:noFill/>
          <a:ln w="28575">
            <a:solidFill>
              <a:srgbClr val="FF00FF"/>
            </a:solidFill>
            <a:prstDash val="sysDot"/>
            <a:round/>
            <a:headEnd/>
            <a:tailEnd/>
          </a:ln>
        </p:spPr>
        <p:txBody>
          <a:bodyPr/>
          <a:lstStyle/>
          <a:p>
            <a:endParaRPr lang="en-IN"/>
          </a:p>
        </p:txBody>
      </p:sp>
      <p:sp>
        <p:nvSpPr>
          <p:cNvPr id="41044" name="Rectangle 108"/>
          <p:cNvSpPr>
            <a:spLocks noChangeArrowheads="1"/>
          </p:cNvSpPr>
          <p:nvPr/>
        </p:nvSpPr>
        <p:spPr bwMode="auto">
          <a:xfrm>
            <a:off x="2370138" y="4313238"/>
            <a:ext cx="282575" cy="396875"/>
          </a:xfrm>
          <a:prstGeom prst="rect">
            <a:avLst/>
          </a:prstGeom>
          <a:noFill/>
          <a:ln w="9525">
            <a:noFill/>
            <a:miter lim="800000"/>
            <a:headEnd/>
            <a:tailEnd/>
          </a:ln>
        </p:spPr>
        <p:txBody>
          <a:bodyPr wrap="none">
            <a:spAutoFit/>
          </a:bodyPr>
          <a:lstStyle/>
          <a:p>
            <a:pPr defTabSz="762000">
              <a:defRPr/>
            </a:pPr>
            <a:r>
              <a:rPr lang="en-US" b="1" i="1">
                <a:solidFill>
                  <a:srgbClr val="FF00FF"/>
                </a:solidFill>
                <a:effectLst>
                  <a:outerShdw blurRad="38100" dist="38100" dir="2700000" algn="tl">
                    <a:srgbClr val="C0C0C0"/>
                  </a:outerShdw>
                </a:effectLst>
                <a:latin typeface="Times New Roman" pitchFamily="18" charset="0"/>
                <a:ea typeface="PMingLiU" pitchFamily="2" charset="-120"/>
              </a:rPr>
              <a:t>I</a:t>
            </a:r>
          </a:p>
        </p:txBody>
      </p:sp>
      <p:grpSp>
        <p:nvGrpSpPr>
          <p:cNvPr id="15" name="Group 133"/>
          <p:cNvGrpSpPr>
            <a:grpSpLocks/>
          </p:cNvGrpSpPr>
          <p:nvPr/>
        </p:nvGrpSpPr>
        <p:grpSpPr bwMode="auto">
          <a:xfrm>
            <a:off x="1143000" y="4267200"/>
            <a:ext cx="1784350" cy="2036763"/>
            <a:chOff x="0" y="0"/>
            <a:chExt cx="1124" cy="1283"/>
          </a:xfrm>
        </p:grpSpPr>
        <p:grpSp>
          <p:nvGrpSpPr>
            <p:cNvPr id="16" name="Group 93"/>
            <p:cNvGrpSpPr>
              <a:grpSpLocks/>
            </p:cNvGrpSpPr>
            <p:nvPr/>
          </p:nvGrpSpPr>
          <p:grpSpPr bwMode="auto">
            <a:xfrm>
              <a:off x="0" y="211"/>
              <a:ext cx="1056" cy="864"/>
              <a:chOff x="0" y="0"/>
              <a:chExt cx="1056" cy="864"/>
            </a:xfrm>
          </p:grpSpPr>
          <p:sp>
            <p:nvSpPr>
              <p:cNvPr id="5197" name="Line 90"/>
              <p:cNvSpPr>
                <a:spLocks noChangeShapeType="1"/>
              </p:cNvSpPr>
              <p:nvPr/>
            </p:nvSpPr>
            <p:spPr bwMode="auto">
              <a:xfrm>
                <a:off x="528" y="0"/>
                <a:ext cx="0" cy="864"/>
              </a:xfrm>
              <a:prstGeom prst="line">
                <a:avLst/>
              </a:prstGeom>
              <a:noFill/>
              <a:ln w="28575">
                <a:solidFill>
                  <a:schemeClr val="tx1"/>
                </a:solidFill>
                <a:round/>
                <a:headEnd/>
                <a:tailEnd/>
              </a:ln>
            </p:spPr>
            <p:txBody>
              <a:bodyPr/>
              <a:lstStyle/>
              <a:p>
                <a:endParaRPr lang="en-IN"/>
              </a:p>
            </p:txBody>
          </p:sp>
          <p:sp>
            <p:nvSpPr>
              <p:cNvPr id="5198" name="Line 91"/>
              <p:cNvSpPr>
                <a:spLocks noChangeShapeType="1"/>
              </p:cNvSpPr>
              <p:nvPr/>
            </p:nvSpPr>
            <p:spPr bwMode="auto">
              <a:xfrm>
                <a:off x="0" y="864"/>
                <a:ext cx="1056" cy="0"/>
              </a:xfrm>
              <a:prstGeom prst="line">
                <a:avLst/>
              </a:prstGeom>
              <a:noFill/>
              <a:ln w="28575">
                <a:solidFill>
                  <a:schemeClr val="tx1"/>
                </a:solidFill>
                <a:round/>
                <a:headEnd/>
                <a:tailEnd/>
              </a:ln>
            </p:spPr>
            <p:txBody>
              <a:bodyPr/>
              <a:lstStyle/>
              <a:p>
                <a:endParaRPr lang="en-IN"/>
              </a:p>
            </p:txBody>
          </p:sp>
        </p:grpSp>
        <p:sp>
          <p:nvSpPr>
            <p:cNvPr id="5193" name="Rectangle 109"/>
            <p:cNvSpPr>
              <a:spLocks noChangeArrowheads="1"/>
            </p:cNvSpPr>
            <p:nvPr/>
          </p:nvSpPr>
          <p:spPr bwMode="auto">
            <a:xfrm>
              <a:off x="744" y="1071"/>
              <a:ext cx="380" cy="212"/>
            </a:xfrm>
            <a:prstGeom prst="rect">
              <a:avLst/>
            </a:prstGeom>
            <a:noFill/>
            <a:ln w="9525">
              <a:noFill/>
              <a:miter lim="800000"/>
              <a:headEnd/>
              <a:tailEnd/>
            </a:ln>
          </p:spPr>
          <p:txBody>
            <a:bodyPr wrap="none">
              <a:spAutoFit/>
            </a:bodyPr>
            <a:lstStyle/>
            <a:p>
              <a:pPr defTabSz="762000"/>
              <a:r>
                <a:rPr lang="en-US" sz="1600">
                  <a:ea typeface="PMingLiU" pitchFamily="2" charset="-120"/>
                </a:rPr>
                <a:t>1/[S]</a:t>
              </a:r>
            </a:p>
          </p:txBody>
        </p:sp>
        <p:sp>
          <p:nvSpPr>
            <p:cNvPr id="5194" name="Text Box 110"/>
            <p:cNvSpPr txBox="1">
              <a:spLocks noChangeArrowheads="1"/>
            </p:cNvSpPr>
            <p:nvPr/>
          </p:nvSpPr>
          <p:spPr bwMode="auto">
            <a:xfrm>
              <a:off x="0" y="1071"/>
              <a:ext cx="381" cy="212"/>
            </a:xfrm>
            <a:prstGeom prst="rect">
              <a:avLst/>
            </a:prstGeom>
            <a:noFill/>
            <a:ln w="9525">
              <a:noFill/>
              <a:miter lim="800000"/>
              <a:headEnd/>
              <a:tailEnd/>
            </a:ln>
          </p:spPr>
          <p:txBody>
            <a:bodyPr wrap="none">
              <a:spAutoFit/>
            </a:bodyPr>
            <a:lstStyle/>
            <a:p>
              <a:pPr defTabSz="762000"/>
              <a:r>
                <a:rPr lang="en-US" sz="1600" i="1">
                  <a:ea typeface="PMingLiU" pitchFamily="2" charset="-120"/>
                </a:rPr>
                <a:t>1/K</a:t>
              </a:r>
              <a:r>
                <a:rPr lang="en-US" sz="1600" i="1" baseline="-25000">
                  <a:ea typeface="PMingLiU" pitchFamily="2" charset="-120"/>
                </a:rPr>
                <a:t>m</a:t>
              </a:r>
            </a:p>
          </p:txBody>
        </p:sp>
        <p:sp>
          <p:nvSpPr>
            <p:cNvPr id="5195" name="Text Box 111"/>
            <p:cNvSpPr txBox="1">
              <a:spLocks noChangeArrowheads="1"/>
            </p:cNvSpPr>
            <p:nvPr/>
          </p:nvSpPr>
          <p:spPr bwMode="auto">
            <a:xfrm>
              <a:off x="384" y="0"/>
              <a:ext cx="340" cy="231"/>
            </a:xfrm>
            <a:prstGeom prst="rect">
              <a:avLst/>
            </a:prstGeom>
            <a:noFill/>
            <a:ln w="9525">
              <a:noFill/>
              <a:miter lim="800000"/>
              <a:headEnd/>
              <a:tailEnd/>
            </a:ln>
          </p:spPr>
          <p:txBody>
            <a:bodyPr wrap="none">
              <a:spAutoFit/>
            </a:bodyPr>
            <a:lstStyle/>
            <a:p>
              <a:pPr defTabSz="762000"/>
              <a:r>
                <a:rPr lang="en-US">
                  <a:latin typeface="Times New Roman" pitchFamily="18" charset="0"/>
                  <a:ea typeface="PMingLiU" pitchFamily="2" charset="-120"/>
                </a:rPr>
                <a:t>1/</a:t>
              </a:r>
              <a:r>
                <a:rPr lang="en-US" i="1">
                  <a:latin typeface="Times New Roman" pitchFamily="18" charset="0"/>
                  <a:ea typeface="PMingLiU" pitchFamily="2" charset="-120"/>
                </a:rPr>
                <a:t>v</a:t>
              </a:r>
              <a:r>
                <a:rPr lang="en-US" i="1" baseline="-25000">
                  <a:latin typeface="Times New Roman" pitchFamily="18" charset="0"/>
                  <a:ea typeface="PMingLiU" pitchFamily="2" charset="-120"/>
                </a:rPr>
                <a:t>o</a:t>
              </a:r>
            </a:p>
          </p:txBody>
        </p:sp>
        <p:sp>
          <p:nvSpPr>
            <p:cNvPr id="5196" name="Text Box 112"/>
            <p:cNvSpPr txBox="1">
              <a:spLocks noChangeArrowheads="1"/>
            </p:cNvSpPr>
            <p:nvPr/>
          </p:nvSpPr>
          <p:spPr bwMode="auto">
            <a:xfrm>
              <a:off x="528" y="672"/>
              <a:ext cx="492" cy="212"/>
            </a:xfrm>
            <a:prstGeom prst="rect">
              <a:avLst/>
            </a:prstGeom>
            <a:noFill/>
            <a:ln w="9525">
              <a:noFill/>
              <a:miter lim="800000"/>
              <a:headEnd/>
              <a:tailEnd/>
            </a:ln>
          </p:spPr>
          <p:txBody>
            <a:bodyPr wrap="none">
              <a:spAutoFit/>
            </a:bodyPr>
            <a:lstStyle/>
            <a:p>
              <a:pPr defTabSz="762000"/>
              <a:r>
                <a:rPr lang="en-US" sz="1600">
                  <a:ea typeface="PMingLiU" pitchFamily="2" charset="-120"/>
                </a:rPr>
                <a:t>1/</a:t>
              </a:r>
              <a:r>
                <a:rPr lang="en-US" sz="800">
                  <a:ea typeface="PMingLiU" pitchFamily="2" charset="-120"/>
                </a:rPr>
                <a:t> </a:t>
              </a:r>
              <a:r>
                <a:rPr lang="en-US" sz="1600">
                  <a:ea typeface="PMingLiU" pitchFamily="2" charset="-120"/>
                </a:rPr>
                <a:t>V</a:t>
              </a:r>
              <a:r>
                <a:rPr lang="en-US" sz="1600" baseline="-25000">
                  <a:ea typeface="PMingLiU" pitchFamily="2" charset="-120"/>
                </a:rPr>
                <a:t>max</a:t>
              </a:r>
            </a:p>
          </p:txBody>
        </p:sp>
      </p:grpSp>
      <p:grpSp>
        <p:nvGrpSpPr>
          <p:cNvPr id="17" name="Group 145"/>
          <p:cNvGrpSpPr>
            <a:grpSpLocks/>
          </p:cNvGrpSpPr>
          <p:nvPr/>
        </p:nvGrpSpPr>
        <p:grpSpPr bwMode="auto">
          <a:xfrm>
            <a:off x="6477000" y="4419600"/>
            <a:ext cx="1730375" cy="1554163"/>
            <a:chOff x="0" y="0"/>
            <a:chExt cx="1090" cy="979"/>
          </a:xfrm>
        </p:grpSpPr>
        <p:sp>
          <p:nvSpPr>
            <p:cNvPr id="5189" name="Line 103"/>
            <p:cNvSpPr>
              <a:spLocks noChangeShapeType="1"/>
            </p:cNvSpPr>
            <p:nvPr/>
          </p:nvSpPr>
          <p:spPr bwMode="auto">
            <a:xfrm flipV="1">
              <a:off x="187" y="207"/>
              <a:ext cx="768" cy="772"/>
            </a:xfrm>
            <a:prstGeom prst="line">
              <a:avLst/>
            </a:prstGeom>
            <a:noFill/>
            <a:ln w="28575">
              <a:solidFill>
                <a:srgbClr val="3366FF"/>
              </a:solidFill>
              <a:prstDash val="sysDot"/>
              <a:round/>
              <a:headEnd/>
              <a:tailEnd/>
            </a:ln>
          </p:spPr>
          <p:txBody>
            <a:bodyPr/>
            <a:lstStyle/>
            <a:p>
              <a:endParaRPr lang="en-IN"/>
            </a:p>
          </p:txBody>
        </p:sp>
        <p:sp>
          <p:nvSpPr>
            <p:cNvPr id="41055" name="Rectangle 104"/>
            <p:cNvSpPr>
              <a:spLocks noChangeArrowheads="1"/>
            </p:cNvSpPr>
            <p:nvPr/>
          </p:nvSpPr>
          <p:spPr bwMode="auto">
            <a:xfrm>
              <a:off x="912" y="0"/>
              <a:ext cx="178" cy="250"/>
            </a:xfrm>
            <a:prstGeom prst="rect">
              <a:avLst/>
            </a:prstGeom>
            <a:noFill/>
            <a:ln w="9525">
              <a:noFill/>
              <a:miter lim="800000"/>
              <a:headEnd/>
              <a:tailEnd/>
            </a:ln>
          </p:spPr>
          <p:txBody>
            <a:bodyPr wrap="none">
              <a:spAutoFit/>
            </a:bodyPr>
            <a:lstStyle/>
            <a:p>
              <a:pPr defTabSz="762000">
                <a:defRPr/>
              </a:pPr>
              <a:r>
                <a:rPr lang="en-US" b="1" i="1">
                  <a:solidFill>
                    <a:srgbClr val="3366FF"/>
                  </a:solidFill>
                  <a:effectLst>
                    <a:outerShdw blurRad="38100" dist="38100" dir="2700000" algn="tl">
                      <a:srgbClr val="C0C0C0"/>
                    </a:outerShdw>
                  </a:effectLst>
                  <a:latin typeface="Times New Roman" pitchFamily="18" charset="0"/>
                  <a:ea typeface="PMingLiU" pitchFamily="2" charset="-120"/>
                </a:rPr>
                <a:t>I</a:t>
              </a:r>
            </a:p>
          </p:txBody>
        </p:sp>
        <p:sp>
          <p:nvSpPr>
            <p:cNvPr id="5191" name="Rectangle 117"/>
            <p:cNvSpPr>
              <a:spLocks noChangeArrowheads="1"/>
            </p:cNvSpPr>
            <p:nvPr/>
          </p:nvSpPr>
          <p:spPr bwMode="auto">
            <a:xfrm>
              <a:off x="0" y="334"/>
              <a:ext cx="718" cy="300"/>
            </a:xfrm>
            <a:prstGeom prst="rect">
              <a:avLst/>
            </a:prstGeom>
            <a:noFill/>
            <a:ln w="9525">
              <a:noFill/>
              <a:miter lim="800000"/>
              <a:headEnd/>
              <a:tailEnd/>
            </a:ln>
          </p:spPr>
          <p:txBody>
            <a:bodyPr wrap="none">
              <a:spAutoFit/>
            </a:bodyPr>
            <a:lstStyle/>
            <a:p>
              <a:pPr defTabSz="762000">
                <a:lnSpc>
                  <a:spcPct val="90000"/>
                </a:lnSpc>
              </a:pPr>
              <a:r>
                <a:rPr lang="en-US" sz="1400">
                  <a:ea typeface="華康中黑體(P)" pitchFamily="2" charset="-120"/>
                </a:rPr>
                <a:t>Two parallel</a:t>
              </a:r>
            </a:p>
            <a:p>
              <a:pPr defTabSz="762000">
                <a:lnSpc>
                  <a:spcPct val="90000"/>
                </a:lnSpc>
              </a:pPr>
              <a:r>
                <a:rPr lang="en-US" sz="1400">
                  <a:ea typeface="華康中黑體(P)" pitchFamily="2" charset="-120"/>
                </a:rPr>
                <a:t>lines</a:t>
              </a:r>
            </a:p>
          </p:txBody>
        </p:sp>
      </p:grpSp>
      <p:grpSp>
        <p:nvGrpSpPr>
          <p:cNvPr id="18" name="Group 147"/>
          <p:cNvGrpSpPr>
            <a:grpSpLocks/>
          </p:cNvGrpSpPr>
          <p:nvPr/>
        </p:nvGrpSpPr>
        <p:grpSpPr bwMode="auto">
          <a:xfrm>
            <a:off x="3370263" y="4343400"/>
            <a:ext cx="2093912" cy="1622425"/>
            <a:chOff x="0" y="0"/>
            <a:chExt cx="1319" cy="1022"/>
          </a:xfrm>
        </p:grpSpPr>
        <p:sp>
          <p:nvSpPr>
            <p:cNvPr id="41058" name="Rectangle 105"/>
            <p:cNvSpPr>
              <a:spLocks noChangeArrowheads="1"/>
            </p:cNvSpPr>
            <p:nvPr/>
          </p:nvSpPr>
          <p:spPr bwMode="auto">
            <a:xfrm>
              <a:off x="1141" y="0"/>
              <a:ext cx="178" cy="250"/>
            </a:xfrm>
            <a:prstGeom prst="rect">
              <a:avLst/>
            </a:prstGeom>
            <a:noFill/>
            <a:ln w="9525">
              <a:noFill/>
              <a:miter lim="800000"/>
              <a:headEnd/>
              <a:tailEnd/>
            </a:ln>
          </p:spPr>
          <p:txBody>
            <a:bodyPr wrap="none">
              <a:spAutoFit/>
            </a:bodyPr>
            <a:lstStyle/>
            <a:p>
              <a:pPr defTabSz="762000">
                <a:defRPr/>
              </a:pPr>
              <a:r>
                <a:rPr lang="en-US" b="1" i="1">
                  <a:solidFill>
                    <a:schemeClr val="hlink"/>
                  </a:solidFill>
                  <a:effectLst>
                    <a:outerShdw blurRad="38100" dist="38100" dir="2700000" algn="tl">
                      <a:srgbClr val="C0C0C0"/>
                    </a:outerShdw>
                  </a:effectLst>
                  <a:latin typeface="Times New Roman" pitchFamily="18" charset="0"/>
                  <a:ea typeface="PMingLiU" pitchFamily="2" charset="-120"/>
                </a:rPr>
                <a:t>I</a:t>
              </a:r>
            </a:p>
          </p:txBody>
        </p:sp>
        <p:sp>
          <p:nvSpPr>
            <p:cNvPr id="5186" name="Line 106"/>
            <p:cNvSpPr>
              <a:spLocks noChangeShapeType="1"/>
            </p:cNvSpPr>
            <p:nvPr/>
          </p:nvSpPr>
          <p:spPr bwMode="auto">
            <a:xfrm flipV="1">
              <a:off x="407" y="158"/>
              <a:ext cx="749" cy="864"/>
            </a:xfrm>
            <a:prstGeom prst="line">
              <a:avLst/>
            </a:prstGeom>
            <a:noFill/>
            <a:ln w="28575">
              <a:solidFill>
                <a:schemeClr val="hlink"/>
              </a:solidFill>
              <a:prstDash val="sysDot"/>
              <a:round/>
              <a:headEnd/>
              <a:tailEnd/>
            </a:ln>
          </p:spPr>
          <p:txBody>
            <a:bodyPr/>
            <a:lstStyle/>
            <a:p>
              <a:endParaRPr lang="en-IN"/>
            </a:p>
          </p:txBody>
        </p:sp>
        <p:sp>
          <p:nvSpPr>
            <p:cNvPr id="5187" name="Rectangle 113"/>
            <p:cNvSpPr>
              <a:spLocks noChangeArrowheads="1"/>
            </p:cNvSpPr>
            <p:nvPr/>
          </p:nvSpPr>
          <p:spPr bwMode="auto">
            <a:xfrm>
              <a:off x="0" y="413"/>
              <a:ext cx="575" cy="542"/>
            </a:xfrm>
            <a:prstGeom prst="rect">
              <a:avLst/>
            </a:prstGeom>
            <a:noFill/>
            <a:ln w="9525">
              <a:noFill/>
              <a:miter lim="800000"/>
              <a:headEnd/>
              <a:tailEnd/>
            </a:ln>
          </p:spPr>
          <p:txBody>
            <a:bodyPr wrap="none">
              <a:spAutoFit/>
            </a:bodyPr>
            <a:lstStyle/>
            <a:p>
              <a:pPr algn="ctr" defTabSz="762000">
                <a:lnSpc>
                  <a:spcPct val="90000"/>
                </a:lnSpc>
              </a:pPr>
              <a:endParaRPr lang="en-US" sz="1400">
                <a:ea typeface="華康中黑體(P)" pitchFamily="2" charset="-120"/>
              </a:endParaRPr>
            </a:p>
            <a:p>
              <a:pPr algn="ctr" defTabSz="762000">
                <a:lnSpc>
                  <a:spcPct val="90000"/>
                </a:lnSpc>
              </a:pPr>
              <a:endParaRPr lang="en-US" sz="1400">
                <a:ea typeface="華康中黑體(P)" pitchFamily="2" charset="-120"/>
              </a:endParaRPr>
            </a:p>
            <a:p>
              <a:pPr algn="ctr" defTabSz="762000">
                <a:lnSpc>
                  <a:spcPct val="90000"/>
                </a:lnSpc>
              </a:pPr>
              <a:r>
                <a:rPr lang="en-US" sz="1400">
                  <a:ea typeface="華康中黑體(P)" pitchFamily="2" charset="-120"/>
                </a:rPr>
                <a:t>Intersect </a:t>
              </a:r>
            </a:p>
            <a:p>
              <a:pPr algn="ctr" defTabSz="762000">
                <a:lnSpc>
                  <a:spcPct val="90000"/>
                </a:lnSpc>
              </a:pPr>
              <a:r>
                <a:rPr lang="en-US" sz="1400">
                  <a:ea typeface="華康中黑體(P)" pitchFamily="2" charset="-120"/>
                </a:rPr>
                <a:t>at X axis</a:t>
              </a:r>
            </a:p>
          </p:txBody>
        </p:sp>
        <p:sp>
          <p:nvSpPr>
            <p:cNvPr id="5188" name="Line 116"/>
            <p:cNvSpPr>
              <a:spLocks noChangeShapeType="1"/>
            </p:cNvSpPr>
            <p:nvPr/>
          </p:nvSpPr>
          <p:spPr bwMode="auto">
            <a:xfrm>
              <a:off x="311" y="941"/>
              <a:ext cx="66" cy="68"/>
            </a:xfrm>
            <a:prstGeom prst="line">
              <a:avLst/>
            </a:prstGeom>
            <a:noFill/>
            <a:ln w="3175">
              <a:solidFill>
                <a:schemeClr val="tx1"/>
              </a:solidFill>
              <a:round/>
              <a:headEnd/>
              <a:tailEnd/>
            </a:ln>
          </p:spPr>
          <p:txBody>
            <a:bodyPr/>
            <a:lstStyle/>
            <a:p>
              <a:endParaRPr lang="en-IN"/>
            </a:p>
          </p:txBody>
        </p:sp>
      </p:grpSp>
      <p:grpSp>
        <p:nvGrpSpPr>
          <p:cNvPr id="19" name="Group 148"/>
          <p:cNvGrpSpPr>
            <a:grpSpLocks/>
          </p:cNvGrpSpPr>
          <p:nvPr/>
        </p:nvGrpSpPr>
        <p:grpSpPr bwMode="auto">
          <a:xfrm>
            <a:off x="3856038" y="4267200"/>
            <a:ext cx="1914525" cy="2036763"/>
            <a:chOff x="0" y="0"/>
            <a:chExt cx="1206" cy="1283"/>
          </a:xfrm>
        </p:grpSpPr>
        <p:grpSp>
          <p:nvGrpSpPr>
            <p:cNvPr id="20" name="Group 94"/>
            <p:cNvGrpSpPr>
              <a:grpSpLocks/>
            </p:cNvGrpSpPr>
            <p:nvPr/>
          </p:nvGrpSpPr>
          <p:grpSpPr bwMode="auto">
            <a:xfrm>
              <a:off x="77" y="216"/>
              <a:ext cx="1056" cy="864"/>
              <a:chOff x="0" y="0"/>
              <a:chExt cx="1056" cy="864"/>
            </a:xfrm>
          </p:grpSpPr>
          <p:sp>
            <p:nvSpPr>
              <p:cNvPr id="5183" name="Line 95"/>
              <p:cNvSpPr>
                <a:spLocks noChangeShapeType="1"/>
              </p:cNvSpPr>
              <p:nvPr/>
            </p:nvSpPr>
            <p:spPr bwMode="auto">
              <a:xfrm>
                <a:off x="528" y="0"/>
                <a:ext cx="0" cy="864"/>
              </a:xfrm>
              <a:prstGeom prst="line">
                <a:avLst/>
              </a:prstGeom>
              <a:noFill/>
              <a:ln w="28575">
                <a:solidFill>
                  <a:schemeClr val="tx1"/>
                </a:solidFill>
                <a:round/>
                <a:headEnd/>
                <a:tailEnd/>
              </a:ln>
            </p:spPr>
            <p:txBody>
              <a:bodyPr/>
              <a:lstStyle/>
              <a:p>
                <a:endParaRPr lang="en-IN"/>
              </a:p>
            </p:txBody>
          </p:sp>
          <p:sp>
            <p:nvSpPr>
              <p:cNvPr id="5184" name="Line 96"/>
              <p:cNvSpPr>
                <a:spLocks noChangeShapeType="1"/>
              </p:cNvSpPr>
              <p:nvPr/>
            </p:nvSpPr>
            <p:spPr bwMode="auto">
              <a:xfrm>
                <a:off x="0" y="864"/>
                <a:ext cx="1056" cy="0"/>
              </a:xfrm>
              <a:prstGeom prst="line">
                <a:avLst/>
              </a:prstGeom>
              <a:noFill/>
              <a:ln w="28575">
                <a:solidFill>
                  <a:schemeClr val="tx1"/>
                </a:solidFill>
                <a:round/>
                <a:headEnd/>
                <a:tailEnd/>
              </a:ln>
            </p:spPr>
            <p:txBody>
              <a:bodyPr/>
              <a:lstStyle/>
              <a:p>
                <a:endParaRPr lang="en-IN"/>
              </a:p>
            </p:txBody>
          </p:sp>
        </p:grpSp>
        <p:sp>
          <p:nvSpPr>
            <p:cNvPr id="5178" name="Line 101"/>
            <p:cNvSpPr>
              <a:spLocks noChangeShapeType="1"/>
            </p:cNvSpPr>
            <p:nvPr/>
          </p:nvSpPr>
          <p:spPr bwMode="auto">
            <a:xfrm flipV="1">
              <a:off x="106" y="346"/>
              <a:ext cx="1008" cy="720"/>
            </a:xfrm>
            <a:prstGeom prst="line">
              <a:avLst/>
            </a:prstGeom>
            <a:noFill/>
            <a:ln w="28575">
              <a:solidFill>
                <a:srgbClr val="9900CC"/>
              </a:solidFill>
              <a:round/>
              <a:headEnd/>
              <a:tailEnd/>
            </a:ln>
          </p:spPr>
          <p:txBody>
            <a:bodyPr/>
            <a:lstStyle/>
            <a:p>
              <a:endParaRPr lang="en-IN"/>
            </a:p>
          </p:txBody>
        </p:sp>
        <p:sp>
          <p:nvSpPr>
            <p:cNvPr id="5179" name="Text Box 118"/>
            <p:cNvSpPr txBox="1">
              <a:spLocks noChangeArrowheads="1"/>
            </p:cNvSpPr>
            <p:nvPr/>
          </p:nvSpPr>
          <p:spPr bwMode="auto">
            <a:xfrm>
              <a:off x="451" y="0"/>
              <a:ext cx="340" cy="231"/>
            </a:xfrm>
            <a:prstGeom prst="rect">
              <a:avLst/>
            </a:prstGeom>
            <a:noFill/>
            <a:ln w="9525">
              <a:noFill/>
              <a:miter lim="800000"/>
              <a:headEnd/>
              <a:tailEnd/>
            </a:ln>
          </p:spPr>
          <p:txBody>
            <a:bodyPr wrap="none">
              <a:spAutoFit/>
            </a:bodyPr>
            <a:lstStyle/>
            <a:p>
              <a:pPr defTabSz="762000"/>
              <a:r>
                <a:rPr lang="en-US">
                  <a:latin typeface="Times New Roman" pitchFamily="18" charset="0"/>
                  <a:ea typeface="PMingLiU" pitchFamily="2" charset="-120"/>
                </a:rPr>
                <a:t>1/</a:t>
              </a:r>
              <a:r>
                <a:rPr lang="en-US" i="1">
                  <a:latin typeface="Times New Roman" pitchFamily="18" charset="0"/>
                  <a:ea typeface="PMingLiU" pitchFamily="2" charset="-120"/>
                </a:rPr>
                <a:t>v</a:t>
              </a:r>
              <a:r>
                <a:rPr lang="en-US" i="1" baseline="-25000">
                  <a:latin typeface="Times New Roman" pitchFamily="18" charset="0"/>
                  <a:ea typeface="PMingLiU" pitchFamily="2" charset="-120"/>
                </a:rPr>
                <a:t>o</a:t>
              </a:r>
            </a:p>
          </p:txBody>
        </p:sp>
        <p:sp>
          <p:nvSpPr>
            <p:cNvPr id="5180" name="Text Box 119"/>
            <p:cNvSpPr txBox="1">
              <a:spLocks noChangeArrowheads="1"/>
            </p:cNvSpPr>
            <p:nvPr/>
          </p:nvSpPr>
          <p:spPr bwMode="auto">
            <a:xfrm>
              <a:off x="595" y="672"/>
              <a:ext cx="492" cy="212"/>
            </a:xfrm>
            <a:prstGeom prst="rect">
              <a:avLst/>
            </a:prstGeom>
            <a:noFill/>
            <a:ln w="9525">
              <a:noFill/>
              <a:miter lim="800000"/>
              <a:headEnd/>
              <a:tailEnd/>
            </a:ln>
          </p:spPr>
          <p:txBody>
            <a:bodyPr wrap="none">
              <a:spAutoFit/>
            </a:bodyPr>
            <a:lstStyle/>
            <a:p>
              <a:pPr defTabSz="762000"/>
              <a:r>
                <a:rPr lang="en-US" sz="1600">
                  <a:ea typeface="PMingLiU" pitchFamily="2" charset="-120"/>
                </a:rPr>
                <a:t>1/</a:t>
              </a:r>
              <a:r>
                <a:rPr lang="en-US" sz="800">
                  <a:ea typeface="PMingLiU" pitchFamily="2" charset="-120"/>
                </a:rPr>
                <a:t> </a:t>
              </a:r>
              <a:r>
                <a:rPr lang="en-US" sz="1600">
                  <a:ea typeface="PMingLiU" pitchFamily="2" charset="-120"/>
                </a:rPr>
                <a:t>V</a:t>
              </a:r>
              <a:r>
                <a:rPr lang="en-US" sz="1600" baseline="-25000">
                  <a:ea typeface="PMingLiU" pitchFamily="2" charset="-120"/>
                </a:rPr>
                <a:t>max</a:t>
              </a:r>
            </a:p>
          </p:txBody>
        </p:sp>
        <p:sp>
          <p:nvSpPr>
            <p:cNvPr id="5181" name="Rectangle 120"/>
            <p:cNvSpPr>
              <a:spLocks noChangeArrowheads="1"/>
            </p:cNvSpPr>
            <p:nvPr/>
          </p:nvSpPr>
          <p:spPr bwMode="auto">
            <a:xfrm>
              <a:off x="826" y="1071"/>
              <a:ext cx="380" cy="212"/>
            </a:xfrm>
            <a:prstGeom prst="rect">
              <a:avLst/>
            </a:prstGeom>
            <a:noFill/>
            <a:ln w="9525">
              <a:noFill/>
              <a:miter lim="800000"/>
              <a:headEnd/>
              <a:tailEnd/>
            </a:ln>
          </p:spPr>
          <p:txBody>
            <a:bodyPr wrap="none">
              <a:spAutoFit/>
            </a:bodyPr>
            <a:lstStyle/>
            <a:p>
              <a:pPr defTabSz="762000"/>
              <a:r>
                <a:rPr lang="en-US" sz="1600">
                  <a:ea typeface="PMingLiU" pitchFamily="2" charset="-120"/>
                </a:rPr>
                <a:t>1/[S]</a:t>
              </a:r>
            </a:p>
          </p:txBody>
        </p:sp>
        <p:sp>
          <p:nvSpPr>
            <p:cNvPr id="5182" name="Text Box 121"/>
            <p:cNvSpPr txBox="1">
              <a:spLocks noChangeArrowheads="1"/>
            </p:cNvSpPr>
            <p:nvPr/>
          </p:nvSpPr>
          <p:spPr bwMode="auto">
            <a:xfrm>
              <a:off x="0" y="1071"/>
              <a:ext cx="381" cy="212"/>
            </a:xfrm>
            <a:prstGeom prst="rect">
              <a:avLst/>
            </a:prstGeom>
            <a:noFill/>
            <a:ln w="9525">
              <a:noFill/>
              <a:miter lim="800000"/>
              <a:headEnd/>
              <a:tailEnd/>
            </a:ln>
          </p:spPr>
          <p:txBody>
            <a:bodyPr wrap="none">
              <a:spAutoFit/>
            </a:bodyPr>
            <a:lstStyle/>
            <a:p>
              <a:pPr defTabSz="762000"/>
              <a:r>
                <a:rPr lang="en-US" sz="1600" i="1">
                  <a:ea typeface="PMingLiU" pitchFamily="2" charset="-120"/>
                </a:rPr>
                <a:t>1/K</a:t>
              </a:r>
              <a:r>
                <a:rPr lang="en-US" sz="1600" i="1" baseline="-25000">
                  <a:ea typeface="PMingLiU" pitchFamily="2" charset="-120"/>
                </a:rPr>
                <a:t>m</a:t>
              </a:r>
            </a:p>
          </p:txBody>
        </p:sp>
      </p:grpSp>
      <p:grpSp>
        <p:nvGrpSpPr>
          <p:cNvPr id="21" name="Group 146"/>
          <p:cNvGrpSpPr>
            <a:grpSpLocks/>
          </p:cNvGrpSpPr>
          <p:nvPr/>
        </p:nvGrpSpPr>
        <p:grpSpPr bwMode="auto">
          <a:xfrm>
            <a:off x="6705600" y="4267200"/>
            <a:ext cx="1830388" cy="2036763"/>
            <a:chOff x="0" y="0"/>
            <a:chExt cx="1153" cy="1283"/>
          </a:xfrm>
        </p:grpSpPr>
        <p:grpSp>
          <p:nvGrpSpPr>
            <p:cNvPr id="22" name="Group 97"/>
            <p:cNvGrpSpPr>
              <a:grpSpLocks/>
            </p:cNvGrpSpPr>
            <p:nvPr/>
          </p:nvGrpSpPr>
          <p:grpSpPr bwMode="auto">
            <a:xfrm>
              <a:off x="34" y="216"/>
              <a:ext cx="1056" cy="864"/>
              <a:chOff x="0" y="0"/>
              <a:chExt cx="1056" cy="864"/>
            </a:xfrm>
          </p:grpSpPr>
          <p:sp>
            <p:nvSpPr>
              <p:cNvPr id="5175" name="Line 98"/>
              <p:cNvSpPr>
                <a:spLocks noChangeShapeType="1"/>
              </p:cNvSpPr>
              <p:nvPr/>
            </p:nvSpPr>
            <p:spPr bwMode="auto">
              <a:xfrm>
                <a:off x="528" y="0"/>
                <a:ext cx="0" cy="864"/>
              </a:xfrm>
              <a:prstGeom prst="line">
                <a:avLst/>
              </a:prstGeom>
              <a:noFill/>
              <a:ln w="28575">
                <a:solidFill>
                  <a:schemeClr val="tx1"/>
                </a:solidFill>
                <a:round/>
                <a:headEnd/>
                <a:tailEnd/>
              </a:ln>
            </p:spPr>
            <p:txBody>
              <a:bodyPr/>
              <a:lstStyle/>
              <a:p>
                <a:endParaRPr lang="en-IN"/>
              </a:p>
            </p:txBody>
          </p:sp>
          <p:sp>
            <p:nvSpPr>
              <p:cNvPr id="5176" name="Line 99"/>
              <p:cNvSpPr>
                <a:spLocks noChangeShapeType="1"/>
              </p:cNvSpPr>
              <p:nvPr/>
            </p:nvSpPr>
            <p:spPr bwMode="auto">
              <a:xfrm>
                <a:off x="0" y="864"/>
                <a:ext cx="1056" cy="0"/>
              </a:xfrm>
              <a:prstGeom prst="line">
                <a:avLst/>
              </a:prstGeom>
              <a:noFill/>
              <a:ln w="28575">
                <a:solidFill>
                  <a:schemeClr val="tx1"/>
                </a:solidFill>
                <a:round/>
                <a:headEnd/>
                <a:tailEnd/>
              </a:ln>
            </p:spPr>
            <p:txBody>
              <a:bodyPr/>
              <a:lstStyle/>
              <a:p>
                <a:endParaRPr lang="en-IN"/>
              </a:p>
            </p:txBody>
          </p:sp>
        </p:grpSp>
        <p:sp>
          <p:nvSpPr>
            <p:cNvPr id="5170" name="Line 102"/>
            <p:cNvSpPr>
              <a:spLocks noChangeShapeType="1"/>
            </p:cNvSpPr>
            <p:nvPr/>
          </p:nvSpPr>
          <p:spPr bwMode="auto">
            <a:xfrm flipV="1">
              <a:off x="250" y="370"/>
              <a:ext cx="715" cy="715"/>
            </a:xfrm>
            <a:prstGeom prst="line">
              <a:avLst/>
            </a:prstGeom>
            <a:noFill/>
            <a:ln w="28575">
              <a:solidFill>
                <a:srgbClr val="9900CC"/>
              </a:solidFill>
              <a:round/>
              <a:headEnd/>
              <a:tailEnd/>
            </a:ln>
          </p:spPr>
          <p:txBody>
            <a:bodyPr/>
            <a:lstStyle/>
            <a:p>
              <a:endParaRPr lang="en-IN"/>
            </a:p>
          </p:txBody>
        </p:sp>
        <p:sp>
          <p:nvSpPr>
            <p:cNvPr id="5171" name="Rectangle 122"/>
            <p:cNvSpPr>
              <a:spLocks noChangeArrowheads="1"/>
            </p:cNvSpPr>
            <p:nvPr/>
          </p:nvSpPr>
          <p:spPr bwMode="auto">
            <a:xfrm>
              <a:off x="773" y="1071"/>
              <a:ext cx="380" cy="212"/>
            </a:xfrm>
            <a:prstGeom prst="rect">
              <a:avLst/>
            </a:prstGeom>
            <a:noFill/>
            <a:ln w="9525">
              <a:noFill/>
              <a:miter lim="800000"/>
              <a:headEnd/>
              <a:tailEnd/>
            </a:ln>
          </p:spPr>
          <p:txBody>
            <a:bodyPr wrap="none">
              <a:spAutoFit/>
            </a:bodyPr>
            <a:lstStyle/>
            <a:p>
              <a:pPr defTabSz="762000"/>
              <a:r>
                <a:rPr lang="en-US" sz="1600">
                  <a:ea typeface="PMingLiU" pitchFamily="2" charset="-120"/>
                </a:rPr>
                <a:t>1/[S]</a:t>
              </a:r>
            </a:p>
          </p:txBody>
        </p:sp>
        <p:sp>
          <p:nvSpPr>
            <p:cNvPr id="5172" name="Text Box 123"/>
            <p:cNvSpPr txBox="1">
              <a:spLocks noChangeArrowheads="1"/>
            </p:cNvSpPr>
            <p:nvPr/>
          </p:nvSpPr>
          <p:spPr bwMode="auto">
            <a:xfrm>
              <a:off x="0" y="1071"/>
              <a:ext cx="381" cy="212"/>
            </a:xfrm>
            <a:prstGeom prst="rect">
              <a:avLst/>
            </a:prstGeom>
            <a:noFill/>
            <a:ln w="9525">
              <a:noFill/>
              <a:miter lim="800000"/>
              <a:headEnd/>
              <a:tailEnd/>
            </a:ln>
          </p:spPr>
          <p:txBody>
            <a:bodyPr wrap="none">
              <a:spAutoFit/>
            </a:bodyPr>
            <a:lstStyle/>
            <a:p>
              <a:pPr defTabSz="762000"/>
              <a:r>
                <a:rPr lang="en-US" sz="1600" i="1">
                  <a:ea typeface="PMingLiU" pitchFamily="2" charset="-120"/>
                </a:rPr>
                <a:t>1/K</a:t>
              </a:r>
              <a:r>
                <a:rPr lang="en-US" sz="1600" i="1" baseline="-25000">
                  <a:ea typeface="PMingLiU" pitchFamily="2" charset="-120"/>
                </a:rPr>
                <a:t>m</a:t>
              </a:r>
            </a:p>
          </p:txBody>
        </p:sp>
        <p:sp>
          <p:nvSpPr>
            <p:cNvPr id="5173" name="Text Box 124"/>
            <p:cNvSpPr txBox="1">
              <a:spLocks noChangeArrowheads="1"/>
            </p:cNvSpPr>
            <p:nvPr/>
          </p:nvSpPr>
          <p:spPr bwMode="auto">
            <a:xfrm>
              <a:off x="528" y="720"/>
              <a:ext cx="492" cy="212"/>
            </a:xfrm>
            <a:prstGeom prst="rect">
              <a:avLst/>
            </a:prstGeom>
            <a:noFill/>
            <a:ln w="9525">
              <a:noFill/>
              <a:miter lim="800000"/>
              <a:headEnd/>
              <a:tailEnd/>
            </a:ln>
          </p:spPr>
          <p:txBody>
            <a:bodyPr wrap="none">
              <a:spAutoFit/>
            </a:bodyPr>
            <a:lstStyle/>
            <a:p>
              <a:pPr defTabSz="762000"/>
              <a:r>
                <a:rPr lang="en-US" sz="1600">
                  <a:ea typeface="PMingLiU" pitchFamily="2" charset="-120"/>
                </a:rPr>
                <a:t>1/</a:t>
              </a:r>
              <a:r>
                <a:rPr lang="en-US" sz="800">
                  <a:ea typeface="PMingLiU" pitchFamily="2" charset="-120"/>
                </a:rPr>
                <a:t> </a:t>
              </a:r>
              <a:r>
                <a:rPr lang="en-US" sz="1600">
                  <a:ea typeface="PMingLiU" pitchFamily="2" charset="-120"/>
                </a:rPr>
                <a:t>V</a:t>
              </a:r>
              <a:r>
                <a:rPr lang="en-US" sz="1600" baseline="-25000">
                  <a:ea typeface="PMingLiU" pitchFamily="2" charset="-120"/>
                </a:rPr>
                <a:t>max</a:t>
              </a:r>
            </a:p>
          </p:txBody>
        </p:sp>
        <p:sp>
          <p:nvSpPr>
            <p:cNvPr id="5174" name="Text Box 125"/>
            <p:cNvSpPr txBox="1">
              <a:spLocks noChangeArrowheads="1"/>
            </p:cNvSpPr>
            <p:nvPr/>
          </p:nvSpPr>
          <p:spPr bwMode="auto">
            <a:xfrm>
              <a:off x="432" y="0"/>
              <a:ext cx="340" cy="231"/>
            </a:xfrm>
            <a:prstGeom prst="rect">
              <a:avLst/>
            </a:prstGeom>
            <a:noFill/>
            <a:ln w="9525">
              <a:noFill/>
              <a:miter lim="800000"/>
              <a:headEnd/>
              <a:tailEnd/>
            </a:ln>
          </p:spPr>
          <p:txBody>
            <a:bodyPr wrap="none">
              <a:spAutoFit/>
            </a:bodyPr>
            <a:lstStyle/>
            <a:p>
              <a:pPr defTabSz="762000"/>
              <a:r>
                <a:rPr lang="en-US">
                  <a:latin typeface="Times New Roman" pitchFamily="18" charset="0"/>
                  <a:ea typeface="PMingLiU" pitchFamily="2" charset="-120"/>
                </a:rPr>
                <a:t>1/</a:t>
              </a:r>
              <a:r>
                <a:rPr lang="en-US" i="1">
                  <a:latin typeface="Times New Roman" pitchFamily="18" charset="0"/>
                  <a:ea typeface="PMingLiU" pitchFamily="2" charset="-120"/>
                </a:rPr>
                <a:t>v</a:t>
              </a:r>
              <a:r>
                <a:rPr lang="en-US" i="1" baseline="-25000">
                  <a:latin typeface="Times New Roman" pitchFamily="18" charset="0"/>
                  <a:ea typeface="PMingLiU" pitchFamily="2" charset="-120"/>
                </a:rPr>
                <a:t>o</a:t>
              </a:r>
            </a:p>
          </p:txBody>
        </p:sp>
      </p:grpSp>
      <p:grpSp>
        <p:nvGrpSpPr>
          <p:cNvPr id="23" name="Group 134"/>
          <p:cNvGrpSpPr>
            <a:grpSpLocks/>
          </p:cNvGrpSpPr>
          <p:nvPr/>
        </p:nvGrpSpPr>
        <p:grpSpPr bwMode="auto">
          <a:xfrm>
            <a:off x="914400" y="5105400"/>
            <a:ext cx="1028700" cy="476250"/>
            <a:chOff x="0" y="0"/>
            <a:chExt cx="648" cy="300"/>
          </a:xfrm>
        </p:grpSpPr>
        <p:sp>
          <p:nvSpPr>
            <p:cNvPr id="5167" name="Line 115"/>
            <p:cNvSpPr>
              <a:spLocks noChangeShapeType="1"/>
            </p:cNvSpPr>
            <p:nvPr/>
          </p:nvSpPr>
          <p:spPr bwMode="auto">
            <a:xfrm>
              <a:off x="562" y="134"/>
              <a:ext cx="86" cy="39"/>
            </a:xfrm>
            <a:prstGeom prst="line">
              <a:avLst/>
            </a:prstGeom>
            <a:noFill/>
            <a:ln w="3175">
              <a:solidFill>
                <a:schemeClr val="tx1"/>
              </a:solidFill>
              <a:round/>
              <a:headEnd/>
              <a:tailEnd/>
            </a:ln>
          </p:spPr>
          <p:txBody>
            <a:bodyPr/>
            <a:lstStyle/>
            <a:p>
              <a:endParaRPr lang="en-IN"/>
            </a:p>
          </p:txBody>
        </p:sp>
        <p:sp>
          <p:nvSpPr>
            <p:cNvPr id="5168" name="Rectangle 126"/>
            <p:cNvSpPr>
              <a:spLocks noChangeArrowheads="1"/>
            </p:cNvSpPr>
            <p:nvPr/>
          </p:nvSpPr>
          <p:spPr bwMode="auto">
            <a:xfrm>
              <a:off x="0" y="0"/>
              <a:ext cx="606" cy="300"/>
            </a:xfrm>
            <a:prstGeom prst="rect">
              <a:avLst/>
            </a:prstGeom>
            <a:noFill/>
            <a:ln w="9525">
              <a:noFill/>
              <a:miter lim="800000"/>
              <a:headEnd/>
              <a:tailEnd/>
            </a:ln>
          </p:spPr>
          <p:txBody>
            <a:bodyPr wrap="none">
              <a:spAutoFit/>
            </a:bodyPr>
            <a:lstStyle/>
            <a:p>
              <a:pPr defTabSz="762000">
                <a:lnSpc>
                  <a:spcPct val="90000"/>
                </a:lnSpc>
              </a:pPr>
              <a:r>
                <a:rPr lang="en-US" sz="1400">
                  <a:ea typeface="華康中黑體(P)" pitchFamily="2" charset="-120"/>
                </a:rPr>
                <a:t> Intersect </a:t>
              </a:r>
            </a:p>
            <a:p>
              <a:pPr defTabSz="762000">
                <a:lnSpc>
                  <a:spcPct val="90000"/>
                </a:lnSpc>
              </a:pPr>
              <a:r>
                <a:rPr lang="en-US" sz="1400">
                  <a:ea typeface="華康中黑體(P)" pitchFamily="2" charset="-120"/>
                </a:rPr>
                <a:t> at Y axis</a:t>
              </a:r>
            </a:p>
          </p:txBody>
        </p:sp>
      </p:grpSp>
      <p:sp>
        <p:nvSpPr>
          <p:cNvPr id="41083" name="Text Box 140"/>
          <p:cNvSpPr txBox="1">
            <a:spLocks noChangeArrowheads="1"/>
          </p:cNvSpPr>
          <p:nvPr/>
        </p:nvSpPr>
        <p:spPr bwMode="auto">
          <a:xfrm>
            <a:off x="4116388" y="3257550"/>
            <a:ext cx="655637" cy="336550"/>
          </a:xfrm>
          <a:prstGeom prst="rect">
            <a:avLst/>
          </a:prstGeom>
          <a:noFill/>
          <a:ln w="9525">
            <a:noFill/>
            <a:miter lim="800000"/>
            <a:headEnd/>
            <a:tailEnd/>
          </a:ln>
        </p:spPr>
        <p:txBody>
          <a:bodyPr wrap="none">
            <a:spAutoFit/>
          </a:bodyPr>
          <a:lstStyle/>
          <a:p>
            <a:pPr defTabSz="762000"/>
            <a:r>
              <a:rPr lang="en-US" sz="1600">
                <a:ea typeface="PMingLiU" pitchFamily="2" charset="-120"/>
              </a:rPr>
              <a:t>=</a:t>
            </a:r>
            <a:r>
              <a:rPr lang="en-US" sz="1600" i="1">
                <a:ea typeface="PMingLiU" pitchFamily="2" charset="-120"/>
              </a:rPr>
              <a:t> </a:t>
            </a:r>
            <a:r>
              <a:rPr lang="en-US" sz="1600" i="1">
                <a:solidFill>
                  <a:schemeClr val="hlink"/>
                </a:solidFill>
                <a:ea typeface="PMingLiU" pitchFamily="2" charset="-120"/>
              </a:rPr>
              <a:t>K</a:t>
            </a:r>
            <a:r>
              <a:rPr lang="en-US" sz="1600" i="1" baseline="-25000">
                <a:solidFill>
                  <a:schemeClr val="hlink"/>
                </a:solidFill>
                <a:ea typeface="PMingLiU" pitchFamily="2" charset="-120"/>
              </a:rPr>
              <a:t>m</a:t>
            </a:r>
            <a:r>
              <a:rPr lang="en-US" sz="1600" i="1">
                <a:solidFill>
                  <a:schemeClr val="hlink"/>
                </a:solidFill>
                <a:ea typeface="PMingLiU" pitchFamily="2" charset="-120"/>
              </a:rPr>
              <a:t>’</a:t>
            </a:r>
          </a:p>
        </p:txBody>
      </p:sp>
      <p:sp>
        <p:nvSpPr>
          <p:cNvPr id="41084" name="Line 132"/>
          <p:cNvSpPr>
            <a:spLocks noChangeShapeType="1"/>
          </p:cNvSpPr>
          <p:nvPr/>
        </p:nvSpPr>
        <p:spPr bwMode="auto">
          <a:xfrm>
            <a:off x="1057275" y="2527300"/>
            <a:ext cx="563563" cy="0"/>
          </a:xfrm>
          <a:prstGeom prst="line">
            <a:avLst/>
          </a:prstGeom>
          <a:noFill/>
          <a:ln w="6350">
            <a:solidFill>
              <a:srgbClr val="FF00FF"/>
            </a:solidFill>
            <a:prstDash val="dash"/>
            <a:round/>
            <a:headEnd/>
            <a:tailEnd/>
          </a:ln>
        </p:spPr>
        <p:txBody>
          <a:bodyPr/>
          <a:lstStyle/>
          <a:p>
            <a:endParaRPr lang="en-I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40968"/>
                                        </p:tgtEl>
                                        <p:attrNameLst>
                                          <p:attrName>style.visibility</p:attrName>
                                        </p:attrNameLst>
                                      </p:cBhvr>
                                      <p:to>
                                        <p:strVal val="visible"/>
                                      </p:to>
                                    </p:set>
                                    <p:animEffect transition="in" filter="wipe(right)">
                                      <p:cBhvr>
                                        <p:cTn id="11" dur="500"/>
                                        <p:tgtEl>
                                          <p:spTgt spid="4096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0966"/>
                                        </p:tgtEl>
                                        <p:attrNameLst>
                                          <p:attrName>style.visibility</p:attrName>
                                        </p:attrNameLst>
                                      </p:cBhvr>
                                      <p:to>
                                        <p:strVal val="visible"/>
                                      </p:to>
                                    </p:set>
                                    <p:animEffect transition="in" filter="wipe(up)">
                                      <p:cBhvr>
                                        <p:cTn id="15" dur="500"/>
                                        <p:tgtEl>
                                          <p:spTgt spid="40966"/>
                                        </p:tgtEl>
                                      </p:cBhvr>
                                    </p:animEffect>
                                  </p:childTnLst>
                                </p:cTn>
                              </p:par>
                            </p:childTnLst>
                          </p:cTn>
                        </p:par>
                        <p:par>
                          <p:cTn id="16" fill="hold">
                            <p:stCondLst>
                              <p:cond delay="1500"/>
                            </p:stCondLst>
                            <p:childTnLst>
                              <p:par>
                                <p:cTn id="17" presetID="47"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2" presetClass="entr" presetSubtype="8" fill="hold" nodeType="afterEffect">
                                  <p:stCondLst>
                                    <p:cond delay="5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2" presetClass="entr" presetSubtype="8" fill="hold" grpId="0" nodeType="afterEffect">
                                  <p:stCondLst>
                                    <p:cond delay="0"/>
                                  </p:stCondLst>
                                  <p:childTnLst>
                                    <p:set>
                                      <p:cBhvr>
                                        <p:cTn id="36" dur="1" fill="hold">
                                          <p:stCondLst>
                                            <p:cond delay="0"/>
                                          </p:stCondLst>
                                        </p:cTn>
                                        <p:tgtEl>
                                          <p:spTgt spid="41007"/>
                                        </p:tgtEl>
                                        <p:attrNameLst>
                                          <p:attrName>style.visibility</p:attrName>
                                        </p:attrNameLst>
                                      </p:cBhvr>
                                      <p:to>
                                        <p:strVal val="visible"/>
                                      </p:to>
                                    </p:set>
                                    <p:anim calcmode="lin" valueType="num">
                                      <p:cBhvr additive="base">
                                        <p:cTn id="37" dur="500" fill="hold"/>
                                        <p:tgtEl>
                                          <p:spTgt spid="41007"/>
                                        </p:tgtEl>
                                        <p:attrNameLst>
                                          <p:attrName>ppt_x</p:attrName>
                                        </p:attrNameLst>
                                      </p:cBhvr>
                                      <p:tavLst>
                                        <p:tav tm="0">
                                          <p:val>
                                            <p:strVal val="0-#ppt_w/2"/>
                                          </p:val>
                                        </p:tav>
                                        <p:tav tm="100000">
                                          <p:val>
                                            <p:strVal val="#ppt_x"/>
                                          </p:val>
                                        </p:tav>
                                      </p:tavLst>
                                    </p:anim>
                                    <p:anim calcmode="lin" valueType="num">
                                      <p:cBhvr additive="base">
                                        <p:cTn id="38" dur="500" fill="hold"/>
                                        <p:tgtEl>
                                          <p:spTgt spid="41007"/>
                                        </p:tgtEl>
                                        <p:attrNameLst>
                                          <p:attrName>ppt_y</p:attrName>
                                        </p:attrNameLst>
                                      </p:cBhvr>
                                      <p:tavLst>
                                        <p:tav tm="0">
                                          <p:val>
                                            <p:strVal val="#ppt_y"/>
                                          </p:val>
                                        </p:tav>
                                        <p:tav tm="100000">
                                          <p:val>
                                            <p:strVal val="#ppt_y"/>
                                          </p:val>
                                        </p:tav>
                                      </p:tavLst>
                                    </p:anim>
                                  </p:childTnLst>
                                </p:cTn>
                              </p:par>
                            </p:childTnLst>
                          </p:cTn>
                        </p:par>
                        <p:par>
                          <p:cTn id="39" fill="hold">
                            <p:stCondLst>
                              <p:cond delay="1500"/>
                            </p:stCondLst>
                            <p:childTnLst>
                              <p:par>
                                <p:cTn id="40" presetID="2" presetClass="entr" presetSubtype="8" fill="hold" grpId="0" nodeType="afterEffect">
                                  <p:stCondLst>
                                    <p:cond delay="0"/>
                                  </p:stCondLst>
                                  <p:childTnLst>
                                    <p:set>
                                      <p:cBhvr>
                                        <p:cTn id="41" dur="1" fill="hold">
                                          <p:stCondLst>
                                            <p:cond delay="0"/>
                                          </p:stCondLst>
                                        </p:cTn>
                                        <p:tgtEl>
                                          <p:spTgt spid="41008"/>
                                        </p:tgtEl>
                                        <p:attrNameLst>
                                          <p:attrName>style.visibility</p:attrName>
                                        </p:attrNameLst>
                                      </p:cBhvr>
                                      <p:to>
                                        <p:strVal val="visible"/>
                                      </p:to>
                                    </p:set>
                                    <p:anim calcmode="lin" valueType="num">
                                      <p:cBhvr additive="base">
                                        <p:cTn id="42" dur="500" fill="hold"/>
                                        <p:tgtEl>
                                          <p:spTgt spid="41008"/>
                                        </p:tgtEl>
                                        <p:attrNameLst>
                                          <p:attrName>ppt_x</p:attrName>
                                        </p:attrNameLst>
                                      </p:cBhvr>
                                      <p:tavLst>
                                        <p:tav tm="0">
                                          <p:val>
                                            <p:strVal val="0-#ppt_w/2"/>
                                          </p:val>
                                        </p:tav>
                                        <p:tav tm="100000">
                                          <p:val>
                                            <p:strVal val="#ppt_x"/>
                                          </p:val>
                                        </p:tav>
                                      </p:tavLst>
                                    </p:anim>
                                    <p:anim calcmode="lin" valueType="num">
                                      <p:cBhvr additive="base">
                                        <p:cTn id="43" dur="500" fill="hold"/>
                                        <p:tgtEl>
                                          <p:spTgt spid="41008"/>
                                        </p:tgtEl>
                                        <p:attrNameLst>
                                          <p:attrName>ppt_y</p:attrName>
                                        </p:attrNameLst>
                                      </p:cBhvr>
                                      <p:tavLst>
                                        <p:tav tm="0">
                                          <p:val>
                                            <p:strVal val="#ppt_y"/>
                                          </p:val>
                                        </p:tav>
                                        <p:tav tm="100000">
                                          <p:val>
                                            <p:strVal val="#ppt_y"/>
                                          </p:val>
                                        </p:tav>
                                      </p:tavLst>
                                    </p:anim>
                                  </p:childTnLst>
                                </p:cTn>
                              </p:par>
                            </p:childTnLst>
                          </p:cTn>
                        </p:par>
                        <p:par>
                          <p:cTn id="44" fill="hold">
                            <p:stCondLst>
                              <p:cond delay="2000"/>
                            </p:stCondLst>
                            <p:childTnLst>
                              <p:par>
                                <p:cTn id="45" presetID="22" presetClass="entr" presetSubtype="8" fill="hold" grpId="0" nodeType="afterEffect">
                                  <p:stCondLst>
                                    <p:cond delay="1000"/>
                                  </p:stCondLst>
                                  <p:childTnLst>
                                    <p:set>
                                      <p:cBhvr>
                                        <p:cTn id="46" dur="1" fill="hold">
                                          <p:stCondLst>
                                            <p:cond delay="0"/>
                                          </p:stCondLst>
                                        </p:cTn>
                                        <p:tgtEl>
                                          <p:spTgt spid="40992"/>
                                        </p:tgtEl>
                                        <p:attrNameLst>
                                          <p:attrName>style.visibility</p:attrName>
                                        </p:attrNameLst>
                                      </p:cBhvr>
                                      <p:to>
                                        <p:strVal val="visible"/>
                                      </p:to>
                                    </p:set>
                                    <p:animEffect transition="in" filter="wipe(left)">
                                      <p:cBhvr>
                                        <p:cTn id="47" dur="1000"/>
                                        <p:tgtEl>
                                          <p:spTgt spid="40992"/>
                                        </p:tgtEl>
                                      </p:cBhvr>
                                    </p:animEffect>
                                  </p:childTnLst>
                                </p:cTn>
                              </p:par>
                            </p:childTnLst>
                          </p:cTn>
                        </p:par>
                        <p:par>
                          <p:cTn id="48" fill="hold">
                            <p:stCondLst>
                              <p:cond delay="4000"/>
                            </p:stCondLst>
                            <p:childTnLst>
                              <p:par>
                                <p:cTn id="49" presetID="22" presetClass="entr" presetSubtype="8" fill="hold" grpId="0" nodeType="afterEffect">
                                  <p:stCondLst>
                                    <p:cond delay="0"/>
                                  </p:stCondLst>
                                  <p:childTnLst>
                                    <p:set>
                                      <p:cBhvr>
                                        <p:cTn id="50" dur="1" fill="hold">
                                          <p:stCondLst>
                                            <p:cond delay="0"/>
                                          </p:stCondLst>
                                        </p:cTn>
                                        <p:tgtEl>
                                          <p:spTgt spid="40995"/>
                                        </p:tgtEl>
                                        <p:attrNameLst>
                                          <p:attrName>style.visibility</p:attrName>
                                        </p:attrNameLst>
                                      </p:cBhvr>
                                      <p:to>
                                        <p:strVal val="visible"/>
                                      </p:to>
                                    </p:set>
                                    <p:animEffect transition="in" filter="wipe(left)">
                                      <p:cBhvr>
                                        <p:cTn id="51" dur="500"/>
                                        <p:tgtEl>
                                          <p:spTgt spid="40995"/>
                                        </p:tgtEl>
                                      </p:cBhvr>
                                    </p:animEffect>
                                  </p:childTnLst>
                                </p:cTn>
                              </p:par>
                            </p:childTnLst>
                          </p:cTn>
                        </p:par>
                        <p:par>
                          <p:cTn id="52" fill="hold">
                            <p:stCondLst>
                              <p:cond delay="4500"/>
                            </p:stCondLst>
                            <p:childTnLst>
                              <p:par>
                                <p:cTn id="53" presetID="47" presetClass="entr" presetSubtype="0" fill="hold" grpId="0" nodeType="afterEffect">
                                  <p:stCondLst>
                                    <p:cond delay="0"/>
                                  </p:stCondLst>
                                  <p:childTnLst>
                                    <p:set>
                                      <p:cBhvr>
                                        <p:cTn id="54" dur="1" fill="hold">
                                          <p:stCondLst>
                                            <p:cond delay="0"/>
                                          </p:stCondLst>
                                        </p:cTn>
                                        <p:tgtEl>
                                          <p:spTgt spid="41000"/>
                                        </p:tgtEl>
                                        <p:attrNameLst>
                                          <p:attrName>style.visibility</p:attrName>
                                        </p:attrNameLst>
                                      </p:cBhvr>
                                      <p:to>
                                        <p:strVal val="visible"/>
                                      </p:to>
                                    </p:set>
                                    <p:animEffect transition="in" filter="fade">
                                      <p:cBhvr>
                                        <p:cTn id="55" dur="1000"/>
                                        <p:tgtEl>
                                          <p:spTgt spid="41000"/>
                                        </p:tgtEl>
                                      </p:cBhvr>
                                    </p:animEffect>
                                    <p:anim calcmode="lin" valueType="num">
                                      <p:cBhvr>
                                        <p:cTn id="56" dur="1000" fill="hold"/>
                                        <p:tgtEl>
                                          <p:spTgt spid="41000"/>
                                        </p:tgtEl>
                                        <p:attrNameLst>
                                          <p:attrName>ppt_x</p:attrName>
                                        </p:attrNameLst>
                                      </p:cBhvr>
                                      <p:tavLst>
                                        <p:tav tm="0">
                                          <p:val>
                                            <p:strVal val="#ppt_x"/>
                                          </p:val>
                                        </p:tav>
                                        <p:tav tm="100000">
                                          <p:val>
                                            <p:strVal val="#ppt_x"/>
                                          </p:val>
                                        </p:tav>
                                      </p:tavLst>
                                    </p:anim>
                                    <p:anim calcmode="lin" valueType="num">
                                      <p:cBhvr>
                                        <p:cTn id="57" dur="1000" fill="hold"/>
                                        <p:tgtEl>
                                          <p:spTgt spid="41000"/>
                                        </p:tgtEl>
                                        <p:attrNameLst>
                                          <p:attrName>ppt_y</p:attrName>
                                        </p:attrNameLst>
                                      </p:cBhvr>
                                      <p:tavLst>
                                        <p:tav tm="0">
                                          <p:val>
                                            <p:strVal val="#ppt_y-.1"/>
                                          </p:val>
                                        </p:tav>
                                        <p:tav tm="100000">
                                          <p:val>
                                            <p:strVal val="#ppt_y"/>
                                          </p:val>
                                        </p:tav>
                                      </p:tavLst>
                                    </p:anim>
                                  </p:childTnLst>
                                </p:cTn>
                              </p:par>
                            </p:childTnLst>
                          </p:cTn>
                        </p:par>
                        <p:par>
                          <p:cTn id="58" fill="hold">
                            <p:stCondLst>
                              <p:cond delay="5500"/>
                            </p:stCondLst>
                            <p:childTnLst>
                              <p:par>
                                <p:cTn id="59" presetID="22" presetClass="entr" presetSubtype="8" fill="hold" grpId="0" nodeType="afterEffect">
                                  <p:stCondLst>
                                    <p:cond delay="1000"/>
                                  </p:stCondLst>
                                  <p:childTnLst>
                                    <p:set>
                                      <p:cBhvr>
                                        <p:cTn id="60" dur="1" fill="hold">
                                          <p:stCondLst>
                                            <p:cond delay="0"/>
                                          </p:stCondLst>
                                        </p:cTn>
                                        <p:tgtEl>
                                          <p:spTgt spid="40996"/>
                                        </p:tgtEl>
                                        <p:attrNameLst>
                                          <p:attrName>style.visibility</p:attrName>
                                        </p:attrNameLst>
                                      </p:cBhvr>
                                      <p:to>
                                        <p:strVal val="visible"/>
                                      </p:to>
                                    </p:set>
                                    <p:animEffect transition="in" filter="wipe(left)">
                                      <p:cBhvr>
                                        <p:cTn id="61" dur="500"/>
                                        <p:tgtEl>
                                          <p:spTgt spid="40996"/>
                                        </p:tgtEl>
                                      </p:cBhvr>
                                    </p:animEffect>
                                  </p:childTnLst>
                                </p:cTn>
                              </p:par>
                            </p:childTnLst>
                          </p:cTn>
                        </p:par>
                        <p:par>
                          <p:cTn id="62" fill="hold">
                            <p:stCondLst>
                              <p:cond delay="7000"/>
                            </p:stCondLst>
                            <p:childTnLst>
                              <p:par>
                                <p:cTn id="63" presetID="22" presetClass="entr" presetSubtype="1" fill="hold" grpId="0" nodeType="afterEffect">
                                  <p:stCondLst>
                                    <p:cond delay="0"/>
                                  </p:stCondLst>
                                  <p:childTnLst>
                                    <p:set>
                                      <p:cBhvr>
                                        <p:cTn id="64" dur="1" fill="hold">
                                          <p:stCondLst>
                                            <p:cond delay="0"/>
                                          </p:stCondLst>
                                        </p:cTn>
                                        <p:tgtEl>
                                          <p:spTgt spid="40998"/>
                                        </p:tgtEl>
                                        <p:attrNameLst>
                                          <p:attrName>style.visibility</p:attrName>
                                        </p:attrNameLst>
                                      </p:cBhvr>
                                      <p:to>
                                        <p:strVal val="visible"/>
                                      </p:to>
                                    </p:set>
                                    <p:animEffect transition="in" filter="wipe(up)">
                                      <p:cBhvr>
                                        <p:cTn id="65" dur="500"/>
                                        <p:tgtEl>
                                          <p:spTgt spid="40998"/>
                                        </p:tgtEl>
                                      </p:cBhvr>
                                    </p:animEffect>
                                  </p:childTnLst>
                                </p:cTn>
                              </p:par>
                            </p:childTnLst>
                          </p:cTn>
                        </p:par>
                        <p:par>
                          <p:cTn id="66" fill="hold">
                            <p:stCondLst>
                              <p:cond delay="7500"/>
                            </p:stCondLst>
                            <p:childTnLst>
                              <p:par>
                                <p:cTn id="67" presetID="42" presetClass="entr" presetSubtype="0" fill="hold" grpId="0" nodeType="afterEffect">
                                  <p:stCondLst>
                                    <p:cond delay="0"/>
                                  </p:stCondLst>
                                  <p:childTnLst>
                                    <p:set>
                                      <p:cBhvr>
                                        <p:cTn id="68" dur="1" fill="hold">
                                          <p:stCondLst>
                                            <p:cond delay="0"/>
                                          </p:stCondLst>
                                        </p:cTn>
                                        <p:tgtEl>
                                          <p:spTgt spid="41005"/>
                                        </p:tgtEl>
                                        <p:attrNameLst>
                                          <p:attrName>style.visibility</p:attrName>
                                        </p:attrNameLst>
                                      </p:cBhvr>
                                      <p:to>
                                        <p:strVal val="visible"/>
                                      </p:to>
                                    </p:set>
                                    <p:animEffect transition="in" filter="fade">
                                      <p:cBhvr>
                                        <p:cTn id="69" dur="1000"/>
                                        <p:tgtEl>
                                          <p:spTgt spid="41005"/>
                                        </p:tgtEl>
                                      </p:cBhvr>
                                    </p:animEffect>
                                    <p:anim calcmode="lin" valueType="num">
                                      <p:cBhvr>
                                        <p:cTn id="70" dur="1000" fill="hold"/>
                                        <p:tgtEl>
                                          <p:spTgt spid="41005"/>
                                        </p:tgtEl>
                                        <p:attrNameLst>
                                          <p:attrName>ppt_x</p:attrName>
                                        </p:attrNameLst>
                                      </p:cBhvr>
                                      <p:tavLst>
                                        <p:tav tm="0">
                                          <p:val>
                                            <p:strVal val="#ppt_x"/>
                                          </p:val>
                                        </p:tav>
                                        <p:tav tm="100000">
                                          <p:val>
                                            <p:strVal val="#ppt_x"/>
                                          </p:val>
                                        </p:tav>
                                      </p:tavLst>
                                    </p:anim>
                                    <p:anim calcmode="lin" valueType="num">
                                      <p:cBhvr>
                                        <p:cTn id="71" dur="1000" fill="hold"/>
                                        <p:tgtEl>
                                          <p:spTgt spid="41005"/>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40993"/>
                                        </p:tgtEl>
                                        <p:attrNameLst>
                                          <p:attrName>style.visibility</p:attrName>
                                        </p:attrNameLst>
                                      </p:cBhvr>
                                      <p:to>
                                        <p:strVal val="visible"/>
                                      </p:to>
                                    </p:set>
                                    <p:animEffect transition="in" filter="wipe(left)">
                                      <p:cBhvr>
                                        <p:cTn id="76" dur="1000"/>
                                        <p:tgtEl>
                                          <p:spTgt spid="40993"/>
                                        </p:tgtEl>
                                      </p:cBhvr>
                                    </p:animEffect>
                                  </p:childTnLst>
                                </p:cTn>
                              </p:par>
                            </p:childTnLst>
                          </p:cTn>
                        </p:par>
                        <p:par>
                          <p:cTn id="77" fill="hold">
                            <p:stCondLst>
                              <p:cond delay="1000"/>
                            </p:stCondLst>
                            <p:childTnLst>
                              <p:par>
                                <p:cTn id="78" presetID="42" presetClass="entr" presetSubtype="0" fill="hold" grpId="0" nodeType="afterEffect">
                                  <p:stCondLst>
                                    <p:cond delay="0"/>
                                  </p:stCondLst>
                                  <p:childTnLst>
                                    <p:set>
                                      <p:cBhvr>
                                        <p:cTn id="79" dur="1" fill="hold">
                                          <p:stCondLst>
                                            <p:cond delay="0"/>
                                          </p:stCondLst>
                                        </p:cTn>
                                        <p:tgtEl>
                                          <p:spTgt spid="41015"/>
                                        </p:tgtEl>
                                        <p:attrNameLst>
                                          <p:attrName>style.visibility</p:attrName>
                                        </p:attrNameLst>
                                      </p:cBhvr>
                                      <p:to>
                                        <p:strVal val="visible"/>
                                      </p:to>
                                    </p:set>
                                    <p:animEffect transition="in" filter="fade">
                                      <p:cBhvr>
                                        <p:cTn id="80" dur="1000"/>
                                        <p:tgtEl>
                                          <p:spTgt spid="41015"/>
                                        </p:tgtEl>
                                      </p:cBhvr>
                                    </p:animEffect>
                                    <p:anim calcmode="lin" valueType="num">
                                      <p:cBhvr>
                                        <p:cTn id="81" dur="1000" fill="hold"/>
                                        <p:tgtEl>
                                          <p:spTgt spid="41015"/>
                                        </p:tgtEl>
                                        <p:attrNameLst>
                                          <p:attrName>ppt_x</p:attrName>
                                        </p:attrNameLst>
                                      </p:cBhvr>
                                      <p:tavLst>
                                        <p:tav tm="0">
                                          <p:val>
                                            <p:strVal val="#ppt_x"/>
                                          </p:val>
                                        </p:tav>
                                        <p:tav tm="100000">
                                          <p:val>
                                            <p:strVal val="#ppt_x"/>
                                          </p:val>
                                        </p:tav>
                                      </p:tavLst>
                                    </p:anim>
                                    <p:anim calcmode="lin" valueType="num">
                                      <p:cBhvr>
                                        <p:cTn id="82" dur="1000" fill="hold"/>
                                        <p:tgtEl>
                                          <p:spTgt spid="41015"/>
                                        </p:tgtEl>
                                        <p:attrNameLst>
                                          <p:attrName>ppt_y</p:attrName>
                                        </p:attrNameLst>
                                      </p:cBhvr>
                                      <p:tavLst>
                                        <p:tav tm="0">
                                          <p:val>
                                            <p:strVal val="#ppt_y+.1"/>
                                          </p:val>
                                        </p:tav>
                                        <p:tav tm="100000">
                                          <p:val>
                                            <p:strVal val="#ppt_y"/>
                                          </p:val>
                                        </p:tav>
                                      </p:tavLst>
                                    </p:anim>
                                  </p:childTnLst>
                                </p:cTn>
                              </p:par>
                            </p:childTnLst>
                          </p:cTn>
                        </p:par>
                        <p:par>
                          <p:cTn id="83" fill="hold">
                            <p:stCondLst>
                              <p:cond delay="2000"/>
                            </p:stCondLst>
                            <p:childTnLst>
                              <p:par>
                                <p:cTn id="84" presetID="22" presetClass="entr" presetSubtype="8" fill="hold" grpId="0" nodeType="afterEffect">
                                  <p:stCondLst>
                                    <p:cond delay="1000"/>
                                  </p:stCondLst>
                                  <p:childTnLst>
                                    <p:set>
                                      <p:cBhvr>
                                        <p:cTn id="85" dur="1" fill="hold">
                                          <p:stCondLst>
                                            <p:cond delay="0"/>
                                          </p:stCondLst>
                                        </p:cTn>
                                        <p:tgtEl>
                                          <p:spTgt spid="41084"/>
                                        </p:tgtEl>
                                        <p:attrNameLst>
                                          <p:attrName>style.visibility</p:attrName>
                                        </p:attrNameLst>
                                      </p:cBhvr>
                                      <p:to>
                                        <p:strVal val="visible"/>
                                      </p:to>
                                    </p:set>
                                    <p:animEffect transition="in" filter="wipe(left)">
                                      <p:cBhvr>
                                        <p:cTn id="86" dur="500"/>
                                        <p:tgtEl>
                                          <p:spTgt spid="41084"/>
                                        </p:tgtEl>
                                      </p:cBhvr>
                                    </p:animEffect>
                                  </p:childTnLst>
                                </p:cTn>
                              </p:par>
                            </p:childTnLst>
                          </p:cTn>
                        </p:par>
                        <p:par>
                          <p:cTn id="87" fill="hold">
                            <p:stCondLst>
                              <p:cond delay="3500"/>
                            </p:stCondLst>
                            <p:childTnLst>
                              <p:par>
                                <p:cTn id="88" presetID="22" presetClass="entr" presetSubtype="1" fill="hold" grpId="0" nodeType="afterEffect">
                                  <p:stCondLst>
                                    <p:cond delay="0"/>
                                  </p:stCondLst>
                                  <p:childTnLst>
                                    <p:set>
                                      <p:cBhvr>
                                        <p:cTn id="89" dur="1" fill="hold">
                                          <p:stCondLst>
                                            <p:cond delay="0"/>
                                          </p:stCondLst>
                                        </p:cTn>
                                        <p:tgtEl>
                                          <p:spTgt spid="40997"/>
                                        </p:tgtEl>
                                        <p:attrNameLst>
                                          <p:attrName>style.visibility</p:attrName>
                                        </p:attrNameLst>
                                      </p:cBhvr>
                                      <p:to>
                                        <p:strVal val="visible"/>
                                      </p:to>
                                    </p:set>
                                    <p:animEffect transition="in" filter="wipe(up)">
                                      <p:cBhvr>
                                        <p:cTn id="90" dur="500"/>
                                        <p:tgtEl>
                                          <p:spTgt spid="40997"/>
                                        </p:tgtEl>
                                      </p:cBhvr>
                                    </p:animEffect>
                                  </p:childTnLst>
                                </p:cTn>
                              </p:par>
                            </p:childTnLst>
                          </p:cTn>
                        </p:par>
                        <p:par>
                          <p:cTn id="91" fill="hold">
                            <p:stCondLst>
                              <p:cond delay="4000"/>
                            </p:stCondLst>
                            <p:childTnLst>
                              <p:par>
                                <p:cTn id="92" presetID="42" presetClass="entr" presetSubtype="0" fill="hold" grpId="0" nodeType="afterEffect">
                                  <p:stCondLst>
                                    <p:cond delay="0"/>
                                  </p:stCondLst>
                                  <p:childTnLst>
                                    <p:set>
                                      <p:cBhvr>
                                        <p:cTn id="93" dur="1" fill="hold">
                                          <p:stCondLst>
                                            <p:cond delay="0"/>
                                          </p:stCondLst>
                                        </p:cTn>
                                        <p:tgtEl>
                                          <p:spTgt spid="41006"/>
                                        </p:tgtEl>
                                        <p:attrNameLst>
                                          <p:attrName>style.visibility</p:attrName>
                                        </p:attrNameLst>
                                      </p:cBhvr>
                                      <p:to>
                                        <p:strVal val="visible"/>
                                      </p:to>
                                    </p:set>
                                    <p:animEffect transition="in" filter="fade">
                                      <p:cBhvr>
                                        <p:cTn id="94" dur="1000"/>
                                        <p:tgtEl>
                                          <p:spTgt spid="41006"/>
                                        </p:tgtEl>
                                      </p:cBhvr>
                                    </p:animEffect>
                                    <p:anim calcmode="lin" valueType="num">
                                      <p:cBhvr>
                                        <p:cTn id="95" dur="1000" fill="hold"/>
                                        <p:tgtEl>
                                          <p:spTgt spid="41006"/>
                                        </p:tgtEl>
                                        <p:attrNameLst>
                                          <p:attrName>ppt_x</p:attrName>
                                        </p:attrNameLst>
                                      </p:cBhvr>
                                      <p:tavLst>
                                        <p:tav tm="0">
                                          <p:val>
                                            <p:strVal val="#ppt_x"/>
                                          </p:val>
                                        </p:tav>
                                        <p:tav tm="100000">
                                          <p:val>
                                            <p:strVal val="#ppt_x"/>
                                          </p:val>
                                        </p:tav>
                                      </p:tavLst>
                                    </p:anim>
                                    <p:anim calcmode="lin" valueType="num">
                                      <p:cBhvr>
                                        <p:cTn id="96" dur="1000" fill="hold"/>
                                        <p:tgtEl>
                                          <p:spTgt spid="41006"/>
                                        </p:tgtEl>
                                        <p:attrNameLst>
                                          <p:attrName>ppt_y</p:attrName>
                                        </p:attrNameLst>
                                      </p:cBhvr>
                                      <p:tavLst>
                                        <p:tav tm="0">
                                          <p:val>
                                            <p:strVal val="#ppt_y+.1"/>
                                          </p:val>
                                        </p:tav>
                                        <p:tav tm="100000">
                                          <p:val>
                                            <p:strVal val="#ppt_y"/>
                                          </p:val>
                                        </p:tav>
                                      </p:tavLst>
                                    </p:anim>
                                  </p:childTnLst>
                                </p:cTn>
                              </p:par>
                            </p:childTnLst>
                          </p:cTn>
                        </p:par>
                        <p:par>
                          <p:cTn id="97" fill="hold">
                            <p:stCondLst>
                              <p:cond delay="5000"/>
                            </p:stCondLst>
                            <p:childTnLst>
                              <p:par>
                                <p:cTn id="98" presetID="12" presetClass="entr" presetSubtype="8" fill="hold" grpId="0" nodeType="afterEffect">
                                  <p:stCondLst>
                                    <p:cond delay="1000"/>
                                  </p:stCondLst>
                                  <p:childTnLst>
                                    <p:set>
                                      <p:cBhvr>
                                        <p:cTn id="99" dur="1" fill="hold">
                                          <p:stCondLst>
                                            <p:cond delay="0"/>
                                          </p:stCondLst>
                                        </p:cTn>
                                        <p:tgtEl>
                                          <p:spTgt spid="41039"/>
                                        </p:tgtEl>
                                        <p:attrNameLst>
                                          <p:attrName>style.visibility</p:attrName>
                                        </p:attrNameLst>
                                      </p:cBhvr>
                                      <p:to>
                                        <p:strVal val="visible"/>
                                      </p:to>
                                    </p:set>
                                    <p:animEffect transition="in" filter="slide(fromLeft)">
                                      <p:cBhvr>
                                        <p:cTn id="100" dur="500"/>
                                        <p:tgtEl>
                                          <p:spTgt spid="41039"/>
                                        </p:tgtEl>
                                      </p:cBhvr>
                                    </p:animEffect>
                                  </p:childTnLst>
                                </p:cTn>
                              </p:par>
                            </p:childTnLst>
                          </p:cTn>
                        </p:par>
                      </p:childTnLst>
                    </p:cTn>
                  </p:par>
                  <p:par>
                    <p:cTn id="101" fill="hold">
                      <p:stCondLst>
                        <p:cond delay="indefinite"/>
                      </p:stCondLst>
                      <p:childTnLst>
                        <p:par>
                          <p:cTn id="102" fill="hold">
                            <p:stCondLst>
                              <p:cond delay="0"/>
                            </p:stCondLst>
                            <p:childTnLst>
                              <p:par>
                                <p:cTn id="103" presetID="47" presetClass="entr" presetSubtype="0" fill="hold" nodeType="clickEffect">
                                  <p:stCondLst>
                                    <p:cond delay="0"/>
                                  </p:stCondLst>
                                  <p:childTnLst>
                                    <p:set>
                                      <p:cBhvr>
                                        <p:cTn id="104" dur="1" fill="hold">
                                          <p:stCondLst>
                                            <p:cond delay="0"/>
                                          </p:stCondLst>
                                        </p:cTn>
                                        <p:tgtEl>
                                          <p:spTgt spid="15"/>
                                        </p:tgtEl>
                                        <p:attrNameLst>
                                          <p:attrName>style.visibility</p:attrName>
                                        </p:attrNameLst>
                                      </p:cBhvr>
                                      <p:to>
                                        <p:strVal val="visible"/>
                                      </p:to>
                                    </p:set>
                                    <p:animEffect transition="in" filter="fade">
                                      <p:cBhvr>
                                        <p:cTn id="105" dur="1000"/>
                                        <p:tgtEl>
                                          <p:spTgt spid="15"/>
                                        </p:tgtEl>
                                      </p:cBhvr>
                                    </p:animEffect>
                                    <p:anim calcmode="lin" valueType="num">
                                      <p:cBhvr>
                                        <p:cTn id="106" dur="1000" fill="hold"/>
                                        <p:tgtEl>
                                          <p:spTgt spid="15"/>
                                        </p:tgtEl>
                                        <p:attrNameLst>
                                          <p:attrName>ppt_x</p:attrName>
                                        </p:attrNameLst>
                                      </p:cBhvr>
                                      <p:tavLst>
                                        <p:tav tm="0">
                                          <p:val>
                                            <p:strVal val="#ppt_x"/>
                                          </p:val>
                                        </p:tav>
                                        <p:tav tm="100000">
                                          <p:val>
                                            <p:strVal val="#ppt_x"/>
                                          </p:val>
                                        </p:tav>
                                      </p:tavLst>
                                    </p:anim>
                                    <p:anim calcmode="lin" valueType="num">
                                      <p:cBhvr>
                                        <p:cTn id="107" dur="1000" fill="hold"/>
                                        <p:tgtEl>
                                          <p:spTgt spid="15"/>
                                        </p:tgtEl>
                                        <p:attrNameLst>
                                          <p:attrName>ppt_y</p:attrName>
                                        </p:attrNameLst>
                                      </p:cBhvr>
                                      <p:tavLst>
                                        <p:tav tm="0">
                                          <p:val>
                                            <p:strVal val="#ppt_y-.1"/>
                                          </p:val>
                                        </p:tav>
                                        <p:tav tm="100000">
                                          <p:val>
                                            <p:strVal val="#ppt_y"/>
                                          </p:val>
                                        </p:tav>
                                      </p:tavLst>
                                    </p:anim>
                                  </p:childTnLst>
                                </p:cTn>
                              </p:par>
                            </p:childTnLst>
                          </p:cTn>
                        </p:par>
                        <p:par>
                          <p:cTn id="108" fill="hold">
                            <p:stCondLst>
                              <p:cond delay="1000"/>
                            </p:stCondLst>
                            <p:childTnLst>
                              <p:par>
                                <p:cTn id="109" presetID="22" presetClass="entr" presetSubtype="4" fill="hold" grpId="0" nodeType="afterEffect">
                                  <p:stCondLst>
                                    <p:cond delay="0"/>
                                  </p:stCondLst>
                                  <p:childTnLst>
                                    <p:set>
                                      <p:cBhvr>
                                        <p:cTn id="110" dur="1" fill="hold">
                                          <p:stCondLst>
                                            <p:cond delay="0"/>
                                          </p:stCondLst>
                                        </p:cTn>
                                        <p:tgtEl>
                                          <p:spTgt spid="41042"/>
                                        </p:tgtEl>
                                        <p:attrNameLst>
                                          <p:attrName>style.visibility</p:attrName>
                                        </p:attrNameLst>
                                      </p:cBhvr>
                                      <p:to>
                                        <p:strVal val="visible"/>
                                      </p:to>
                                    </p:set>
                                    <p:animEffect transition="in" filter="wipe(down)">
                                      <p:cBhvr>
                                        <p:cTn id="111" dur="1000"/>
                                        <p:tgtEl>
                                          <p:spTgt spid="41042"/>
                                        </p:tgtEl>
                                      </p:cBhvr>
                                    </p:animEffect>
                                  </p:childTnLst>
                                </p:cTn>
                              </p:par>
                            </p:childTnLst>
                          </p:cTn>
                        </p:par>
                        <p:par>
                          <p:cTn id="112" fill="hold">
                            <p:stCondLst>
                              <p:cond delay="2000"/>
                            </p:stCondLst>
                            <p:childTnLst>
                              <p:par>
                                <p:cTn id="113" presetID="22" presetClass="entr" presetSubtype="1" fill="hold" grpId="0" nodeType="afterEffect">
                                  <p:stCondLst>
                                    <p:cond delay="1000"/>
                                  </p:stCondLst>
                                  <p:childTnLst>
                                    <p:set>
                                      <p:cBhvr>
                                        <p:cTn id="114" dur="1" fill="hold">
                                          <p:stCondLst>
                                            <p:cond delay="0"/>
                                          </p:stCondLst>
                                        </p:cTn>
                                        <p:tgtEl>
                                          <p:spTgt spid="41043"/>
                                        </p:tgtEl>
                                        <p:attrNameLst>
                                          <p:attrName>style.visibility</p:attrName>
                                        </p:attrNameLst>
                                      </p:cBhvr>
                                      <p:to>
                                        <p:strVal val="visible"/>
                                      </p:to>
                                    </p:set>
                                    <p:animEffect transition="in" filter="wipe(up)">
                                      <p:cBhvr>
                                        <p:cTn id="115" dur="1000"/>
                                        <p:tgtEl>
                                          <p:spTgt spid="41043"/>
                                        </p:tgtEl>
                                      </p:cBhvr>
                                    </p:animEffect>
                                  </p:childTnLst>
                                </p:cTn>
                              </p:par>
                            </p:childTnLst>
                          </p:cTn>
                        </p:par>
                        <p:par>
                          <p:cTn id="116" fill="hold">
                            <p:stCondLst>
                              <p:cond delay="4000"/>
                            </p:stCondLst>
                            <p:childTnLst>
                              <p:par>
                                <p:cTn id="117" presetID="47" presetClass="entr" presetSubtype="0" fill="hold" grpId="0" nodeType="afterEffect">
                                  <p:stCondLst>
                                    <p:cond delay="0"/>
                                  </p:stCondLst>
                                  <p:childTnLst>
                                    <p:set>
                                      <p:cBhvr>
                                        <p:cTn id="118" dur="1" fill="hold">
                                          <p:stCondLst>
                                            <p:cond delay="0"/>
                                          </p:stCondLst>
                                        </p:cTn>
                                        <p:tgtEl>
                                          <p:spTgt spid="41044"/>
                                        </p:tgtEl>
                                        <p:attrNameLst>
                                          <p:attrName>style.visibility</p:attrName>
                                        </p:attrNameLst>
                                      </p:cBhvr>
                                      <p:to>
                                        <p:strVal val="visible"/>
                                      </p:to>
                                    </p:set>
                                    <p:animEffect transition="in" filter="fade">
                                      <p:cBhvr>
                                        <p:cTn id="119" dur="1000"/>
                                        <p:tgtEl>
                                          <p:spTgt spid="41044"/>
                                        </p:tgtEl>
                                      </p:cBhvr>
                                    </p:animEffect>
                                    <p:anim calcmode="lin" valueType="num">
                                      <p:cBhvr>
                                        <p:cTn id="120" dur="1000" fill="hold"/>
                                        <p:tgtEl>
                                          <p:spTgt spid="41044"/>
                                        </p:tgtEl>
                                        <p:attrNameLst>
                                          <p:attrName>ppt_x</p:attrName>
                                        </p:attrNameLst>
                                      </p:cBhvr>
                                      <p:tavLst>
                                        <p:tav tm="0">
                                          <p:val>
                                            <p:strVal val="#ppt_x"/>
                                          </p:val>
                                        </p:tav>
                                        <p:tav tm="100000">
                                          <p:val>
                                            <p:strVal val="#ppt_x"/>
                                          </p:val>
                                        </p:tav>
                                      </p:tavLst>
                                    </p:anim>
                                    <p:anim calcmode="lin" valueType="num">
                                      <p:cBhvr>
                                        <p:cTn id="121" dur="1000" fill="hold"/>
                                        <p:tgtEl>
                                          <p:spTgt spid="41044"/>
                                        </p:tgtEl>
                                        <p:attrNameLst>
                                          <p:attrName>ppt_y</p:attrName>
                                        </p:attrNameLst>
                                      </p:cBhvr>
                                      <p:tavLst>
                                        <p:tav tm="0">
                                          <p:val>
                                            <p:strVal val="#ppt_y-.1"/>
                                          </p:val>
                                        </p:tav>
                                        <p:tav tm="100000">
                                          <p:val>
                                            <p:strVal val="#ppt_y"/>
                                          </p:val>
                                        </p:tav>
                                      </p:tavLst>
                                    </p:anim>
                                  </p:childTnLst>
                                </p:cTn>
                              </p:par>
                            </p:childTnLst>
                          </p:cTn>
                        </p:par>
                        <p:par>
                          <p:cTn id="122" fill="hold">
                            <p:stCondLst>
                              <p:cond delay="5000"/>
                            </p:stCondLst>
                            <p:childTnLst>
                              <p:par>
                                <p:cTn id="123" presetID="22" presetClass="entr" presetSubtype="8" fill="hold" nodeType="afterEffect">
                                  <p:stCondLst>
                                    <p:cond delay="500"/>
                                  </p:stCondLst>
                                  <p:childTnLst>
                                    <p:set>
                                      <p:cBhvr>
                                        <p:cTn id="124" dur="1" fill="hold">
                                          <p:stCondLst>
                                            <p:cond delay="0"/>
                                          </p:stCondLst>
                                        </p:cTn>
                                        <p:tgtEl>
                                          <p:spTgt spid="23"/>
                                        </p:tgtEl>
                                        <p:attrNameLst>
                                          <p:attrName>style.visibility</p:attrName>
                                        </p:attrNameLst>
                                      </p:cBhvr>
                                      <p:to>
                                        <p:strVal val="visible"/>
                                      </p:to>
                                    </p:set>
                                    <p:animEffect transition="in" filter="wipe(left)">
                                      <p:cBhvr>
                                        <p:cTn id="125" dur="500"/>
                                        <p:tgtEl>
                                          <p:spTgt spid="23"/>
                                        </p:tgtEl>
                                      </p:cBhvr>
                                    </p:animEffect>
                                  </p:childTnLst>
                                </p:cTn>
                              </p:par>
                            </p:childTnLst>
                          </p:cTn>
                        </p:par>
                      </p:childTnLst>
                    </p:cTn>
                  </p:par>
                  <p:par>
                    <p:cTn id="126" fill="hold">
                      <p:stCondLst>
                        <p:cond delay="indefinite"/>
                      </p:stCondLst>
                      <p:childTnLst>
                        <p:par>
                          <p:cTn id="127" fill="hold">
                            <p:stCondLst>
                              <p:cond delay="0"/>
                            </p:stCondLst>
                            <p:childTnLst>
                              <p:par>
                                <p:cTn id="128" presetID="47" presetClass="entr" presetSubtype="0" fill="hold" nodeType="clickEffect">
                                  <p:stCondLst>
                                    <p:cond delay="0"/>
                                  </p:stCondLst>
                                  <p:childTnLst>
                                    <p:set>
                                      <p:cBhvr>
                                        <p:cTn id="129" dur="1" fill="hold">
                                          <p:stCondLst>
                                            <p:cond delay="0"/>
                                          </p:stCondLst>
                                        </p:cTn>
                                        <p:tgtEl>
                                          <p:spTgt spid="9"/>
                                        </p:tgtEl>
                                        <p:attrNameLst>
                                          <p:attrName>style.visibility</p:attrName>
                                        </p:attrNameLst>
                                      </p:cBhvr>
                                      <p:to>
                                        <p:strVal val="visible"/>
                                      </p:to>
                                    </p:set>
                                    <p:animEffect transition="in" filter="fade">
                                      <p:cBhvr>
                                        <p:cTn id="130" dur="1000"/>
                                        <p:tgtEl>
                                          <p:spTgt spid="9"/>
                                        </p:tgtEl>
                                      </p:cBhvr>
                                    </p:animEffect>
                                    <p:anim calcmode="lin" valueType="num">
                                      <p:cBhvr>
                                        <p:cTn id="131" dur="1000" fill="hold"/>
                                        <p:tgtEl>
                                          <p:spTgt spid="9"/>
                                        </p:tgtEl>
                                        <p:attrNameLst>
                                          <p:attrName>ppt_x</p:attrName>
                                        </p:attrNameLst>
                                      </p:cBhvr>
                                      <p:tavLst>
                                        <p:tav tm="0">
                                          <p:val>
                                            <p:strVal val="#ppt_x"/>
                                          </p:val>
                                        </p:tav>
                                        <p:tav tm="100000">
                                          <p:val>
                                            <p:strVal val="#ppt_x"/>
                                          </p:val>
                                        </p:tav>
                                      </p:tavLst>
                                    </p:anim>
                                    <p:anim calcmode="lin" valueType="num">
                                      <p:cBhvr>
                                        <p:cTn id="132" dur="1000" fill="hold"/>
                                        <p:tgtEl>
                                          <p:spTgt spid="9"/>
                                        </p:tgtEl>
                                        <p:attrNameLst>
                                          <p:attrName>ppt_y</p:attrName>
                                        </p:attrNameLst>
                                      </p:cBhvr>
                                      <p:tavLst>
                                        <p:tav tm="0">
                                          <p:val>
                                            <p:strVal val="#ppt_y-.1"/>
                                          </p:val>
                                        </p:tav>
                                        <p:tav tm="100000">
                                          <p:val>
                                            <p:strVal val="#ppt_y"/>
                                          </p:val>
                                        </p:tav>
                                      </p:tavLst>
                                    </p:anim>
                                  </p:childTnLst>
                                </p:cTn>
                              </p:par>
                            </p:childTnLst>
                          </p:cTn>
                        </p:par>
                        <p:par>
                          <p:cTn id="133" fill="hold">
                            <p:stCondLst>
                              <p:cond delay="1000"/>
                            </p:stCondLst>
                            <p:childTnLst>
                              <p:par>
                                <p:cTn id="134" presetID="22" presetClass="entr" presetSubtype="8" fill="hold" nodeType="afterEffect">
                                  <p:stCondLst>
                                    <p:cond delay="500"/>
                                  </p:stCondLst>
                                  <p:childTnLst>
                                    <p:set>
                                      <p:cBhvr>
                                        <p:cTn id="135" dur="1" fill="hold">
                                          <p:stCondLst>
                                            <p:cond delay="0"/>
                                          </p:stCondLst>
                                        </p:cTn>
                                        <p:tgtEl>
                                          <p:spTgt spid="8"/>
                                        </p:tgtEl>
                                        <p:attrNameLst>
                                          <p:attrName>style.visibility</p:attrName>
                                        </p:attrNameLst>
                                      </p:cBhvr>
                                      <p:to>
                                        <p:strVal val="visible"/>
                                      </p:to>
                                    </p:set>
                                    <p:animEffect transition="in" filter="wipe(left)">
                                      <p:cBhvr>
                                        <p:cTn id="136" dur="1000"/>
                                        <p:tgtEl>
                                          <p:spTgt spid="8"/>
                                        </p:tgtEl>
                                      </p:cBhvr>
                                    </p:animEffect>
                                  </p:childTnLst>
                                </p:cTn>
                              </p:par>
                            </p:childTnLst>
                          </p:cTn>
                        </p:par>
                        <p:par>
                          <p:cTn id="137" fill="hold">
                            <p:stCondLst>
                              <p:cond delay="2500"/>
                            </p:stCondLst>
                            <p:childTnLst>
                              <p:par>
                                <p:cTn id="138" presetID="22" presetClass="entr" presetSubtype="1" fill="hold" nodeType="afterEffect">
                                  <p:stCondLst>
                                    <p:cond delay="1000"/>
                                  </p:stCondLst>
                                  <p:childTnLst>
                                    <p:set>
                                      <p:cBhvr>
                                        <p:cTn id="139" dur="1" fill="hold">
                                          <p:stCondLst>
                                            <p:cond delay="0"/>
                                          </p:stCondLst>
                                        </p:cTn>
                                        <p:tgtEl>
                                          <p:spTgt spid="2"/>
                                        </p:tgtEl>
                                        <p:attrNameLst>
                                          <p:attrName>style.visibility</p:attrName>
                                        </p:attrNameLst>
                                      </p:cBhvr>
                                      <p:to>
                                        <p:strVal val="visible"/>
                                      </p:to>
                                    </p:set>
                                    <p:animEffect transition="in" filter="wipe(up)">
                                      <p:cBhvr>
                                        <p:cTn id="140" dur="500"/>
                                        <p:tgtEl>
                                          <p:spTgt spid="2"/>
                                        </p:tgtEl>
                                      </p:cBhvr>
                                    </p:animEffect>
                                  </p:childTnLst>
                                </p:cTn>
                              </p:par>
                            </p:childTnLst>
                          </p:cTn>
                        </p:par>
                        <p:par>
                          <p:cTn id="141" fill="hold">
                            <p:stCondLst>
                              <p:cond delay="4000"/>
                            </p:stCondLst>
                            <p:childTnLst>
                              <p:par>
                                <p:cTn id="142" presetID="22" presetClass="entr" presetSubtype="8" fill="hold" grpId="0" nodeType="afterEffect">
                                  <p:stCondLst>
                                    <p:cond delay="1000"/>
                                  </p:stCondLst>
                                  <p:childTnLst>
                                    <p:set>
                                      <p:cBhvr>
                                        <p:cTn id="143" dur="1" fill="hold">
                                          <p:stCondLst>
                                            <p:cond delay="0"/>
                                          </p:stCondLst>
                                        </p:cTn>
                                        <p:tgtEl>
                                          <p:spTgt spid="40994"/>
                                        </p:tgtEl>
                                        <p:attrNameLst>
                                          <p:attrName>style.visibility</p:attrName>
                                        </p:attrNameLst>
                                      </p:cBhvr>
                                      <p:to>
                                        <p:strVal val="visible"/>
                                      </p:to>
                                    </p:set>
                                    <p:animEffect transition="in" filter="wipe(left)">
                                      <p:cBhvr>
                                        <p:cTn id="144" dur="1000"/>
                                        <p:tgtEl>
                                          <p:spTgt spid="40994"/>
                                        </p:tgtEl>
                                      </p:cBhvr>
                                    </p:animEffect>
                                  </p:childTnLst>
                                </p:cTn>
                              </p:par>
                            </p:childTnLst>
                          </p:cTn>
                        </p:par>
                        <p:par>
                          <p:cTn id="145" fill="hold">
                            <p:stCondLst>
                              <p:cond delay="6000"/>
                            </p:stCondLst>
                            <p:childTnLst>
                              <p:par>
                                <p:cTn id="146" presetID="22" presetClass="entr" presetSubtype="8" fill="hold" nodeType="afterEffect">
                                  <p:stCondLst>
                                    <p:cond delay="0"/>
                                  </p:stCondLst>
                                  <p:childTnLst>
                                    <p:set>
                                      <p:cBhvr>
                                        <p:cTn id="147" dur="1" fill="hold">
                                          <p:stCondLst>
                                            <p:cond delay="0"/>
                                          </p:stCondLst>
                                        </p:cTn>
                                        <p:tgtEl>
                                          <p:spTgt spid="14"/>
                                        </p:tgtEl>
                                        <p:attrNameLst>
                                          <p:attrName>style.visibility</p:attrName>
                                        </p:attrNameLst>
                                      </p:cBhvr>
                                      <p:to>
                                        <p:strVal val="visible"/>
                                      </p:to>
                                    </p:set>
                                    <p:animEffect transition="in" filter="wipe(left)">
                                      <p:cBhvr>
                                        <p:cTn id="148" dur="1000"/>
                                        <p:tgtEl>
                                          <p:spTgt spid="14"/>
                                        </p:tgtEl>
                                      </p:cBhvr>
                                    </p:animEffect>
                                  </p:childTnLst>
                                </p:cTn>
                              </p:par>
                            </p:childTnLst>
                          </p:cTn>
                        </p:par>
                        <p:par>
                          <p:cTn id="149" fill="hold">
                            <p:stCondLst>
                              <p:cond delay="7000"/>
                            </p:stCondLst>
                            <p:childTnLst>
                              <p:par>
                                <p:cTn id="150" presetID="42" presetClass="entr" presetSubtype="0" fill="hold" grpId="0" nodeType="afterEffect">
                                  <p:stCondLst>
                                    <p:cond delay="0"/>
                                  </p:stCondLst>
                                  <p:childTnLst>
                                    <p:set>
                                      <p:cBhvr>
                                        <p:cTn id="151" dur="1" fill="hold">
                                          <p:stCondLst>
                                            <p:cond delay="0"/>
                                          </p:stCondLst>
                                        </p:cTn>
                                        <p:tgtEl>
                                          <p:spTgt spid="41016"/>
                                        </p:tgtEl>
                                        <p:attrNameLst>
                                          <p:attrName>style.visibility</p:attrName>
                                        </p:attrNameLst>
                                      </p:cBhvr>
                                      <p:to>
                                        <p:strVal val="visible"/>
                                      </p:to>
                                    </p:set>
                                    <p:animEffect transition="in" filter="fade">
                                      <p:cBhvr>
                                        <p:cTn id="152" dur="1000"/>
                                        <p:tgtEl>
                                          <p:spTgt spid="41016"/>
                                        </p:tgtEl>
                                      </p:cBhvr>
                                    </p:animEffect>
                                    <p:anim calcmode="lin" valueType="num">
                                      <p:cBhvr>
                                        <p:cTn id="153" dur="1000" fill="hold"/>
                                        <p:tgtEl>
                                          <p:spTgt spid="41016"/>
                                        </p:tgtEl>
                                        <p:attrNameLst>
                                          <p:attrName>ppt_x</p:attrName>
                                        </p:attrNameLst>
                                      </p:cBhvr>
                                      <p:tavLst>
                                        <p:tav tm="0">
                                          <p:val>
                                            <p:strVal val="#ppt_x"/>
                                          </p:val>
                                        </p:tav>
                                        <p:tav tm="100000">
                                          <p:val>
                                            <p:strVal val="#ppt_x"/>
                                          </p:val>
                                        </p:tav>
                                      </p:tavLst>
                                    </p:anim>
                                    <p:anim calcmode="lin" valueType="num">
                                      <p:cBhvr>
                                        <p:cTn id="154" dur="1000" fill="hold"/>
                                        <p:tgtEl>
                                          <p:spTgt spid="41016"/>
                                        </p:tgtEl>
                                        <p:attrNameLst>
                                          <p:attrName>ppt_y</p:attrName>
                                        </p:attrNameLst>
                                      </p:cBhvr>
                                      <p:tavLst>
                                        <p:tav tm="0">
                                          <p:val>
                                            <p:strVal val="#ppt_y+.1"/>
                                          </p:val>
                                        </p:tav>
                                        <p:tav tm="100000">
                                          <p:val>
                                            <p:strVal val="#ppt_y"/>
                                          </p:val>
                                        </p:tav>
                                      </p:tavLst>
                                    </p:anim>
                                  </p:childTnLst>
                                </p:cTn>
                              </p:par>
                            </p:childTnLst>
                          </p:cTn>
                        </p:par>
                        <p:par>
                          <p:cTn id="155" fill="hold">
                            <p:stCondLst>
                              <p:cond delay="8000"/>
                            </p:stCondLst>
                            <p:childTnLst>
                              <p:par>
                                <p:cTn id="156" presetID="22" presetClass="entr" presetSubtype="8" fill="hold" grpId="0" nodeType="afterEffect">
                                  <p:stCondLst>
                                    <p:cond delay="0"/>
                                  </p:stCondLst>
                                  <p:childTnLst>
                                    <p:set>
                                      <p:cBhvr>
                                        <p:cTn id="157" dur="1" fill="hold">
                                          <p:stCondLst>
                                            <p:cond delay="0"/>
                                          </p:stCondLst>
                                        </p:cTn>
                                        <p:tgtEl>
                                          <p:spTgt spid="40999"/>
                                        </p:tgtEl>
                                        <p:attrNameLst>
                                          <p:attrName>style.visibility</p:attrName>
                                        </p:attrNameLst>
                                      </p:cBhvr>
                                      <p:to>
                                        <p:strVal val="visible"/>
                                      </p:to>
                                    </p:set>
                                    <p:animEffect transition="in" filter="wipe(left)">
                                      <p:cBhvr>
                                        <p:cTn id="158" dur="500"/>
                                        <p:tgtEl>
                                          <p:spTgt spid="40999"/>
                                        </p:tgtEl>
                                      </p:cBhvr>
                                    </p:animEffect>
                                  </p:childTnLst>
                                </p:cTn>
                              </p:par>
                            </p:childTnLst>
                          </p:cTn>
                        </p:par>
                        <p:par>
                          <p:cTn id="159" fill="hold">
                            <p:stCondLst>
                              <p:cond delay="8500"/>
                            </p:stCondLst>
                            <p:childTnLst>
                              <p:par>
                                <p:cTn id="160" presetID="22" presetClass="entr" presetSubtype="8" fill="hold" grpId="0" nodeType="afterEffect">
                                  <p:stCondLst>
                                    <p:cond delay="0"/>
                                  </p:stCondLst>
                                  <p:childTnLst>
                                    <p:set>
                                      <p:cBhvr>
                                        <p:cTn id="161" dur="1" fill="hold">
                                          <p:stCondLst>
                                            <p:cond delay="0"/>
                                          </p:stCondLst>
                                        </p:cTn>
                                        <p:tgtEl>
                                          <p:spTgt spid="41083"/>
                                        </p:tgtEl>
                                        <p:attrNameLst>
                                          <p:attrName>style.visibility</p:attrName>
                                        </p:attrNameLst>
                                      </p:cBhvr>
                                      <p:to>
                                        <p:strVal val="visible"/>
                                      </p:to>
                                    </p:set>
                                    <p:animEffect transition="in" filter="wipe(left)">
                                      <p:cBhvr>
                                        <p:cTn id="162" dur="500"/>
                                        <p:tgtEl>
                                          <p:spTgt spid="41083"/>
                                        </p:tgtEl>
                                      </p:cBhvr>
                                    </p:animEffect>
                                  </p:childTnLst>
                                </p:cTn>
                              </p:par>
                            </p:childTnLst>
                          </p:cTn>
                        </p:par>
                        <p:par>
                          <p:cTn id="163" fill="hold">
                            <p:stCondLst>
                              <p:cond delay="9000"/>
                            </p:stCondLst>
                            <p:childTnLst>
                              <p:par>
                                <p:cTn id="164" presetID="12" presetClass="entr" presetSubtype="8" fill="hold" grpId="0" nodeType="afterEffect">
                                  <p:stCondLst>
                                    <p:cond delay="1000"/>
                                  </p:stCondLst>
                                  <p:childTnLst>
                                    <p:set>
                                      <p:cBhvr>
                                        <p:cTn id="165" dur="1" fill="hold">
                                          <p:stCondLst>
                                            <p:cond delay="0"/>
                                          </p:stCondLst>
                                        </p:cTn>
                                        <p:tgtEl>
                                          <p:spTgt spid="41040"/>
                                        </p:tgtEl>
                                        <p:attrNameLst>
                                          <p:attrName>style.visibility</p:attrName>
                                        </p:attrNameLst>
                                      </p:cBhvr>
                                      <p:to>
                                        <p:strVal val="visible"/>
                                      </p:to>
                                    </p:set>
                                    <p:animEffect transition="in" filter="slide(fromLeft)">
                                      <p:cBhvr>
                                        <p:cTn id="166" dur="500"/>
                                        <p:tgtEl>
                                          <p:spTgt spid="41040"/>
                                        </p:tgtEl>
                                      </p:cBhvr>
                                    </p:animEffect>
                                  </p:childTnLst>
                                </p:cTn>
                              </p:par>
                            </p:childTnLst>
                          </p:cTn>
                        </p:par>
                        <p:par>
                          <p:cTn id="167" fill="hold">
                            <p:stCondLst>
                              <p:cond delay="10500"/>
                            </p:stCondLst>
                            <p:childTnLst>
                              <p:par>
                                <p:cTn id="168" presetID="47" presetClass="entr" presetSubtype="0" fill="hold" nodeType="afterEffect">
                                  <p:stCondLst>
                                    <p:cond delay="1000"/>
                                  </p:stCondLst>
                                  <p:childTnLst>
                                    <p:set>
                                      <p:cBhvr>
                                        <p:cTn id="169" dur="1" fill="hold">
                                          <p:stCondLst>
                                            <p:cond delay="0"/>
                                          </p:stCondLst>
                                        </p:cTn>
                                        <p:tgtEl>
                                          <p:spTgt spid="19"/>
                                        </p:tgtEl>
                                        <p:attrNameLst>
                                          <p:attrName>style.visibility</p:attrName>
                                        </p:attrNameLst>
                                      </p:cBhvr>
                                      <p:to>
                                        <p:strVal val="visible"/>
                                      </p:to>
                                    </p:set>
                                    <p:animEffect transition="in" filter="fade">
                                      <p:cBhvr>
                                        <p:cTn id="170" dur="1000"/>
                                        <p:tgtEl>
                                          <p:spTgt spid="19"/>
                                        </p:tgtEl>
                                      </p:cBhvr>
                                    </p:animEffect>
                                    <p:anim calcmode="lin" valueType="num">
                                      <p:cBhvr>
                                        <p:cTn id="171" dur="1000" fill="hold"/>
                                        <p:tgtEl>
                                          <p:spTgt spid="19"/>
                                        </p:tgtEl>
                                        <p:attrNameLst>
                                          <p:attrName>ppt_x</p:attrName>
                                        </p:attrNameLst>
                                      </p:cBhvr>
                                      <p:tavLst>
                                        <p:tav tm="0">
                                          <p:val>
                                            <p:strVal val="#ppt_x"/>
                                          </p:val>
                                        </p:tav>
                                        <p:tav tm="100000">
                                          <p:val>
                                            <p:strVal val="#ppt_x"/>
                                          </p:val>
                                        </p:tav>
                                      </p:tavLst>
                                    </p:anim>
                                    <p:anim calcmode="lin" valueType="num">
                                      <p:cBhvr>
                                        <p:cTn id="172" dur="1000" fill="hold"/>
                                        <p:tgtEl>
                                          <p:spTgt spid="19"/>
                                        </p:tgtEl>
                                        <p:attrNameLst>
                                          <p:attrName>ppt_y</p:attrName>
                                        </p:attrNameLst>
                                      </p:cBhvr>
                                      <p:tavLst>
                                        <p:tav tm="0">
                                          <p:val>
                                            <p:strVal val="#ppt_y-.1"/>
                                          </p:val>
                                        </p:tav>
                                        <p:tav tm="100000">
                                          <p:val>
                                            <p:strVal val="#ppt_y"/>
                                          </p:val>
                                        </p:tav>
                                      </p:tavLst>
                                    </p:anim>
                                  </p:childTnLst>
                                </p:cTn>
                              </p:par>
                            </p:childTnLst>
                          </p:cTn>
                        </p:par>
                        <p:par>
                          <p:cTn id="173" fill="hold">
                            <p:stCondLst>
                              <p:cond delay="12500"/>
                            </p:stCondLst>
                            <p:childTnLst>
                              <p:par>
                                <p:cTn id="174" presetID="22" presetClass="entr" presetSubtype="1" fill="hold" nodeType="afterEffect">
                                  <p:stCondLst>
                                    <p:cond delay="1000"/>
                                  </p:stCondLst>
                                  <p:childTnLst>
                                    <p:set>
                                      <p:cBhvr>
                                        <p:cTn id="175" dur="1" fill="hold">
                                          <p:stCondLst>
                                            <p:cond delay="0"/>
                                          </p:stCondLst>
                                        </p:cTn>
                                        <p:tgtEl>
                                          <p:spTgt spid="18"/>
                                        </p:tgtEl>
                                        <p:attrNameLst>
                                          <p:attrName>style.visibility</p:attrName>
                                        </p:attrNameLst>
                                      </p:cBhvr>
                                      <p:to>
                                        <p:strVal val="visible"/>
                                      </p:to>
                                    </p:set>
                                    <p:animEffect transition="in" filter="wipe(up)">
                                      <p:cBhvr>
                                        <p:cTn id="176" dur="1000"/>
                                        <p:tgtEl>
                                          <p:spTgt spid="18"/>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nodeType="clickEffect">
                                  <p:stCondLst>
                                    <p:cond delay="0"/>
                                  </p:stCondLst>
                                  <p:childTnLst>
                                    <p:set>
                                      <p:cBhvr>
                                        <p:cTn id="180" dur="1" fill="hold">
                                          <p:stCondLst>
                                            <p:cond delay="0"/>
                                          </p:stCondLst>
                                        </p:cTn>
                                        <p:tgtEl>
                                          <p:spTgt spid="11"/>
                                        </p:tgtEl>
                                        <p:attrNameLst>
                                          <p:attrName>style.visibility</p:attrName>
                                        </p:attrNameLst>
                                      </p:cBhvr>
                                      <p:to>
                                        <p:strVal val="visible"/>
                                      </p:to>
                                    </p:set>
                                    <p:animEffect transition="in" filter="wipe(left)">
                                      <p:cBhvr>
                                        <p:cTn id="181" dur="1000"/>
                                        <p:tgtEl>
                                          <p:spTgt spid="11"/>
                                        </p:tgtEl>
                                      </p:cBhvr>
                                    </p:animEffect>
                                  </p:childTnLst>
                                </p:cTn>
                              </p:par>
                            </p:childTnLst>
                          </p:cTn>
                        </p:par>
                        <p:par>
                          <p:cTn id="182" fill="hold">
                            <p:stCondLst>
                              <p:cond delay="1000"/>
                            </p:stCondLst>
                            <p:childTnLst>
                              <p:par>
                                <p:cTn id="183" presetID="22" presetClass="entr" presetSubtype="8" fill="hold" nodeType="afterEffect">
                                  <p:stCondLst>
                                    <p:cond delay="1000"/>
                                  </p:stCondLst>
                                  <p:childTnLst>
                                    <p:set>
                                      <p:cBhvr>
                                        <p:cTn id="184" dur="1" fill="hold">
                                          <p:stCondLst>
                                            <p:cond delay="0"/>
                                          </p:stCondLst>
                                        </p:cTn>
                                        <p:tgtEl>
                                          <p:spTgt spid="13"/>
                                        </p:tgtEl>
                                        <p:attrNameLst>
                                          <p:attrName>style.visibility</p:attrName>
                                        </p:attrNameLst>
                                      </p:cBhvr>
                                      <p:to>
                                        <p:strVal val="visible"/>
                                      </p:to>
                                    </p:set>
                                    <p:animEffect transition="in" filter="wipe(left)">
                                      <p:cBhvr>
                                        <p:cTn id="185" dur="2000"/>
                                        <p:tgtEl>
                                          <p:spTgt spid="13"/>
                                        </p:tgtEl>
                                      </p:cBhvr>
                                    </p:animEffect>
                                  </p:childTnLst>
                                </p:cTn>
                              </p:par>
                            </p:childTnLst>
                          </p:cTn>
                        </p:par>
                        <p:par>
                          <p:cTn id="186" fill="hold">
                            <p:stCondLst>
                              <p:cond delay="4000"/>
                            </p:stCondLst>
                            <p:childTnLst>
                              <p:par>
                                <p:cTn id="187" presetID="12" presetClass="entr" presetSubtype="8" fill="hold" grpId="0" nodeType="afterEffect">
                                  <p:stCondLst>
                                    <p:cond delay="2000"/>
                                  </p:stCondLst>
                                  <p:childTnLst>
                                    <p:set>
                                      <p:cBhvr>
                                        <p:cTn id="188" dur="1" fill="hold">
                                          <p:stCondLst>
                                            <p:cond delay="0"/>
                                          </p:stCondLst>
                                        </p:cTn>
                                        <p:tgtEl>
                                          <p:spTgt spid="41041"/>
                                        </p:tgtEl>
                                        <p:attrNameLst>
                                          <p:attrName>style.visibility</p:attrName>
                                        </p:attrNameLst>
                                      </p:cBhvr>
                                      <p:to>
                                        <p:strVal val="visible"/>
                                      </p:to>
                                    </p:set>
                                    <p:animEffect transition="in" filter="slide(fromLeft)">
                                      <p:cBhvr>
                                        <p:cTn id="189" dur="500"/>
                                        <p:tgtEl>
                                          <p:spTgt spid="41041"/>
                                        </p:tgtEl>
                                      </p:cBhvr>
                                    </p:animEffect>
                                  </p:childTnLst>
                                </p:cTn>
                              </p:par>
                            </p:childTnLst>
                          </p:cTn>
                        </p:par>
                        <p:par>
                          <p:cTn id="190" fill="hold">
                            <p:stCondLst>
                              <p:cond delay="6500"/>
                            </p:stCondLst>
                            <p:childTnLst>
                              <p:par>
                                <p:cTn id="191" presetID="47" presetClass="entr" presetSubtype="0" fill="hold" nodeType="afterEffect">
                                  <p:stCondLst>
                                    <p:cond delay="1000"/>
                                  </p:stCondLst>
                                  <p:childTnLst>
                                    <p:set>
                                      <p:cBhvr>
                                        <p:cTn id="192" dur="1" fill="hold">
                                          <p:stCondLst>
                                            <p:cond delay="0"/>
                                          </p:stCondLst>
                                        </p:cTn>
                                        <p:tgtEl>
                                          <p:spTgt spid="21"/>
                                        </p:tgtEl>
                                        <p:attrNameLst>
                                          <p:attrName>style.visibility</p:attrName>
                                        </p:attrNameLst>
                                      </p:cBhvr>
                                      <p:to>
                                        <p:strVal val="visible"/>
                                      </p:to>
                                    </p:set>
                                    <p:animEffect transition="in" filter="fade">
                                      <p:cBhvr>
                                        <p:cTn id="193" dur="1000"/>
                                        <p:tgtEl>
                                          <p:spTgt spid="21"/>
                                        </p:tgtEl>
                                      </p:cBhvr>
                                    </p:animEffect>
                                    <p:anim calcmode="lin" valueType="num">
                                      <p:cBhvr>
                                        <p:cTn id="194" dur="1000" fill="hold"/>
                                        <p:tgtEl>
                                          <p:spTgt spid="21"/>
                                        </p:tgtEl>
                                        <p:attrNameLst>
                                          <p:attrName>ppt_x</p:attrName>
                                        </p:attrNameLst>
                                      </p:cBhvr>
                                      <p:tavLst>
                                        <p:tav tm="0">
                                          <p:val>
                                            <p:strVal val="#ppt_x"/>
                                          </p:val>
                                        </p:tav>
                                        <p:tav tm="100000">
                                          <p:val>
                                            <p:strVal val="#ppt_x"/>
                                          </p:val>
                                        </p:tav>
                                      </p:tavLst>
                                    </p:anim>
                                    <p:anim calcmode="lin" valueType="num">
                                      <p:cBhvr>
                                        <p:cTn id="195" dur="1000" fill="hold"/>
                                        <p:tgtEl>
                                          <p:spTgt spid="21"/>
                                        </p:tgtEl>
                                        <p:attrNameLst>
                                          <p:attrName>ppt_y</p:attrName>
                                        </p:attrNameLst>
                                      </p:cBhvr>
                                      <p:tavLst>
                                        <p:tav tm="0">
                                          <p:val>
                                            <p:strVal val="#ppt_y-.1"/>
                                          </p:val>
                                        </p:tav>
                                        <p:tav tm="100000">
                                          <p:val>
                                            <p:strVal val="#ppt_y"/>
                                          </p:val>
                                        </p:tav>
                                      </p:tavLst>
                                    </p:anim>
                                  </p:childTnLst>
                                </p:cTn>
                              </p:par>
                            </p:childTnLst>
                          </p:cTn>
                        </p:par>
                        <p:par>
                          <p:cTn id="196" fill="hold">
                            <p:stCondLst>
                              <p:cond delay="8500"/>
                            </p:stCondLst>
                            <p:childTnLst>
                              <p:par>
                                <p:cTn id="197" presetID="22" presetClass="entr" presetSubtype="1" fill="hold" nodeType="afterEffect">
                                  <p:stCondLst>
                                    <p:cond delay="1000"/>
                                  </p:stCondLst>
                                  <p:childTnLst>
                                    <p:set>
                                      <p:cBhvr>
                                        <p:cTn id="198" dur="1" fill="hold">
                                          <p:stCondLst>
                                            <p:cond delay="0"/>
                                          </p:stCondLst>
                                        </p:cTn>
                                        <p:tgtEl>
                                          <p:spTgt spid="17"/>
                                        </p:tgtEl>
                                        <p:attrNameLst>
                                          <p:attrName>style.visibility</p:attrName>
                                        </p:attrNameLst>
                                      </p:cBhvr>
                                      <p:to>
                                        <p:strVal val="visible"/>
                                      </p:to>
                                    </p:set>
                                    <p:animEffect transition="in" filter="wipe(up)">
                                      <p:cBhvr>
                                        <p:cTn id="19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6" grpId="0" animBg="1" autoUpdateAnimBg="0"/>
      <p:bldP spid="40968" grpId="0" animBg="1" autoUpdateAnimBg="0"/>
      <p:bldP spid="40992" grpId="0" animBg="1" autoUpdateAnimBg="0"/>
      <p:bldP spid="40993" grpId="0" animBg="1" autoUpdateAnimBg="0"/>
      <p:bldP spid="40994" grpId="0" animBg="1" autoUpdateAnimBg="0"/>
      <p:bldP spid="40995" grpId="0" animBg="1"/>
      <p:bldP spid="40996" grpId="0" animBg="1"/>
      <p:bldP spid="40997" grpId="0" animBg="1"/>
      <p:bldP spid="40998" grpId="0" animBg="1"/>
      <p:bldP spid="40999" grpId="0" animBg="1"/>
      <p:bldP spid="41000" grpId="0" autoUpdateAnimBg="0"/>
      <p:bldP spid="41005" grpId="0" autoUpdateAnimBg="0"/>
      <p:bldP spid="41006" grpId="0" autoUpdateAnimBg="0"/>
      <p:bldP spid="41007" grpId="0" autoUpdateAnimBg="0"/>
      <p:bldP spid="41008" grpId="0" autoUpdateAnimBg="0"/>
      <p:bldP spid="41015" grpId="0" autoUpdateAnimBg="0"/>
      <p:bldP spid="41016" grpId="0" autoUpdateAnimBg="0"/>
      <p:bldP spid="41039" grpId="0" autoUpdateAnimBg="0"/>
      <p:bldP spid="41040" grpId="0" autoUpdateAnimBg="0"/>
      <p:bldP spid="41041" grpId="0" autoUpdateAnimBg="0"/>
      <p:bldP spid="41042" grpId="0" animBg="1"/>
      <p:bldP spid="41043" grpId="0" animBg="1"/>
      <p:bldP spid="41044" grpId="0" autoUpdateAnimBg="0"/>
      <p:bldP spid="41083" grpId="0" autoUpdateAnimBg="0"/>
      <p:bldP spid="4108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596" y="1928802"/>
            <a:ext cx="7778932" cy="4555093"/>
          </a:xfrm>
          <a:prstGeom prst="rect">
            <a:avLst/>
          </a:prstGeom>
          <a:noFill/>
        </p:spPr>
        <p:txBody>
          <a:bodyPr wrap="square" rtlCol="0">
            <a:spAutoFit/>
          </a:bodyPr>
          <a:lstStyle/>
          <a:p>
            <a:r>
              <a:rPr lang="en-IN" sz="3200" b="1" i="1" dirty="0" err="1" smtClean="0">
                <a:solidFill>
                  <a:srgbClr val="FF0000"/>
                </a:solidFill>
                <a:latin typeface="Cambria" pitchFamily="18" charset="0"/>
                <a:ea typeface="Cambria" pitchFamily="18" charset="0"/>
              </a:rPr>
              <a:t>Allosteric</a:t>
            </a:r>
            <a:r>
              <a:rPr lang="en-IN" sz="3200" b="1" i="1" dirty="0" smtClean="0">
                <a:solidFill>
                  <a:srgbClr val="FF0000"/>
                </a:solidFill>
                <a:latin typeface="Cambria" pitchFamily="18" charset="0"/>
                <a:ea typeface="Cambria" pitchFamily="18" charset="0"/>
              </a:rPr>
              <a:t> Enzymes</a:t>
            </a:r>
          </a:p>
          <a:p>
            <a:endParaRPr lang="en-IN" sz="2000" b="1" i="1" dirty="0" smtClean="0">
              <a:latin typeface="Cambria" pitchFamily="18" charset="0"/>
              <a:ea typeface="Cambria" pitchFamily="18" charset="0"/>
            </a:endParaRPr>
          </a:p>
          <a:p>
            <a:r>
              <a:rPr lang="en-IN" sz="2000" b="1" i="1" dirty="0" smtClean="0">
                <a:solidFill>
                  <a:srgbClr val="D60093"/>
                </a:solidFill>
                <a:latin typeface="Cambria" pitchFamily="18" charset="0"/>
                <a:ea typeface="Cambria" pitchFamily="18" charset="0"/>
              </a:rPr>
              <a:t>What is a </a:t>
            </a:r>
            <a:r>
              <a:rPr lang="en-IN" sz="2000" b="1" i="1" dirty="0" err="1" smtClean="0">
                <a:solidFill>
                  <a:srgbClr val="D60093"/>
                </a:solidFill>
                <a:latin typeface="Cambria" pitchFamily="18" charset="0"/>
                <a:ea typeface="Cambria" pitchFamily="18" charset="0"/>
              </a:rPr>
              <a:t>Allosteric</a:t>
            </a:r>
            <a:r>
              <a:rPr lang="en-IN" sz="2000" b="1" i="1" dirty="0" smtClean="0">
                <a:solidFill>
                  <a:srgbClr val="D60093"/>
                </a:solidFill>
                <a:latin typeface="Cambria" pitchFamily="18" charset="0"/>
                <a:ea typeface="Cambria" pitchFamily="18" charset="0"/>
              </a:rPr>
              <a:t> Enzyme?</a:t>
            </a:r>
          </a:p>
          <a:p>
            <a:endParaRPr lang="en-IN" sz="2000" b="1" i="1" dirty="0" smtClean="0">
              <a:solidFill>
                <a:srgbClr val="D60093"/>
              </a:solidFill>
              <a:latin typeface="Cambria" pitchFamily="18" charset="0"/>
              <a:ea typeface="Cambria" pitchFamily="18" charset="0"/>
            </a:endParaRPr>
          </a:p>
          <a:p>
            <a:r>
              <a:rPr lang="en-IN" sz="2000" b="1" i="1" dirty="0" smtClean="0">
                <a:solidFill>
                  <a:srgbClr val="D60093"/>
                </a:solidFill>
                <a:latin typeface="Cambria" pitchFamily="18" charset="0"/>
                <a:ea typeface="Cambria" pitchFamily="18" charset="0"/>
              </a:rPr>
              <a:t>An </a:t>
            </a:r>
            <a:r>
              <a:rPr lang="en-IN" sz="2000" b="1" i="1" dirty="0" err="1" smtClean="0">
                <a:solidFill>
                  <a:srgbClr val="D60093"/>
                </a:solidFill>
                <a:latin typeface="Cambria" pitchFamily="18" charset="0"/>
                <a:ea typeface="Cambria" pitchFamily="18" charset="0"/>
              </a:rPr>
              <a:t>allosteric</a:t>
            </a:r>
            <a:r>
              <a:rPr lang="en-IN" sz="2000" b="1" i="1" dirty="0" smtClean="0">
                <a:solidFill>
                  <a:srgbClr val="D60093"/>
                </a:solidFill>
                <a:latin typeface="Cambria" pitchFamily="18" charset="0"/>
                <a:ea typeface="Cambria" pitchFamily="18" charset="0"/>
              </a:rPr>
              <a:t> enzyme is an enzyme that contains a region to which small, regulatory molecules ("effectors") may bind in addition to and separate from the </a:t>
            </a:r>
            <a:r>
              <a:rPr lang="en-IN" sz="2000" b="1" i="1" dirty="0" smtClean="0">
                <a:solidFill>
                  <a:srgbClr val="D60093"/>
                </a:solidFill>
                <a:latin typeface="Cambria" pitchFamily="18" charset="0"/>
                <a:ea typeface="Cambria" pitchFamily="18" charset="0"/>
                <a:hlinkClick r:id="rId2"/>
              </a:rPr>
              <a:t>substrate</a:t>
            </a:r>
            <a:r>
              <a:rPr lang="en-IN" sz="2000" b="1" i="1" dirty="0" smtClean="0">
                <a:solidFill>
                  <a:srgbClr val="D60093"/>
                </a:solidFill>
                <a:latin typeface="Cambria" pitchFamily="18" charset="0"/>
                <a:ea typeface="Cambria" pitchFamily="18" charset="0"/>
              </a:rPr>
              <a:t> binding site and thereby affect the catalytic activity.</a:t>
            </a:r>
          </a:p>
          <a:p>
            <a:endParaRPr lang="en-IN" sz="2000" b="1" i="1" dirty="0" smtClean="0">
              <a:solidFill>
                <a:srgbClr val="D60093"/>
              </a:solidFill>
              <a:latin typeface="Cambria" pitchFamily="18" charset="0"/>
              <a:ea typeface="Cambria" pitchFamily="18" charset="0"/>
            </a:endParaRPr>
          </a:p>
          <a:p>
            <a:r>
              <a:rPr lang="en-IN" sz="2000" b="1" i="1" dirty="0" smtClean="0">
                <a:solidFill>
                  <a:srgbClr val="D60093"/>
                </a:solidFill>
                <a:latin typeface="Cambria" pitchFamily="18" charset="0"/>
                <a:ea typeface="Cambria" pitchFamily="18" charset="0"/>
              </a:rPr>
              <a:t>On binding the </a:t>
            </a:r>
            <a:r>
              <a:rPr lang="en-IN" sz="2000" b="1" i="1" dirty="0" err="1" smtClean="0">
                <a:solidFill>
                  <a:srgbClr val="D60093"/>
                </a:solidFill>
                <a:latin typeface="Cambria" pitchFamily="18" charset="0"/>
                <a:ea typeface="Cambria" pitchFamily="18" charset="0"/>
              </a:rPr>
              <a:t>effector</a:t>
            </a:r>
            <a:r>
              <a:rPr lang="en-IN" sz="2000" b="1" i="1" dirty="0" smtClean="0">
                <a:solidFill>
                  <a:srgbClr val="D60093"/>
                </a:solidFill>
                <a:latin typeface="Cambria" pitchFamily="18" charset="0"/>
                <a:ea typeface="Cambria" pitchFamily="18" charset="0"/>
              </a:rPr>
              <a:t>, the catalytic activity of the enzyme towards the substrate may be enhanced, in which case the </a:t>
            </a:r>
            <a:r>
              <a:rPr lang="en-IN" sz="2000" b="1" i="1" dirty="0" err="1" smtClean="0">
                <a:solidFill>
                  <a:srgbClr val="D60093"/>
                </a:solidFill>
                <a:latin typeface="Cambria" pitchFamily="18" charset="0"/>
                <a:ea typeface="Cambria" pitchFamily="18" charset="0"/>
              </a:rPr>
              <a:t>effector</a:t>
            </a:r>
            <a:r>
              <a:rPr lang="en-IN" sz="2000" b="1" i="1" dirty="0" smtClean="0">
                <a:solidFill>
                  <a:srgbClr val="D60093"/>
                </a:solidFill>
                <a:latin typeface="Cambria" pitchFamily="18" charset="0"/>
                <a:ea typeface="Cambria" pitchFamily="18" charset="0"/>
              </a:rPr>
              <a:t> is an activator, or reduced, in which case it is a de-activator or </a:t>
            </a:r>
            <a:r>
              <a:rPr lang="en-IN" sz="2000" b="1" i="1" dirty="0" smtClean="0">
                <a:solidFill>
                  <a:srgbClr val="D60093"/>
                </a:solidFill>
                <a:latin typeface="Cambria" pitchFamily="18" charset="0"/>
                <a:ea typeface="Cambria" pitchFamily="18" charset="0"/>
                <a:hlinkClick r:id="rId3"/>
              </a:rPr>
              <a:t>inhibitor</a:t>
            </a:r>
            <a:r>
              <a:rPr lang="en-IN" sz="2000" b="1" i="1" dirty="0" smtClean="0">
                <a:solidFill>
                  <a:srgbClr val="D60093"/>
                </a:solidFill>
                <a:latin typeface="Cambria" pitchFamily="18" charset="0"/>
                <a:ea typeface="Cambria" pitchFamily="18" charset="0"/>
              </a:rPr>
              <a:t>.</a:t>
            </a:r>
          </a:p>
          <a:p>
            <a:endParaRPr lang="en-IN" b="1" i="1"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4348" y="1785926"/>
            <a:ext cx="8161020" cy="3785652"/>
          </a:xfrm>
          <a:prstGeom prst="rect">
            <a:avLst/>
          </a:prstGeom>
          <a:noFill/>
        </p:spPr>
        <p:txBody>
          <a:bodyPr wrap="square" rtlCol="0">
            <a:spAutoFit/>
          </a:bodyPr>
          <a:lstStyle/>
          <a:p>
            <a:r>
              <a:rPr lang="en-IN" sz="2000" b="1" i="1" dirty="0" err="1" smtClean="0">
                <a:solidFill>
                  <a:srgbClr val="FF0000"/>
                </a:solidFill>
                <a:latin typeface="Cambria" pitchFamily="18" charset="0"/>
                <a:ea typeface="Cambria" pitchFamily="18" charset="0"/>
              </a:rPr>
              <a:t>Allosteric</a:t>
            </a:r>
            <a:r>
              <a:rPr lang="en-IN" sz="2000" b="1" i="1" dirty="0" smtClean="0">
                <a:solidFill>
                  <a:srgbClr val="FF0000"/>
                </a:solidFill>
                <a:latin typeface="Cambria" pitchFamily="18" charset="0"/>
                <a:ea typeface="Cambria" pitchFamily="18" charset="0"/>
              </a:rPr>
              <a:t> enzymes are enzymes which have an additional site, as well as the active site – it comes from the Greek ‘</a:t>
            </a:r>
            <a:r>
              <a:rPr lang="en-IN" sz="2000" b="1" i="1" dirty="0" err="1" smtClean="0">
                <a:solidFill>
                  <a:srgbClr val="FF0000"/>
                </a:solidFill>
                <a:latin typeface="Cambria" pitchFamily="18" charset="0"/>
                <a:ea typeface="Cambria" pitchFamily="18" charset="0"/>
              </a:rPr>
              <a:t>allo</a:t>
            </a:r>
            <a:r>
              <a:rPr lang="en-IN" sz="2000" b="1" i="1" dirty="0" smtClean="0">
                <a:solidFill>
                  <a:srgbClr val="FF0000"/>
                </a:solidFill>
                <a:latin typeface="Cambria" pitchFamily="18" charset="0"/>
                <a:ea typeface="Cambria" pitchFamily="18" charset="0"/>
              </a:rPr>
              <a:t>’, which means ‘other’.</a:t>
            </a:r>
          </a:p>
          <a:p>
            <a:endParaRPr lang="en-IN" sz="2000" b="1" i="1" dirty="0" smtClean="0">
              <a:solidFill>
                <a:srgbClr val="FF0000"/>
              </a:solidFill>
              <a:latin typeface="Cambria" pitchFamily="18" charset="0"/>
              <a:ea typeface="Cambria" pitchFamily="18" charset="0"/>
            </a:endParaRPr>
          </a:p>
          <a:p>
            <a:r>
              <a:rPr lang="en-IN" sz="2000" b="1" i="1" dirty="0" smtClean="0">
                <a:solidFill>
                  <a:srgbClr val="FF0000"/>
                </a:solidFill>
                <a:latin typeface="Cambria" pitchFamily="18" charset="0"/>
                <a:ea typeface="Cambria" pitchFamily="18" charset="0"/>
              </a:rPr>
              <a:t> These are called </a:t>
            </a:r>
            <a:r>
              <a:rPr lang="en-IN" sz="2000" b="1" i="1" dirty="0" err="1" smtClean="0">
                <a:solidFill>
                  <a:srgbClr val="FF0000"/>
                </a:solidFill>
                <a:latin typeface="Cambria" pitchFamily="18" charset="0"/>
                <a:ea typeface="Cambria" pitchFamily="18" charset="0"/>
              </a:rPr>
              <a:t>allosteric</a:t>
            </a:r>
            <a:r>
              <a:rPr lang="en-IN" sz="2000" b="1" i="1" dirty="0" smtClean="0">
                <a:solidFill>
                  <a:srgbClr val="FF0000"/>
                </a:solidFill>
                <a:latin typeface="Cambria" pitchFamily="18" charset="0"/>
                <a:ea typeface="Cambria" pitchFamily="18" charset="0"/>
              </a:rPr>
              <a:t> sites, and enzymes can have more than one. </a:t>
            </a:r>
          </a:p>
          <a:p>
            <a:endParaRPr lang="en-IN" sz="2000" b="1" i="1" dirty="0" smtClean="0">
              <a:solidFill>
                <a:srgbClr val="FF0000"/>
              </a:solidFill>
              <a:latin typeface="Cambria" pitchFamily="18" charset="0"/>
              <a:ea typeface="Cambria" pitchFamily="18" charset="0"/>
            </a:endParaRPr>
          </a:p>
          <a:p>
            <a:r>
              <a:rPr lang="en-IN" sz="2000" b="1" i="1" dirty="0" smtClean="0">
                <a:solidFill>
                  <a:srgbClr val="FF0000"/>
                </a:solidFill>
                <a:latin typeface="Cambria" pitchFamily="18" charset="0"/>
                <a:ea typeface="Cambria" pitchFamily="18" charset="0"/>
              </a:rPr>
              <a:t>They are unique in that they have the ability to respond to multiple different conditions in their immediate environment.</a:t>
            </a:r>
          </a:p>
          <a:p>
            <a:endParaRPr lang="en-IN" sz="2000" b="1" i="1" dirty="0" smtClean="0">
              <a:solidFill>
                <a:srgbClr val="FF0000"/>
              </a:solidFill>
              <a:latin typeface="Cambria" pitchFamily="18" charset="0"/>
              <a:ea typeface="Cambria" pitchFamily="18" charset="0"/>
            </a:endParaRPr>
          </a:p>
          <a:p>
            <a:r>
              <a:rPr lang="en-IN" sz="2000" b="1" i="1" dirty="0" smtClean="0">
                <a:solidFill>
                  <a:srgbClr val="FF0000"/>
                </a:solidFill>
                <a:latin typeface="Cambria" pitchFamily="18" charset="0"/>
                <a:ea typeface="Cambria" pitchFamily="18" charset="0"/>
              </a:rPr>
              <a:t> Also, when </a:t>
            </a:r>
            <a:r>
              <a:rPr lang="en-IN" sz="2000" b="1" i="1" dirty="0" err="1" smtClean="0">
                <a:solidFill>
                  <a:srgbClr val="FF0000"/>
                </a:solidFill>
                <a:latin typeface="Cambria" pitchFamily="18" charset="0"/>
                <a:ea typeface="Cambria" pitchFamily="18" charset="0"/>
              </a:rPr>
              <a:t>allosteric</a:t>
            </a:r>
            <a:r>
              <a:rPr lang="en-IN" sz="2000" b="1" i="1" dirty="0" smtClean="0">
                <a:solidFill>
                  <a:srgbClr val="FF0000"/>
                </a:solidFill>
                <a:latin typeface="Cambria" pitchFamily="18" charset="0"/>
                <a:ea typeface="Cambria" pitchFamily="18" charset="0"/>
              </a:rPr>
              <a:t> enzymes are shown on a graph as velocity against substrate concentration, they show a sigmoid curve rather than the usual </a:t>
            </a:r>
            <a:r>
              <a:rPr lang="en-IN" sz="2000" b="1" i="1" dirty="0" err="1" smtClean="0">
                <a:solidFill>
                  <a:srgbClr val="FF0000"/>
                </a:solidFill>
                <a:latin typeface="Cambria" pitchFamily="18" charset="0"/>
                <a:ea typeface="Cambria" pitchFamily="18" charset="0"/>
              </a:rPr>
              <a:t>hyperparabolic</a:t>
            </a:r>
            <a:r>
              <a:rPr lang="en-IN" sz="2000" b="1" i="1" dirty="0" smtClean="0">
                <a:solidFill>
                  <a:srgbClr val="FF0000"/>
                </a:solidFill>
                <a:latin typeface="Cambria" pitchFamily="18" charset="0"/>
                <a:ea typeface="Cambria" pitchFamily="18" charset="0"/>
              </a:rPr>
              <a:t> curve.</a:t>
            </a:r>
            <a:endParaRPr lang="en-IN" sz="2000" b="1" i="1" dirty="0">
              <a:solidFill>
                <a:srgbClr val="FF0000"/>
              </a:solidFill>
              <a:latin typeface="Cambria" pitchFamily="18" charset="0"/>
              <a:ea typeface="Cambria" pitchFamily="18" charset="0"/>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7158" y="1625798"/>
            <a:ext cx="7210697" cy="3816429"/>
          </a:xfrm>
          <a:prstGeom prst="rect">
            <a:avLst/>
          </a:prstGeom>
          <a:noFill/>
        </p:spPr>
        <p:txBody>
          <a:bodyPr wrap="square" rtlCol="0">
            <a:spAutoFit/>
          </a:bodyPr>
          <a:lstStyle/>
          <a:p>
            <a:pPr fontAlgn="base"/>
            <a:r>
              <a:rPr lang="en-IN" sz="2800" b="1" i="1" u="sng" dirty="0" smtClean="0">
                <a:solidFill>
                  <a:srgbClr val="FF0000"/>
                </a:solidFill>
                <a:latin typeface="Cambria" pitchFamily="18" charset="0"/>
                <a:ea typeface="Cambria" pitchFamily="18" charset="0"/>
              </a:rPr>
              <a:t>Properties of </a:t>
            </a:r>
            <a:r>
              <a:rPr lang="en-IN" sz="2800" b="1" i="1" u="sng" dirty="0" err="1" smtClean="0">
                <a:solidFill>
                  <a:srgbClr val="FF0000"/>
                </a:solidFill>
                <a:latin typeface="Cambria" pitchFamily="18" charset="0"/>
                <a:ea typeface="Cambria" pitchFamily="18" charset="0"/>
              </a:rPr>
              <a:t>Allosteric</a:t>
            </a:r>
            <a:r>
              <a:rPr lang="en-IN" sz="2800" b="1" i="1" u="sng" dirty="0" smtClean="0">
                <a:solidFill>
                  <a:srgbClr val="FF0000"/>
                </a:solidFill>
                <a:latin typeface="Cambria" pitchFamily="18" charset="0"/>
                <a:ea typeface="Cambria" pitchFamily="18" charset="0"/>
              </a:rPr>
              <a:t> Enzymes:</a:t>
            </a:r>
          </a:p>
          <a:p>
            <a:pPr fontAlgn="base"/>
            <a:endParaRPr lang="en-IN" sz="2000" b="1" i="1" dirty="0" smtClean="0">
              <a:latin typeface="Cambria" pitchFamily="18" charset="0"/>
              <a:ea typeface="Cambria" pitchFamily="18" charset="0"/>
            </a:endParaRPr>
          </a:p>
          <a:p>
            <a:pPr fontAlgn="base">
              <a:buFont typeface="Arial" pitchFamily="34" charset="0"/>
              <a:buChar char="•"/>
            </a:pPr>
            <a:r>
              <a:rPr lang="en-IN" sz="2000" b="1" i="1" dirty="0" err="1" smtClean="0">
                <a:solidFill>
                  <a:srgbClr val="D60093"/>
                </a:solidFill>
                <a:latin typeface="Cambria" pitchFamily="18" charset="0"/>
                <a:ea typeface="Cambria" pitchFamily="18" charset="0"/>
              </a:rPr>
              <a:t>Allosteric</a:t>
            </a:r>
            <a:r>
              <a:rPr lang="en-IN" sz="2000" b="1" i="1" dirty="0" smtClean="0">
                <a:solidFill>
                  <a:srgbClr val="D60093"/>
                </a:solidFill>
                <a:latin typeface="Cambria" pitchFamily="18" charset="0"/>
                <a:ea typeface="Cambria" pitchFamily="18" charset="0"/>
              </a:rPr>
              <a:t> or Regulatory enzymes have multiple subunits (Quaternary Structure) and multiple active sites.</a:t>
            </a:r>
          </a:p>
          <a:p>
            <a:pPr fontAlgn="base">
              <a:buFont typeface="Arial" pitchFamily="34" charset="0"/>
              <a:buChar char="•"/>
            </a:pPr>
            <a:endParaRPr lang="en-IN" sz="2000" b="1" i="1" dirty="0" smtClean="0">
              <a:solidFill>
                <a:srgbClr val="D60093"/>
              </a:solidFill>
              <a:latin typeface="Cambria" pitchFamily="18" charset="0"/>
              <a:ea typeface="Cambria" pitchFamily="18" charset="0"/>
            </a:endParaRPr>
          </a:p>
          <a:p>
            <a:pPr fontAlgn="base">
              <a:buFont typeface="Arial" pitchFamily="34" charset="0"/>
              <a:buChar char="•"/>
            </a:pPr>
            <a:r>
              <a:rPr lang="en-IN" sz="2000" b="1" i="1" dirty="0" smtClean="0">
                <a:solidFill>
                  <a:srgbClr val="D60093"/>
                </a:solidFill>
                <a:latin typeface="Cambria" pitchFamily="18" charset="0"/>
                <a:ea typeface="Cambria" pitchFamily="18" charset="0"/>
              </a:rPr>
              <a:t> </a:t>
            </a:r>
            <a:r>
              <a:rPr lang="en-IN" sz="2000" b="1" i="1" dirty="0" err="1" smtClean="0">
                <a:solidFill>
                  <a:srgbClr val="D60093"/>
                </a:solidFill>
                <a:latin typeface="Cambria" pitchFamily="18" charset="0"/>
                <a:ea typeface="Cambria" pitchFamily="18" charset="0"/>
              </a:rPr>
              <a:t>Allosteric</a:t>
            </a:r>
            <a:r>
              <a:rPr lang="en-IN" sz="2000" b="1" i="1" dirty="0" smtClean="0">
                <a:solidFill>
                  <a:srgbClr val="D60093"/>
                </a:solidFill>
                <a:latin typeface="Cambria" pitchFamily="18" charset="0"/>
                <a:ea typeface="Cambria" pitchFamily="18" charset="0"/>
              </a:rPr>
              <a:t> enzymes have active and inactive shapes differing in 3D structure. </a:t>
            </a:r>
          </a:p>
          <a:p>
            <a:pPr fontAlgn="base">
              <a:buFont typeface="Arial" pitchFamily="34" charset="0"/>
              <a:buChar char="•"/>
            </a:pPr>
            <a:endParaRPr lang="en-IN" sz="2000" b="1" i="1" dirty="0" smtClean="0">
              <a:latin typeface="Cambria" pitchFamily="18" charset="0"/>
              <a:ea typeface="Cambria" pitchFamily="18" charset="0"/>
            </a:endParaRPr>
          </a:p>
          <a:p>
            <a:pPr fontAlgn="base">
              <a:buFont typeface="Arial" pitchFamily="34" charset="0"/>
              <a:buChar char="•"/>
            </a:pPr>
            <a:endParaRPr lang="en-IN" sz="2000" b="1" i="1" dirty="0" smtClean="0">
              <a:latin typeface="Cambria" pitchFamily="18" charset="0"/>
              <a:ea typeface="Cambria" pitchFamily="18" charset="0"/>
            </a:endParaRPr>
          </a:p>
          <a:p>
            <a:endParaRPr lang="en-IN" i="1" dirty="0" smtClean="0"/>
          </a:p>
          <a:p>
            <a:pPr fontAlgn="base"/>
            <a:endParaRPr lang="en-IN" i="1" dirty="0" smtClean="0"/>
          </a:p>
          <a:p>
            <a:endParaRPr lang="en-IN" dirty="0"/>
          </a:p>
        </p:txBody>
      </p:sp>
      <p:pic>
        <p:nvPicPr>
          <p:cNvPr id="4" name="Picture 2" descr="https://alevelchemistry.co.uk/wp-content/uploads/2018/12/Allosteric-Enzymes1.jpg?is-pending-load=1"/>
          <p:cNvPicPr>
            <a:picLocks noChangeAspect="1" noChangeArrowheads="1"/>
          </p:cNvPicPr>
          <p:nvPr/>
        </p:nvPicPr>
        <p:blipFill>
          <a:blip r:embed="rId2"/>
          <a:srcRect/>
          <a:stretch>
            <a:fillRect/>
          </a:stretch>
        </p:blipFill>
        <p:spPr bwMode="auto">
          <a:xfrm>
            <a:off x="2500298" y="4429132"/>
            <a:ext cx="2857520" cy="2039724"/>
          </a:xfrm>
          <a:prstGeom prst="rect">
            <a:avLst/>
          </a:prstGeom>
          <a:noFill/>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282" y="1428736"/>
            <a:ext cx="8358246" cy="4308872"/>
          </a:xfrm>
          <a:prstGeom prst="rect">
            <a:avLst/>
          </a:prstGeom>
          <a:noFill/>
        </p:spPr>
        <p:txBody>
          <a:bodyPr wrap="square" rtlCol="0">
            <a:spAutoFit/>
          </a:bodyPr>
          <a:lstStyle/>
          <a:p>
            <a:endParaRPr lang="en-IN" i="1" dirty="0" smtClean="0"/>
          </a:p>
          <a:p>
            <a:endParaRPr lang="en-IN" i="1" dirty="0" smtClean="0"/>
          </a:p>
          <a:p>
            <a:pPr>
              <a:buFont typeface="Arial" pitchFamily="34" charset="0"/>
              <a:buChar char="•"/>
            </a:pPr>
            <a:r>
              <a:rPr lang="en-IN" sz="2000" b="1" i="1" dirty="0" err="1" smtClean="0">
                <a:solidFill>
                  <a:srgbClr val="D60093"/>
                </a:solidFill>
                <a:latin typeface="Cambria" pitchFamily="18" charset="0"/>
                <a:ea typeface="Cambria" pitchFamily="18" charset="0"/>
              </a:rPr>
              <a:t>Allosteric</a:t>
            </a:r>
            <a:r>
              <a:rPr lang="en-IN" sz="2000" b="1" i="1" dirty="0" smtClean="0">
                <a:solidFill>
                  <a:srgbClr val="D60093"/>
                </a:solidFill>
                <a:latin typeface="Cambria" pitchFamily="18" charset="0"/>
                <a:ea typeface="Cambria" pitchFamily="18" charset="0"/>
              </a:rPr>
              <a:t> enzymes often have multiple inhibitor or activator binding sites involved in switching between active and inactive shapes</a:t>
            </a:r>
          </a:p>
          <a:p>
            <a:pPr>
              <a:buFont typeface="Arial" pitchFamily="34" charset="0"/>
              <a:buChar char="•"/>
            </a:pPr>
            <a:endParaRPr lang="en-IN" sz="2000" b="1" i="1" dirty="0" smtClean="0">
              <a:solidFill>
                <a:srgbClr val="D60093"/>
              </a:solidFill>
              <a:latin typeface="Cambria" pitchFamily="18" charset="0"/>
              <a:ea typeface="Cambria" pitchFamily="18" charset="0"/>
            </a:endParaRPr>
          </a:p>
          <a:p>
            <a:pPr>
              <a:buFont typeface="Arial" pitchFamily="34" charset="0"/>
              <a:buChar char="•"/>
            </a:pPr>
            <a:r>
              <a:rPr lang="en-IN" sz="2000" b="1" i="1" dirty="0" err="1" smtClean="0">
                <a:solidFill>
                  <a:srgbClr val="D60093"/>
                </a:solidFill>
                <a:latin typeface="Cambria" pitchFamily="18" charset="0"/>
                <a:ea typeface="Cambria" pitchFamily="18" charset="0"/>
              </a:rPr>
              <a:t>Allosteric</a:t>
            </a:r>
            <a:r>
              <a:rPr lang="en-IN" sz="2000" b="1" i="1" dirty="0" smtClean="0">
                <a:solidFill>
                  <a:srgbClr val="D60093"/>
                </a:solidFill>
                <a:latin typeface="Cambria" pitchFamily="18" charset="0"/>
                <a:ea typeface="Cambria" pitchFamily="18" charset="0"/>
              </a:rPr>
              <a:t> sites are binding sites on the enzyme – they are different from the active site and the substrate binding site </a:t>
            </a:r>
          </a:p>
          <a:p>
            <a:pPr>
              <a:buFont typeface="Arial" pitchFamily="34" charset="0"/>
              <a:buChar char="•"/>
            </a:pPr>
            <a:endParaRPr lang="en-IN" sz="2000" b="1" i="1" dirty="0" smtClean="0">
              <a:solidFill>
                <a:srgbClr val="D60093"/>
              </a:solidFill>
              <a:latin typeface="Cambria" pitchFamily="18" charset="0"/>
              <a:ea typeface="Cambria" pitchFamily="18" charset="0"/>
            </a:endParaRPr>
          </a:p>
          <a:p>
            <a:pPr>
              <a:buFont typeface="Arial" pitchFamily="34" charset="0"/>
              <a:buChar char="•"/>
            </a:pPr>
            <a:r>
              <a:rPr lang="en-IN" sz="2000" b="1" i="1" dirty="0" smtClean="0">
                <a:solidFill>
                  <a:srgbClr val="D60093"/>
                </a:solidFill>
                <a:latin typeface="Cambria" pitchFamily="18" charset="0"/>
                <a:ea typeface="Cambria" pitchFamily="18" charset="0"/>
              </a:rPr>
              <a:t>The molecule that binds to the </a:t>
            </a:r>
            <a:r>
              <a:rPr lang="en-IN" sz="2000" b="1" i="1" dirty="0" err="1" smtClean="0">
                <a:solidFill>
                  <a:srgbClr val="D60093"/>
                </a:solidFill>
                <a:latin typeface="Cambria" pitchFamily="18" charset="0"/>
                <a:ea typeface="Cambria" pitchFamily="18" charset="0"/>
              </a:rPr>
              <a:t>allosteric</a:t>
            </a:r>
            <a:r>
              <a:rPr lang="en-IN" sz="2000" b="1" i="1" dirty="0" smtClean="0">
                <a:solidFill>
                  <a:srgbClr val="D60093"/>
                </a:solidFill>
                <a:latin typeface="Cambria" pitchFamily="18" charset="0"/>
                <a:ea typeface="Cambria" pitchFamily="18" charset="0"/>
              </a:rPr>
              <a:t> site is called an </a:t>
            </a:r>
            <a:r>
              <a:rPr lang="en-IN" sz="2000" b="1" i="1" dirty="0" err="1" smtClean="0">
                <a:solidFill>
                  <a:srgbClr val="D60093"/>
                </a:solidFill>
                <a:latin typeface="Cambria" pitchFamily="18" charset="0"/>
                <a:ea typeface="Cambria" pitchFamily="18" charset="0"/>
              </a:rPr>
              <a:t>effector</a:t>
            </a:r>
            <a:r>
              <a:rPr lang="en-IN" sz="2000" b="1" i="1" dirty="0" smtClean="0">
                <a:solidFill>
                  <a:srgbClr val="D60093"/>
                </a:solidFill>
                <a:latin typeface="Cambria" pitchFamily="18" charset="0"/>
                <a:ea typeface="Cambria" pitchFamily="18" charset="0"/>
              </a:rPr>
              <a:t> (it can also be called a modulator), and it regulates the activity of the enzyme it binds to.</a:t>
            </a:r>
          </a:p>
          <a:p>
            <a:pPr>
              <a:buFont typeface="Wingdings" pitchFamily="2" charset="2"/>
              <a:buChar char="§"/>
            </a:pPr>
            <a:endParaRPr lang="en-IN" sz="2000" b="1" i="1" dirty="0" smtClean="0">
              <a:solidFill>
                <a:srgbClr val="D60093"/>
              </a:solidFill>
              <a:latin typeface="Cambria" pitchFamily="18" charset="0"/>
              <a:ea typeface="Cambria" pitchFamily="18" charset="0"/>
            </a:endParaRPr>
          </a:p>
          <a:p>
            <a:endParaRPr lang="en-IN" sz="2000" i="1" dirty="0" smtClean="0"/>
          </a:p>
          <a:p>
            <a:endParaRPr lang="en-IN"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6815" y="1785927"/>
            <a:ext cx="7507085" cy="4093428"/>
          </a:xfrm>
          <a:prstGeom prst="rect">
            <a:avLst/>
          </a:prstGeom>
          <a:noFill/>
        </p:spPr>
        <p:txBody>
          <a:bodyPr wrap="square" rtlCol="0">
            <a:spAutoFit/>
          </a:bodyPr>
          <a:lstStyle/>
          <a:p>
            <a:pPr>
              <a:buFont typeface="Wingdings" pitchFamily="2" charset="2"/>
              <a:buChar char="§"/>
            </a:pPr>
            <a:r>
              <a:rPr lang="en-IN" sz="2000" b="1" i="1" dirty="0" smtClean="0">
                <a:solidFill>
                  <a:srgbClr val="D60093"/>
                </a:solidFill>
                <a:latin typeface="Cambria" pitchFamily="18" charset="0"/>
                <a:ea typeface="Cambria" pitchFamily="18" charset="0"/>
              </a:rPr>
              <a:t>The activity of the enzyme is increased when a positive </a:t>
            </a:r>
            <a:r>
              <a:rPr lang="en-IN" sz="2000" b="1" i="1" dirty="0" err="1" smtClean="0">
                <a:solidFill>
                  <a:srgbClr val="D60093"/>
                </a:solidFill>
                <a:latin typeface="Cambria" pitchFamily="18" charset="0"/>
                <a:ea typeface="Cambria" pitchFamily="18" charset="0"/>
              </a:rPr>
              <a:t>allosteric</a:t>
            </a:r>
            <a:r>
              <a:rPr lang="en-IN" sz="2000" b="1" i="1" dirty="0" smtClean="0">
                <a:solidFill>
                  <a:srgbClr val="D60093"/>
                </a:solidFill>
                <a:latin typeface="Cambria" pitchFamily="18" charset="0"/>
                <a:ea typeface="Cambria" pitchFamily="18" charset="0"/>
              </a:rPr>
              <a:t> </a:t>
            </a:r>
            <a:r>
              <a:rPr lang="en-IN" sz="2000" b="1" i="1" dirty="0" err="1" smtClean="0">
                <a:solidFill>
                  <a:srgbClr val="D60093"/>
                </a:solidFill>
                <a:latin typeface="Cambria" pitchFamily="18" charset="0"/>
                <a:ea typeface="Cambria" pitchFamily="18" charset="0"/>
              </a:rPr>
              <a:t>effector</a:t>
            </a:r>
            <a:r>
              <a:rPr lang="en-IN" sz="2000" b="1" i="1" dirty="0" smtClean="0">
                <a:solidFill>
                  <a:srgbClr val="D60093"/>
                </a:solidFill>
                <a:latin typeface="Cambria" pitchFamily="18" charset="0"/>
                <a:ea typeface="Cambria" pitchFamily="18" charset="0"/>
              </a:rPr>
              <a:t> binds to the </a:t>
            </a:r>
            <a:r>
              <a:rPr lang="en-IN" sz="2000" b="1" i="1" dirty="0" err="1" smtClean="0">
                <a:solidFill>
                  <a:srgbClr val="D60093"/>
                </a:solidFill>
                <a:latin typeface="Cambria" pitchFamily="18" charset="0"/>
                <a:ea typeface="Cambria" pitchFamily="18" charset="0"/>
              </a:rPr>
              <a:t>allosteric</a:t>
            </a:r>
            <a:r>
              <a:rPr lang="en-IN" sz="2000" b="1" i="1" dirty="0" smtClean="0">
                <a:solidFill>
                  <a:srgbClr val="D60093"/>
                </a:solidFill>
                <a:latin typeface="Cambria" pitchFamily="18" charset="0"/>
                <a:ea typeface="Cambria" pitchFamily="18" charset="0"/>
              </a:rPr>
              <a:t> site.</a:t>
            </a:r>
          </a:p>
          <a:p>
            <a:pPr>
              <a:buFont typeface="Wingdings" pitchFamily="2" charset="2"/>
              <a:buChar char="§"/>
            </a:pPr>
            <a:endParaRPr lang="en-IN" sz="2000" b="1" i="1" dirty="0" smtClean="0">
              <a:solidFill>
                <a:srgbClr val="D60093"/>
              </a:solidFill>
              <a:latin typeface="Cambria" pitchFamily="18" charset="0"/>
              <a:ea typeface="Cambria" pitchFamily="18" charset="0"/>
            </a:endParaRPr>
          </a:p>
          <a:p>
            <a:pPr>
              <a:buFont typeface="Wingdings" pitchFamily="2" charset="2"/>
              <a:buChar char="§"/>
            </a:pPr>
            <a:r>
              <a:rPr lang="en-IN" sz="2000" b="1" i="1" dirty="0" smtClean="0">
                <a:solidFill>
                  <a:srgbClr val="D60093"/>
                </a:solidFill>
                <a:latin typeface="Cambria" pitchFamily="18" charset="0"/>
                <a:ea typeface="Cambria" pitchFamily="18" charset="0"/>
              </a:rPr>
              <a:t> This means that the activity of the enzyme is decreased when a negative </a:t>
            </a:r>
            <a:r>
              <a:rPr lang="en-IN" sz="2000" b="1" i="1" dirty="0" err="1" smtClean="0">
                <a:solidFill>
                  <a:srgbClr val="D60093"/>
                </a:solidFill>
                <a:latin typeface="Cambria" pitchFamily="18" charset="0"/>
                <a:ea typeface="Cambria" pitchFamily="18" charset="0"/>
              </a:rPr>
              <a:t>allosteric</a:t>
            </a:r>
            <a:r>
              <a:rPr lang="en-IN" sz="2000" b="1" i="1" dirty="0" smtClean="0">
                <a:solidFill>
                  <a:srgbClr val="D60093"/>
                </a:solidFill>
                <a:latin typeface="Cambria" pitchFamily="18" charset="0"/>
                <a:ea typeface="Cambria" pitchFamily="18" charset="0"/>
              </a:rPr>
              <a:t> </a:t>
            </a:r>
            <a:r>
              <a:rPr lang="en-IN" sz="2000" b="1" i="1" dirty="0" err="1" smtClean="0">
                <a:solidFill>
                  <a:srgbClr val="D60093"/>
                </a:solidFill>
                <a:latin typeface="Cambria" pitchFamily="18" charset="0"/>
                <a:ea typeface="Cambria" pitchFamily="18" charset="0"/>
              </a:rPr>
              <a:t>effector</a:t>
            </a:r>
            <a:r>
              <a:rPr lang="en-IN" sz="2000" b="1" i="1" dirty="0" smtClean="0">
                <a:solidFill>
                  <a:srgbClr val="D60093"/>
                </a:solidFill>
                <a:latin typeface="Cambria" pitchFamily="18" charset="0"/>
                <a:ea typeface="Cambria" pitchFamily="18" charset="0"/>
              </a:rPr>
              <a:t> binds to the </a:t>
            </a:r>
            <a:r>
              <a:rPr lang="en-IN" sz="2000" b="1" i="1" dirty="0" err="1" smtClean="0">
                <a:solidFill>
                  <a:srgbClr val="D60093"/>
                </a:solidFill>
                <a:latin typeface="Cambria" pitchFamily="18" charset="0"/>
                <a:ea typeface="Cambria" pitchFamily="18" charset="0"/>
              </a:rPr>
              <a:t>allosteric</a:t>
            </a:r>
            <a:r>
              <a:rPr lang="en-IN" sz="2000" b="1" i="1" dirty="0" smtClean="0">
                <a:solidFill>
                  <a:srgbClr val="D60093"/>
                </a:solidFill>
                <a:latin typeface="Cambria" pitchFamily="18" charset="0"/>
                <a:ea typeface="Cambria" pitchFamily="18" charset="0"/>
              </a:rPr>
              <a:t> site – they inhibit the enzyme </a:t>
            </a:r>
          </a:p>
          <a:p>
            <a:pPr>
              <a:buFont typeface="Wingdings" pitchFamily="2" charset="2"/>
              <a:buChar char="§"/>
            </a:pPr>
            <a:endParaRPr lang="en-IN" sz="2000" b="1" i="1" dirty="0" smtClean="0">
              <a:solidFill>
                <a:srgbClr val="D60093"/>
              </a:solidFill>
              <a:latin typeface="Cambria" pitchFamily="18" charset="0"/>
              <a:ea typeface="Cambria" pitchFamily="18" charset="0"/>
            </a:endParaRPr>
          </a:p>
          <a:p>
            <a:pPr>
              <a:buFont typeface="Wingdings" pitchFamily="2" charset="2"/>
              <a:buChar char="§"/>
            </a:pPr>
            <a:r>
              <a:rPr lang="en-IN" sz="2000" b="1" i="1" dirty="0" err="1" smtClean="0">
                <a:solidFill>
                  <a:srgbClr val="D60093"/>
                </a:solidFill>
              </a:rPr>
              <a:t>Allosteric</a:t>
            </a:r>
            <a:r>
              <a:rPr lang="en-IN" sz="2000" b="1" i="1" dirty="0" smtClean="0">
                <a:solidFill>
                  <a:srgbClr val="D60093"/>
                </a:solidFill>
              </a:rPr>
              <a:t> enzymes are larger and more complex than non-</a:t>
            </a:r>
            <a:r>
              <a:rPr lang="en-IN" sz="2000" b="1" i="1" dirty="0" err="1" smtClean="0">
                <a:solidFill>
                  <a:srgbClr val="D60093"/>
                </a:solidFill>
              </a:rPr>
              <a:t>allosteric</a:t>
            </a:r>
            <a:r>
              <a:rPr lang="en-IN" sz="2000" b="1" i="1" dirty="0" smtClean="0">
                <a:solidFill>
                  <a:srgbClr val="D60093"/>
                </a:solidFill>
              </a:rPr>
              <a:t> enzymes and often have many sub-units. </a:t>
            </a:r>
          </a:p>
          <a:p>
            <a:pPr>
              <a:buFont typeface="Wingdings" pitchFamily="2" charset="2"/>
              <a:buChar char="§"/>
            </a:pPr>
            <a:endParaRPr lang="en-IN" sz="2000" b="1" i="1" dirty="0" smtClean="0">
              <a:solidFill>
                <a:srgbClr val="D60093"/>
              </a:solidFill>
            </a:endParaRPr>
          </a:p>
          <a:p>
            <a:pPr>
              <a:buFont typeface="Wingdings" pitchFamily="2" charset="2"/>
              <a:buChar char="§"/>
            </a:pPr>
            <a:r>
              <a:rPr lang="en-IN" sz="2000" b="1" i="1" dirty="0" smtClean="0">
                <a:solidFill>
                  <a:srgbClr val="D60093"/>
                </a:solidFill>
                <a:latin typeface="Cambria" pitchFamily="18" charset="0"/>
                <a:ea typeface="Cambria" pitchFamily="18" charset="0"/>
              </a:rPr>
              <a:t>Enzymes with more than one </a:t>
            </a:r>
            <a:r>
              <a:rPr lang="en-IN" sz="2000" b="1" i="1" dirty="0" err="1" smtClean="0">
                <a:solidFill>
                  <a:srgbClr val="D60093"/>
                </a:solidFill>
                <a:latin typeface="Cambria" pitchFamily="18" charset="0"/>
                <a:ea typeface="Cambria" pitchFamily="18" charset="0"/>
              </a:rPr>
              <a:t>effector</a:t>
            </a:r>
            <a:r>
              <a:rPr lang="en-IN" sz="2000" b="1" i="1" dirty="0" smtClean="0">
                <a:solidFill>
                  <a:srgbClr val="D60093"/>
                </a:solidFill>
                <a:latin typeface="Cambria" pitchFamily="18" charset="0"/>
                <a:ea typeface="Cambria" pitchFamily="18" charset="0"/>
              </a:rPr>
              <a:t> have different and specific binding </a:t>
            </a:r>
            <a:r>
              <a:rPr lang="en-IN" sz="2000" b="1" dirty="0" smtClean="0">
                <a:solidFill>
                  <a:srgbClr val="D60093"/>
                </a:solidFill>
                <a:latin typeface="Cambria" pitchFamily="18" charset="0"/>
                <a:ea typeface="Cambria" pitchFamily="18" charset="0"/>
              </a:rPr>
              <a:t>sites for each one</a:t>
            </a:r>
            <a:r>
              <a:rPr lang="en-IN" sz="2000" b="1" dirty="0" smtClean="0">
                <a:latin typeface="Cambria" pitchFamily="18" charset="0"/>
                <a:ea typeface="Cambria" pitchFamily="18" charset="0"/>
              </a:rPr>
              <a:t>. </a:t>
            </a:r>
          </a:p>
          <a:p>
            <a:pPr>
              <a:buFont typeface="Wingdings" pitchFamily="2" charset="2"/>
              <a:buChar char="§"/>
            </a:pPr>
            <a:endParaRPr lang="en-IN" sz="2000" b="1" i="1" dirty="0" smtClean="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0100" y="1857364"/>
            <a:ext cx="7072362" cy="4524315"/>
          </a:xfrm>
          <a:prstGeom prst="rect">
            <a:avLst/>
          </a:prstGeom>
          <a:noFill/>
        </p:spPr>
        <p:txBody>
          <a:bodyPr wrap="square" rtlCol="0">
            <a:spAutoFit/>
          </a:bodyPr>
          <a:lstStyle/>
          <a:p>
            <a:pPr>
              <a:buFont typeface="Arial" pitchFamily="34" charset="0"/>
              <a:buChar char="•"/>
            </a:pPr>
            <a:r>
              <a:rPr lang="en-IN" b="1" dirty="0" smtClean="0">
                <a:solidFill>
                  <a:srgbClr val="D60093"/>
                </a:solidFill>
                <a:latin typeface="Cambria" pitchFamily="18" charset="0"/>
                <a:ea typeface="Cambria" pitchFamily="18" charset="0"/>
              </a:rPr>
              <a:t>In most </a:t>
            </a:r>
            <a:r>
              <a:rPr lang="en-IN" b="1" dirty="0" err="1" smtClean="0">
                <a:solidFill>
                  <a:srgbClr val="D60093"/>
                </a:solidFill>
                <a:latin typeface="Cambria" pitchFamily="18" charset="0"/>
                <a:ea typeface="Cambria" pitchFamily="18" charset="0"/>
              </a:rPr>
              <a:t>allosteric</a:t>
            </a:r>
            <a:r>
              <a:rPr lang="en-IN" b="1" dirty="0" smtClean="0">
                <a:solidFill>
                  <a:srgbClr val="D60093"/>
                </a:solidFill>
                <a:latin typeface="Cambria" pitchFamily="18" charset="0"/>
                <a:ea typeface="Cambria" pitchFamily="18" charset="0"/>
              </a:rPr>
              <a:t> enzymes, the substrate binding site and the </a:t>
            </a:r>
            <a:r>
              <a:rPr lang="en-IN" b="1" dirty="0" err="1" smtClean="0">
                <a:solidFill>
                  <a:srgbClr val="D60093"/>
                </a:solidFill>
                <a:latin typeface="Cambria" pitchFamily="18" charset="0"/>
                <a:ea typeface="Cambria" pitchFamily="18" charset="0"/>
              </a:rPr>
              <a:t>effector</a:t>
            </a:r>
            <a:r>
              <a:rPr lang="en-IN" b="1" dirty="0" smtClean="0">
                <a:solidFill>
                  <a:srgbClr val="D60093"/>
                </a:solidFill>
                <a:latin typeface="Cambria" pitchFamily="18" charset="0"/>
                <a:ea typeface="Cambria" pitchFamily="18" charset="0"/>
              </a:rPr>
              <a:t> binding site are on different subunits.</a:t>
            </a:r>
          </a:p>
          <a:p>
            <a:pPr>
              <a:buFont typeface="Arial" pitchFamily="34" charset="0"/>
              <a:buChar char="•"/>
            </a:pPr>
            <a:endParaRPr lang="en-IN" b="1" dirty="0" smtClean="0">
              <a:solidFill>
                <a:srgbClr val="D60093"/>
              </a:solidFill>
              <a:latin typeface="Cambria" pitchFamily="18" charset="0"/>
              <a:ea typeface="Cambria" pitchFamily="18" charset="0"/>
            </a:endParaRPr>
          </a:p>
          <a:p>
            <a:pPr>
              <a:buFont typeface="Arial" pitchFamily="34" charset="0"/>
              <a:buChar char="•"/>
            </a:pPr>
            <a:r>
              <a:rPr lang="en-IN" b="1" dirty="0" smtClean="0">
                <a:solidFill>
                  <a:srgbClr val="D60093"/>
                </a:solidFill>
                <a:latin typeface="Cambria" pitchFamily="18" charset="0"/>
                <a:ea typeface="Cambria" pitchFamily="18" charset="0"/>
              </a:rPr>
              <a:t>The substrate binding site is on the catalytic subunit – often referred to as the C subunit. </a:t>
            </a:r>
          </a:p>
          <a:p>
            <a:pPr>
              <a:buFont typeface="Arial" pitchFamily="34" charset="0"/>
              <a:buChar char="•"/>
            </a:pPr>
            <a:endParaRPr lang="en-IN" b="1" dirty="0" smtClean="0">
              <a:solidFill>
                <a:srgbClr val="D60093"/>
              </a:solidFill>
              <a:latin typeface="Cambria" pitchFamily="18" charset="0"/>
              <a:ea typeface="Cambria" pitchFamily="18" charset="0"/>
            </a:endParaRPr>
          </a:p>
          <a:p>
            <a:pPr>
              <a:buFont typeface="Arial" pitchFamily="34" charset="0"/>
              <a:buChar char="•"/>
            </a:pPr>
            <a:r>
              <a:rPr lang="en-IN" b="1" dirty="0" smtClean="0">
                <a:solidFill>
                  <a:srgbClr val="D60093"/>
                </a:solidFill>
                <a:latin typeface="Cambria" pitchFamily="18" charset="0"/>
                <a:ea typeface="Cambria" pitchFamily="18" charset="0"/>
              </a:rPr>
              <a:t>The </a:t>
            </a:r>
            <a:r>
              <a:rPr lang="en-IN" b="1" dirty="0" err="1" smtClean="0">
                <a:solidFill>
                  <a:srgbClr val="D60093"/>
                </a:solidFill>
                <a:latin typeface="Cambria" pitchFamily="18" charset="0"/>
                <a:ea typeface="Cambria" pitchFamily="18" charset="0"/>
              </a:rPr>
              <a:t>effector</a:t>
            </a:r>
            <a:r>
              <a:rPr lang="en-IN" b="1" dirty="0" smtClean="0">
                <a:solidFill>
                  <a:srgbClr val="D60093"/>
                </a:solidFill>
                <a:latin typeface="Cambria" pitchFamily="18" charset="0"/>
                <a:ea typeface="Cambria" pitchFamily="18" charset="0"/>
              </a:rPr>
              <a:t> binding site is on the regulatory subunit – often referred to as the R subunit.</a:t>
            </a:r>
          </a:p>
          <a:p>
            <a:pPr>
              <a:buFont typeface="Arial" pitchFamily="34" charset="0"/>
              <a:buChar char="•"/>
            </a:pPr>
            <a:endParaRPr lang="en-IN" b="1" dirty="0" smtClean="0">
              <a:solidFill>
                <a:srgbClr val="D60093"/>
              </a:solidFill>
              <a:latin typeface="Cambria" pitchFamily="18" charset="0"/>
              <a:ea typeface="Cambria" pitchFamily="18" charset="0"/>
            </a:endParaRPr>
          </a:p>
          <a:p>
            <a:pPr>
              <a:buFont typeface="Arial" pitchFamily="34" charset="0"/>
              <a:buChar char="•"/>
            </a:pPr>
            <a:endParaRPr lang="en-IN" b="1" dirty="0" smtClean="0">
              <a:solidFill>
                <a:srgbClr val="D60093"/>
              </a:solidFill>
              <a:latin typeface="Cambria" pitchFamily="18" charset="0"/>
              <a:ea typeface="Cambria" pitchFamily="18" charset="0"/>
            </a:endParaRPr>
          </a:p>
          <a:p>
            <a:pPr>
              <a:buFont typeface="Arial" pitchFamily="34" charset="0"/>
              <a:buChar char="•"/>
            </a:pPr>
            <a:r>
              <a:rPr lang="en-IN" b="1" dirty="0" smtClean="0">
                <a:solidFill>
                  <a:srgbClr val="D60093"/>
                </a:solidFill>
                <a:latin typeface="Cambria" pitchFamily="18" charset="0"/>
                <a:ea typeface="Cambria" pitchFamily="18" charset="0"/>
              </a:rPr>
              <a:t>When an </a:t>
            </a:r>
            <a:r>
              <a:rPr lang="en-IN" b="1" dirty="0" err="1" smtClean="0">
                <a:solidFill>
                  <a:srgbClr val="D60093"/>
                </a:solidFill>
                <a:latin typeface="Cambria" pitchFamily="18" charset="0"/>
                <a:ea typeface="Cambria" pitchFamily="18" charset="0"/>
              </a:rPr>
              <a:t>effector</a:t>
            </a:r>
            <a:r>
              <a:rPr lang="en-IN" b="1" dirty="0" smtClean="0">
                <a:solidFill>
                  <a:srgbClr val="D60093"/>
                </a:solidFill>
                <a:latin typeface="Cambria" pitchFamily="18" charset="0"/>
                <a:ea typeface="Cambria" pitchFamily="18" charset="0"/>
              </a:rPr>
              <a:t> molecule at one binding site causes a conformational change in that subunit, a conformational change is then caused in the other subunits in the protein – this means that a huge portion of the binding energy of the </a:t>
            </a:r>
            <a:r>
              <a:rPr lang="en-IN" b="1" dirty="0" err="1" smtClean="0">
                <a:solidFill>
                  <a:srgbClr val="D60093"/>
                </a:solidFill>
                <a:latin typeface="Cambria" pitchFamily="18" charset="0"/>
                <a:ea typeface="Cambria" pitchFamily="18" charset="0"/>
              </a:rPr>
              <a:t>effector</a:t>
            </a:r>
            <a:r>
              <a:rPr lang="en-IN" b="1" dirty="0" smtClean="0">
                <a:solidFill>
                  <a:srgbClr val="D60093"/>
                </a:solidFill>
                <a:latin typeface="Cambria" pitchFamily="18" charset="0"/>
                <a:ea typeface="Cambria" pitchFamily="18" charset="0"/>
              </a:rPr>
              <a:t> is used to change the conformation of the whole protein complex</a:t>
            </a:r>
            <a:r>
              <a:rPr lang="en-IN" b="1" i="1" dirty="0" smtClean="0">
                <a:solidFill>
                  <a:srgbClr val="0070C0"/>
                </a:solidFill>
                <a:latin typeface="Cambria" pitchFamily="18" charset="0"/>
                <a:ea typeface="Cambria" pitchFamily="18" charset="0"/>
              </a:rPr>
              <a:t>.</a:t>
            </a:r>
          </a:p>
          <a:p>
            <a:endParaRPr lang="en-IN"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7224" y="2071678"/>
            <a:ext cx="7044146" cy="4370427"/>
          </a:xfrm>
          <a:prstGeom prst="rect">
            <a:avLst/>
          </a:prstGeom>
          <a:noFill/>
        </p:spPr>
        <p:txBody>
          <a:bodyPr wrap="square" rtlCol="0">
            <a:spAutoFit/>
          </a:bodyPr>
          <a:lstStyle/>
          <a:p>
            <a:pPr>
              <a:buFont typeface="Arial" pitchFamily="34" charset="0"/>
              <a:buChar char="•"/>
            </a:pPr>
            <a:r>
              <a:rPr lang="en-IN" sz="2000" b="1" i="1" dirty="0" smtClean="0">
                <a:solidFill>
                  <a:srgbClr val="9900CC"/>
                </a:solidFill>
                <a:latin typeface="Cambria" pitchFamily="18" charset="0"/>
                <a:ea typeface="Cambria" pitchFamily="18" charset="0"/>
              </a:rPr>
              <a:t>This interaction between all of the subunits can be expressed using the Hill coefficient – this is also called a </a:t>
            </a:r>
            <a:r>
              <a:rPr lang="en-IN" sz="2000" b="1" i="1" dirty="0" err="1" smtClean="0">
                <a:solidFill>
                  <a:srgbClr val="9900CC"/>
                </a:solidFill>
                <a:latin typeface="Cambria" pitchFamily="18" charset="0"/>
                <a:ea typeface="Cambria" pitchFamily="18" charset="0"/>
              </a:rPr>
              <a:t>cooperativity</a:t>
            </a:r>
            <a:r>
              <a:rPr lang="en-IN" sz="2000" b="1" i="1" dirty="0" smtClean="0">
                <a:solidFill>
                  <a:srgbClr val="9900CC"/>
                </a:solidFill>
                <a:latin typeface="Cambria" pitchFamily="18" charset="0"/>
                <a:ea typeface="Cambria" pitchFamily="18" charset="0"/>
              </a:rPr>
              <a:t> coefficient. </a:t>
            </a:r>
          </a:p>
          <a:p>
            <a:pPr>
              <a:buFont typeface="Arial" pitchFamily="34" charset="0"/>
              <a:buChar char="•"/>
            </a:pPr>
            <a:endParaRPr lang="en-IN" sz="2000" b="1" i="1" dirty="0" smtClean="0">
              <a:solidFill>
                <a:srgbClr val="9900CC"/>
              </a:solidFill>
              <a:latin typeface="Cambria" pitchFamily="18" charset="0"/>
              <a:ea typeface="Cambria" pitchFamily="18" charset="0"/>
            </a:endParaRPr>
          </a:p>
          <a:p>
            <a:pPr>
              <a:buFont typeface="Arial" pitchFamily="34" charset="0"/>
              <a:buChar char="•"/>
            </a:pPr>
            <a:r>
              <a:rPr lang="en-IN" sz="2000" b="1" i="1" dirty="0" smtClean="0">
                <a:solidFill>
                  <a:srgbClr val="9900CC"/>
                </a:solidFill>
                <a:latin typeface="Cambria" pitchFamily="18" charset="0"/>
                <a:ea typeface="Cambria" pitchFamily="18" charset="0"/>
              </a:rPr>
              <a:t>When n=1, there will be no interaction between the subunits in the enzyme. </a:t>
            </a:r>
          </a:p>
          <a:p>
            <a:pPr>
              <a:buFont typeface="Arial" pitchFamily="34" charset="0"/>
              <a:buChar char="•"/>
            </a:pPr>
            <a:endParaRPr lang="en-IN" sz="2000" b="1" i="1" dirty="0" smtClean="0">
              <a:solidFill>
                <a:srgbClr val="9900CC"/>
              </a:solidFill>
              <a:latin typeface="Cambria" pitchFamily="18" charset="0"/>
              <a:ea typeface="Cambria" pitchFamily="18" charset="0"/>
            </a:endParaRPr>
          </a:p>
          <a:p>
            <a:pPr>
              <a:buFont typeface="Arial" pitchFamily="34" charset="0"/>
              <a:buChar char="•"/>
            </a:pPr>
            <a:r>
              <a:rPr lang="en-IN" sz="2000" b="1" i="1" dirty="0" smtClean="0">
                <a:solidFill>
                  <a:srgbClr val="9900CC"/>
                </a:solidFill>
                <a:latin typeface="Cambria" pitchFamily="18" charset="0"/>
                <a:ea typeface="Cambria" pitchFamily="18" charset="0"/>
              </a:rPr>
              <a:t>The larger the Hill coefficient (</a:t>
            </a:r>
            <a:r>
              <a:rPr lang="en-IN" sz="2000" b="1" i="1" dirty="0" err="1" smtClean="0">
                <a:solidFill>
                  <a:srgbClr val="9900CC"/>
                </a:solidFill>
                <a:latin typeface="Cambria" pitchFamily="18" charset="0"/>
                <a:ea typeface="Cambria" pitchFamily="18" charset="0"/>
              </a:rPr>
              <a:t>cooperativity</a:t>
            </a:r>
            <a:r>
              <a:rPr lang="en-IN" sz="2000" b="1" i="1" dirty="0" smtClean="0">
                <a:solidFill>
                  <a:srgbClr val="9900CC"/>
                </a:solidFill>
                <a:latin typeface="Cambria" pitchFamily="18" charset="0"/>
                <a:ea typeface="Cambria" pitchFamily="18" charset="0"/>
              </a:rPr>
              <a:t> coefficient), the stronger the interactions between all of the subunits in the enzyme.</a:t>
            </a:r>
          </a:p>
          <a:p>
            <a:pPr>
              <a:buFont typeface="Arial" pitchFamily="34" charset="0"/>
              <a:buChar char="•"/>
            </a:pPr>
            <a:endParaRPr lang="en-IN" sz="2000" b="1" i="1" dirty="0" smtClean="0">
              <a:solidFill>
                <a:srgbClr val="9900CC"/>
              </a:solidFill>
              <a:latin typeface="Cambria" pitchFamily="18" charset="0"/>
              <a:ea typeface="Cambria" pitchFamily="18" charset="0"/>
            </a:endParaRPr>
          </a:p>
          <a:p>
            <a:pPr>
              <a:buFont typeface="Arial" pitchFamily="34" charset="0"/>
              <a:buChar char="•"/>
            </a:pPr>
            <a:r>
              <a:rPr lang="en-IN" sz="2000" b="1" i="1" dirty="0" err="1" smtClean="0">
                <a:solidFill>
                  <a:srgbClr val="9900CC"/>
                </a:solidFill>
                <a:latin typeface="Cambria" pitchFamily="18" charset="0"/>
                <a:ea typeface="Cambria" pitchFamily="18" charset="0"/>
              </a:rPr>
              <a:t>Allosteric</a:t>
            </a:r>
            <a:r>
              <a:rPr lang="en-IN" sz="2000" b="1" i="1" dirty="0" smtClean="0">
                <a:solidFill>
                  <a:srgbClr val="9900CC"/>
                </a:solidFill>
                <a:latin typeface="Cambria" pitchFamily="18" charset="0"/>
                <a:ea typeface="Cambria" pitchFamily="18" charset="0"/>
              </a:rPr>
              <a:t> enzymes can also ‘switch’ between their active form and their inactive form. </a:t>
            </a:r>
          </a:p>
          <a:p>
            <a:endParaRPr lang="en-IN" b="1" dirty="0" smtClean="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4583" y="1571612"/>
            <a:ext cx="7112726" cy="4708981"/>
          </a:xfrm>
          <a:prstGeom prst="rect">
            <a:avLst/>
          </a:prstGeom>
          <a:noFill/>
        </p:spPr>
        <p:txBody>
          <a:bodyPr wrap="square" rtlCol="0">
            <a:spAutoFit/>
          </a:bodyPr>
          <a:lstStyle/>
          <a:p>
            <a:pPr>
              <a:buFont typeface="Arial" pitchFamily="34" charset="0"/>
              <a:buChar char="•"/>
            </a:pPr>
            <a:r>
              <a:rPr lang="en-IN" sz="2000" b="1" i="1" dirty="0" smtClean="0">
                <a:solidFill>
                  <a:srgbClr val="003399"/>
                </a:solidFill>
                <a:latin typeface="Cambria" pitchFamily="18" charset="0"/>
                <a:ea typeface="Cambria" pitchFamily="18" charset="0"/>
              </a:rPr>
              <a:t>This allows for sophisticated response patterns in activity, which can play a huge role in biological function. </a:t>
            </a:r>
          </a:p>
          <a:p>
            <a:pPr>
              <a:buFont typeface="Arial" pitchFamily="34" charset="0"/>
              <a:buChar char="•"/>
            </a:pPr>
            <a:endParaRPr lang="en-IN" sz="2000" b="1" i="1" dirty="0" smtClean="0">
              <a:solidFill>
                <a:srgbClr val="003399"/>
              </a:solidFill>
              <a:latin typeface="Cambria" pitchFamily="18" charset="0"/>
              <a:ea typeface="Cambria" pitchFamily="18" charset="0"/>
            </a:endParaRPr>
          </a:p>
          <a:p>
            <a:pPr>
              <a:buFont typeface="Arial" pitchFamily="34" charset="0"/>
              <a:buChar char="•"/>
            </a:pPr>
            <a:endParaRPr lang="en-IN" sz="2000" b="1" i="1" dirty="0" smtClean="0">
              <a:solidFill>
                <a:srgbClr val="003399"/>
              </a:solidFill>
              <a:latin typeface="Cambria" pitchFamily="18" charset="0"/>
              <a:ea typeface="Cambria" pitchFamily="18" charset="0"/>
            </a:endParaRPr>
          </a:p>
          <a:p>
            <a:pPr>
              <a:buFont typeface="Arial" pitchFamily="34" charset="0"/>
              <a:buChar char="•"/>
            </a:pPr>
            <a:r>
              <a:rPr lang="en-IN" sz="2000" b="1" i="1" dirty="0" smtClean="0">
                <a:solidFill>
                  <a:srgbClr val="003399"/>
                </a:solidFill>
                <a:latin typeface="Cambria" pitchFamily="18" charset="0"/>
                <a:ea typeface="Cambria" pitchFamily="18" charset="0"/>
              </a:rPr>
              <a:t>Once the </a:t>
            </a:r>
            <a:r>
              <a:rPr lang="en-IN" sz="2000" b="1" i="1" dirty="0" err="1" smtClean="0">
                <a:solidFill>
                  <a:srgbClr val="003399"/>
                </a:solidFill>
                <a:latin typeface="Cambria" pitchFamily="18" charset="0"/>
                <a:ea typeface="Cambria" pitchFamily="18" charset="0"/>
              </a:rPr>
              <a:t>effector</a:t>
            </a:r>
            <a:r>
              <a:rPr lang="en-IN" sz="2000" b="1" i="1" dirty="0" smtClean="0">
                <a:solidFill>
                  <a:srgbClr val="003399"/>
                </a:solidFill>
                <a:latin typeface="Cambria" pitchFamily="18" charset="0"/>
                <a:ea typeface="Cambria" pitchFamily="18" charset="0"/>
              </a:rPr>
              <a:t> dissociates from the binding site, the enzyme is then able to revert back to its inactive (or less active) form. </a:t>
            </a:r>
          </a:p>
          <a:p>
            <a:pPr>
              <a:buFont typeface="Arial" pitchFamily="34" charset="0"/>
              <a:buChar char="•"/>
            </a:pPr>
            <a:endParaRPr lang="en-IN" sz="2000" b="1" i="1" dirty="0" smtClean="0">
              <a:solidFill>
                <a:srgbClr val="003399"/>
              </a:solidFill>
              <a:latin typeface="Cambria" pitchFamily="18" charset="0"/>
              <a:ea typeface="Cambria" pitchFamily="18" charset="0"/>
            </a:endParaRPr>
          </a:p>
          <a:p>
            <a:pPr>
              <a:buFont typeface="Arial" pitchFamily="34" charset="0"/>
              <a:buChar char="•"/>
            </a:pPr>
            <a:r>
              <a:rPr lang="en-IN" sz="2000" b="1" i="1" dirty="0" smtClean="0">
                <a:solidFill>
                  <a:srgbClr val="003399"/>
                </a:solidFill>
                <a:latin typeface="Cambria" pitchFamily="18" charset="0"/>
                <a:ea typeface="Cambria" pitchFamily="18" charset="0"/>
              </a:rPr>
              <a:t>They can control the rates of highly important reactions, such as ATP production.</a:t>
            </a:r>
          </a:p>
          <a:p>
            <a:endParaRPr lang="en-IN" sz="2000" b="1" i="1" dirty="0" smtClean="0">
              <a:solidFill>
                <a:srgbClr val="003399"/>
              </a:solidFill>
              <a:latin typeface="Cambria" pitchFamily="18" charset="0"/>
              <a:ea typeface="Cambria" pitchFamily="18" charset="0"/>
            </a:endParaRPr>
          </a:p>
          <a:p>
            <a:pPr>
              <a:buFont typeface="Arial" pitchFamily="34" charset="0"/>
              <a:buChar char="•"/>
            </a:pPr>
            <a:r>
              <a:rPr lang="en-IN" sz="2000" b="1" i="1" dirty="0" smtClean="0">
                <a:solidFill>
                  <a:srgbClr val="003399"/>
                </a:solidFill>
                <a:latin typeface="Cambria" pitchFamily="18" charset="0"/>
                <a:ea typeface="Cambria" pitchFamily="18" charset="0"/>
              </a:rPr>
              <a:t>When an </a:t>
            </a:r>
            <a:r>
              <a:rPr lang="en-IN" sz="2000" b="1" i="1" dirty="0" err="1" smtClean="0">
                <a:solidFill>
                  <a:srgbClr val="003399"/>
                </a:solidFill>
                <a:latin typeface="Cambria" pitchFamily="18" charset="0"/>
                <a:ea typeface="Cambria" pitchFamily="18" charset="0"/>
              </a:rPr>
              <a:t>effector</a:t>
            </a:r>
            <a:r>
              <a:rPr lang="en-IN" sz="2000" b="1" i="1" dirty="0" smtClean="0">
                <a:solidFill>
                  <a:srgbClr val="003399"/>
                </a:solidFill>
                <a:latin typeface="Cambria" pitchFamily="18" charset="0"/>
                <a:ea typeface="Cambria" pitchFamily="18" charset="0"/>
              </a:rPr>
              <a:t> binds to an enzyme, it is called cooperative binding</a:t>
            </a:r>
          </a:p>
          <a:p>
            <a:pPr>
              <a:buFont typeface="Arial" pitchFamily="34" charset="0"/>
              <a:buChar char="•"/>
            </a:pPr>
            <a:endParaRPr lang="en-IN" sz="2000" b="1" i="1" dirty="0" smtClean="0">
              <a:solidFill>
                <a:srgbClr val="003399"/>
              </a:solidFill>
              <a:latin typeface="Cambria" pitchFamily="18" charset="0"/>
              <a:ea typeface="Cambria" pitchFamily="18" charset="0"/>
            </a:endParaRPr>
          </a:p>
          <a:p>
            <a:pPr>
              <a:buFont typeface="Arial" pitchFamily="34" charset="0"/>
              <a:buChar char="•"/>
            </a:pPr>
            <a:endParaRPr lang="en-IN" sz="2000" b="1" dirty="0">
              <a:latin typeface="Cambria" pitchFamily="18" charset="0"/>
              <a:ea typeface="Cambria" pitchFamily="18" charset="0"/>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85786" y="1643050"/>
            <a:ext cx="7641771" cy="3877985"/>
          </a:xfrm>
          <a:prstGeom prst="rect">
            <a:avLst/>
          </a:prstGeom>
          <a:noFill/>
        </p:spPr>
        <p:txBody>
          <a:bodyPr wrap="square" rtlCol="0">
            <a:spAutoFit/>
          </a:bodyPr>
          <a:lstStyle/>
          <a:p>
            <a:r>
              <a:rPr lang="en-IN" sz="2800" b="1" i="1" dirty="0" err="1" smtClean="0">
                <a:solidFill>
                  <a:srgbClr val="FF0000"/>
                </a:solidFill>
                <a:latin typeface="Cambria" pitchFamily="18" charset="0"/>
                <a:ea typeface="Cambria" pitchFamily="18" charset="0"/>
              </a:rPr>
              <a:t>Homotropic</a:t>
            </a:r>
            <a:r>
              <a:rPr lang="en-IN" sz="2800" b="1" i="1" dirty="0" smtClean="0">
                <a:solidFill>
                  <a:srgbClr val="FF0000"/>
                </a:solidFill>
                <a:latin typeface="Cambria" pitchFamily="18" charset="0"/>
                <a:ea typeface="Cambria" pitchFamily="18" charset="0"/>
              </a:rPr>
              <a:t> Regulation</a:t>
            </a:r>
          </a:p>
          <a:p>
            <a:endParaRPr lang="en-IN" sz="2000" b="1" i="1" dirty="0" smtClean="0">
              <a:latin typeface="Cambria" pitchFamily="18" charset="0"/>
              <a:ea typeface="Cambria" pitchFamily="18" charset="0"/>
            </a:endParaRPr>
          </a:p>
          <a:p>
            <a:r>
              <a:rPr lang="en-IN" sz="2000" b="1" i="1" dirty="0" smtClean="0">
                <a:solidFill>
                  <a:srgbClr val="00B050"/>
                </a:solidFill>
                <a:latin typeface="Cambria" pitchFamily="18" charset="0"/>
                <a:ea typeface="Cambria" pitchFamily="18" charset="0"/>
              </a:rPr>
              <a:t>A </a:t>
            </a:r>
            <a:r>
              <a:rPr lang="en-IN" sz="2000" b="1" i="1" dirty="0" err="1" smtClean="0">
                <a:solidFill>
                  <a:srgbClr val="00B050"/>
                </a:solidFill>
                <a:latin typeface="Cambria" pitchFamily="18" charset="0"/>
                <a:ea typeface="Cambria" pitchFamily="18" charset="0"/>
              </a:rPr>
              <a:t>homotropic</a:t>
            </a:r>
            <a:r>
              <a:rPr lang="en-IN" sz="2000" b="1" i="1" dirty="0" smtClean="0">
                <a:solidFill>
                  <a:srgbClr val="00B050"/>
                </a:solidFill>
                <a:latin typeface="Cambria" pitchFamily="18" charset="0"/>
                <a:ea typeface="Cambria" pitchFamily="18" charset="0"/>
              </a:rPr>
              <a:t> </a:t>
            </a:r>
            <a:r>
              <a:rPr lang="en-IN" sz="2000" b="1" i="1" dirty="0" err="1" smtClean="0">
                <a:solidFill>
                  <a:srgbClr val="00B050"/>
                </a:solidFill>
                <a:latin typeface="Cambria" pitchFamily="18" charset="0"/>
                <a:ea typeface="Cambria" pitchFamily="18" charset="0"/>
              </a:rPr>
              <a:t>allosteric</a:t>
            </a:r>
            <a:r>
              <a:rPr lang="en-IN" sz="2000" b="1" i="1" dirty="0" smtClean="0">
                <a:solidFill>
                  <a:srgbClr val="00B050"/>
                </a:solidFill>
                <a:latin typeface="Cambria" pitchFamily="18" charset="0"/>
                <a:ea typeface="Cambria" pitchFamily="18" charset="0"/>
              </a:rPr>
              <a:t> </a:t>
            </a:r>
            <a:r>
              <a:rPr lang="en-IN" sz="2000" b="1" i="1" dirty="0" err="1" smtClean="0">
                <a:solidFill>
                  <a:srgbClr val="00B050"/>
                </a:solidFill>
                <a:latin typeface="Cambria" pitchFamily="18" charset="0"/>
                <a:ea typeface="Cambria" pitchFamily="18" charset="0"/>
              </a:rPr>
              <a:t>effector</a:t>
            </a:r>
            <a:r>
              <a:rPr lang="en-IN" sz="2000" b="1" i="1" dirty="0" smtClean="0">
                <a:solidFill>
                  <a:srgbClr val="00B050"/>
                </a:solidFill>
                <a:latin typeface="Cambria" pitchFamily="18" charset="0"/>
                <a:ea typeface="Cambria" pitchFamily="18" charset="0"/>
              </a:rPr>
              <a:t> is a substrate for the enzyme, as well as a regulatory molecule – the prefix ‘homo’ refers to them being the same. </a:t>
            </a:r>
          </a:p>
          <a:p>
            <a:endParaRPr lang="en-IN" sz="2000" b="1" i="1" dirty="0" smtClean="0">
              <a:solidFill>
                <a:srgbClr val="00B050"/>
              </a:solidFill>
              <a:latin typeface="Cambria" pitchFamily="18" charset="0"/>
              <a:ea typeface="Cambria" pitchFamily="18" charset="0"/>
            </a:endParaRPr>
          </a:p>
          <a:p>
            <a:r>
              <a:rPr lang="en-IN" sz="2000" b="1" i="1" dirty="0" smtClean="0">
                <a:solidFill>
                  <a:srgbClr val="00B050"/>
                </a:solidFill>
                <a:latin typeface="Cambria" pitchFamily="18" charset="0"/>
                <a:ea typeface="Cambria" pitchFamily="18" charset="0"/>
              </a:rPr>
              <a:t>They are usually activators of the enzyme. The below image shows a </a:t>
            </a:r>
            <a:r>
              <a:rPr lang="en-IN" sz="2000" b="1" i="1" dirty="0" err="1" smtClean="0">
                <a:solidFill>
                  <a:srgbClr val="00B050"/>
                </a:solidFill>
                <a:latin typeface="Cambria" pitchFamily="18" charset="0"/>
                <a:ea typeface="Cambria" pitchFamily="18" charset="0"/>
              </a:rPr>
              <a:t>homotropic</a:t>
            </a:r>
            <a:r>
              <a:rPr lang="en-IN" sz="2000" b="1" i="1" dirty="0" smtClean="0">
                <a:solidFill>
                  <a:srgbClr val="00B050"/>
                </a:solidFill>
                <a:latin typeface="Cambria" pitchFamily="18" charset="0"/>
                <a:ea typeface="Cambria" pitchFamily="18" charset="0"/>
              </a:rPr>
              <a:t> </a:t>
            </a:r>
            <a:r>
              <a:rPr lang="en-IN" sz="2000" b="1" i="1" dirty="0" err="1" smtClean="0">
                <a:solidFill>
                  <a:srgbClr val="00B050"/>
                </a:solidFill>
                <a:latin typeface="Cambria" pitchFamily="18" charset="0"/>
                <a:ea typeface="Cambria" pitchFamily="18" charset="0"/>
              </a:rPr>
              <a:t>allosteric</a:t>
            </a:r>
            <a:r>
              <a:rPr lang="en-IN" sz="2000" b="1" i="1" dirty="0" smtClean="0">
                <a:solidFill>
                  <a:srgbClr val="00B050"/>
                </a:solidFill>
                <a:latin typeface="Cambria" pitchFamily="18" charset="0"/>
                <a:ea typeface="Cambria" pitchFamily="18" charset="0"/>
              </a:rPr>
              <a:t> </a:t>
            </a:r>
            <a:r>
              <a:rPr lang="en-IN" sz="2000" b="1" i="1" dirty="0" err="1" smtClean="0">
                <a:solidFill>
                  <a:srgbClr val="00B050"/>
                </a:solidFill>
                <a:latin typeface="Cambria" pitchFamily="18" charset="0"/>
                <a:ea typeface="Cambria" pitchFamily="18" charset="0"/>
              </a:rPr>
              <a:t>effector</a:t>
            </a:r>
            <a:r>
              <a:rPr lang="en-IN" sz="2000" b="1" i="1" dirty="0" smtClean="0">
                <a:solidFill>
                  <a:srgbClr val="00B050"/>
                </a:solidFill>
                <a:latin typeface="Cambria" pitchFamily="18" charset="0"/>
                <a:ea typeface="Cambria" pitchFamily="18" charset="0"/>
              </a:rPr>
              <a:t>.</a:t>
            </a:r>
          </a:p>
          <a:p>
            <a:endParaRPr lang="en-IN" sz="2000" b="1" i="1" dirty="0" smtClean="0">
              <a:solidFill>
                <a:srgbClr val="00B050"/>
              </a:solidFill>
              <a:latin typeface="Cambria" pitchFamily="18" charset="0"/>
              <a:ea typeface="Cambria" pitchFamily="18" charset="0"/>
            </a:endParaRPr>
          </a:p>
          <a:p>
            <a:r>
              <a:rPr lang="en-IN" sz="2000" b="1" i="1" dirty="0" smtClean="0">
                <a:solidFill>
                  <a:srgbClr val="00B050"/>
                </a:solidFill>
                <a:latin typeface="Cambria" pitchFamily="18" charset="0"/>
                <a:ea typeface="Cambria" pitchFamily="18" charset="0"/>
              </a:rPr>
              <a:t>A good example of a </a:t>
            </a:r>
            <a:r>
              <a:rPr lang="en-IN" sz="2000" b="1" i="1" dirty="0" err="1" smtClean="0">
                <a:solidFill>
                  <a:srgbClr val="00B050"/>
                </a:solidFill>
                <a:latin typeface="Cambria" pitchFamily="18" charset="0"/>
                <a:ea typeface="Cambria" pitchFamily="18" charset="0"/>
              </a:rPr>
              <a:t>homotropic</a:t>
            </a:r>
            <a:r>
              <a:rPr lang="en-IN" sz="2000" b="1" i="1" dirty="0" smtClean="0">
                <a:solidFill>
                  <a:srgbClr val="00B050"/>
                </a:solidFill>
                <a:latin typeface="Cambria" pitchFamily="18" charset="0"/>
                <a:ea typeface="Cambria" pitchFamily="18" charset="0"/>
              </a:rPr>
              <a:t> </a:t>
            </a:r>
            <a:r>
              <a:rPr lang="en-IN" sz="2000" b="1" i="1" dirty="0" err="1" smtClean="0">
                <a:solidFill>
                  <a:srgbClr val="00B050"/>
                </a:solidFill>
                <a:latin typeface="Cambria" pitchFamily="18" charset="0"/>
                <a:ea typeface="Cambria" pitchFamily="18" charset="0"/>
              </a:rPr>
              <a:t>allosteric</a:t>
            </a:r>
            <a:r>
              <a:rPr lang="en-IN" sz="2000" b="1" i="1" dirty="0" smtClean="0">
                <a:solidFill>
                  <a:srgbClr val="00B050"/>
                </a:solidFill>
                <a:latin typeface="Cambria" pitchFamily="18" charset="0"/>
                <a:ea typeface="Cambria" pitchFamily="18" charset="0"/>
              </a:rPr>
              <a:t> </a:t>
            </a:r>
            <a:r>
              <a:rPr lang="en-IN" sz="2000" b="1" i="1" dirty="0" err="1" smtClean="0">
                <a:solidFill>
                  <a:srgbClr val="00B050"/>
                </a:solidFill>
                <a:latin typeface="Cambria" pitchFamily="18" charset="0"/>
                <a:ea typeface="Cambria" pitchFamily="18" charset="0"/>
              </a:rPr>
              <a:t>effector</a:t>
            </a:r>
            <a:r>
              <a:rPr lang="en-IN" sz="2000" b="1" i="1" dirty="0" smtClean="0">
                <a:solidFill>
                  <a:srgbClr val="00B050"/>
                </a:solidFill>
                <a:latin typeface="Cambria" pitchFamily="18" charset="0"/>
                <a:ea typeface="Cambria" pitchFamily="18" charset="0"/>
              </a:rPr>
              <a:t> is oxygen (O</a:t>
            </a:r>
            <a:r>
              <a:rPr lang="en-IN" sz="2000" b="1" i="1" baseline="-25000" dirty="0" smtClean="0">
                <a:solidFill>
                  <a:srgbClr val="00B050"/>
                </a:solidFill>
                <a:latin typeface="Cambria" pitchFamily="18" charset="0"/>
                <a:ea typeface="Cambria" pitchFamily="18" charset="0"/>
              </a:rPr>
              <a:t>2</a:t>
            </a:r>
            <a:r>
              <a:rPr lang="en-IN" sz="2000" b="1" i="1" dirty="0" smtClean="0">
                <a:solidFill>
                  <a:srgbClr val="00B050"/>
                </a:solidFill>
                <a:latin typeface="Cambria" pitchFamily="18" charset="0"/>
                <a:ea typeface="Cambria" pitchFamily="18" charset="0"/>
              </a:rPr>
              <a:t>) – it acts as an </a:t>
            </a:r>
            <a:r>
              <a:rPr lang="en-IN" sz="2000" b="1" i="1" dirty="0" err="1" smtClean="0">
                <a:solidFill>
                  <a:srgbClr val="00B050"/>
                </a:solidFill>
                <a:latin typeface="Cambria" pitchFamily="18" charset="0"/>
                <a:ea typeface="Cambria" pitchFamily="18" charset="0"/>
              </a:rPr>
              <a:t>effector</a:t>
            </a:r>
            <a:r>
              <a:rPr lang="en-IN" sz="2000" b="1" i="1" dirty="0" smtClean="0">
                <a:solidFill>
                  <a:srgbClr val="00B050"/>
                </a:solidFill>
                <a:latin typeface="Cambria" pitchFamily="18" charset="0"/>
                <a:ea typeface="Cambria" pitchFamily="18" charset="0"/>
              </a:rPr>
              <a:t> of haemoglobin in the human body.</a:t>
            </a:r>
          </a:p>
          <a:p>
            <a:endParaRPr lang="en-IN" dirty="0">
              <a:solidFill>
                <a:srgbClr val="00B050"/>
              </a:solidFill>
            </a:endParaRPr>
          </a:p>
        </p:txBody>
      </p:sp>
      <p:pic>
        <p:nvPicPr>
          <p:cNvPr id="240642" name="Picture 2" descr="https://alevelchemistry.co.uk/wp-content/uploads/2018/12/Allosteric-Enzymes2.jpg?is-pending-load=1"/>
          <p:cNvPicPr>
            <a:picLocks noChangeAspect="1" noChangeArrowheads="1"/>
          </p:cNvPicPr>
          <p:nvPr/>
        </p:nvPicPr>
        <p:blipFill>
          <a:blip r:embed="rId2"/>
          <a:srcRect/>
          <a:stretch>
            <a:fillRect/>
          </a:stretch>
        </p:blipFill>
        <p:spPr bwMode="auto">
          <a:xfrm>
            <a:off x="1428728" y="5072074"/>
            <a:ext cx="4893469" cy="1419226"/>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8662" y="1857364"/>
            <a:ext cx="7308668" cy="3477875"/>
          </a:xfrm>
          <a:prstGeom prst="rect">
            <a:avLst/>
          </a:prstGeom>
          <a:noFill/>
        </p:spPr>
        <p:txBody>
          <a:bodyPr wrap="square" rtlCol="0">
            <a:spAutoFit/>
          </a:bodyPr>
          <a:lstStyle/>
          <a:p>
            <a:r>
              <a:rPr lang="en-IN" sz="2000" b="1" i="1" dirty="0" smtClean="0">
                <a:solidFill>
                  <a:srgbClr val="C00000"/>
                </a:solidFill>
                <a:latin typeface="Cambria" pitchFamily="18" charset="0"/>
                <a:ea typeface="Cambria" pitchFamily="18" charset="0"/>
                <a:cs typeface="Times New Roman" pitchFamily="18" charset="0"/>
              </a:rPr>
              <a:t>You may have heard of people who are lactose intolerant, or you may suffer from this problem yourself. </a:t>
            </a:r>
          </a:p>
          <a:p>
            <a:endParaRPr lang="en-IN" sz="2000" b="1" i="1" dirty="0" smtClean="0">
              <a:solidFill>
                <a:srgbClr val="C00000"/>
              </a:solidFill>
              <a:latin typeface="Cambria" pitchFamily="18" charset="0"/>
              <a:ea typeface="Cambria" pitchFamily="18" charset="0"/>
              <a:cs typeface="Times New Roman" pitchFamily="18" charset="0"/>
            </a:endParaRPr>
          </a:p>
          <a:p>
            <a:r>
              <a:rPr lang="en-IN" sz="2000" b="1" i="1" dirty="0" smtClean="0">
                <a:solidFill>
                  <a:srgbClr val="C00000"/>
                </a:solidFill>
                <a:latin typeface="Cambria" pitchFamily="18" charset="0"/>
                <a:ea typeface="Cambria" pitchFamily="18" charset="0"/>
                <a:cs typeface="Times New Roman" pitchFamily="18" charset="0"/>
              </a:rPr>
              <a:t>The problem arises because the sugar in milk -- lactose -- does not get broken into its glucose components. </a:t>
            </a:r>
          </a:p>
          <a:p>
            <a:endParaRPr lang="en-IN" sz="2000" b="1" i="1" dirty="0" smtClean="0">
              <a:solidFill>
                <a:srgbClr val="C00000"/>
              </a:solidFill>
              <a:latin typeface="Cambria" pitchFamily="18" charset="0"/>
              <a:ea typeface="Cambria" pitchFamily="18" charset="0"/>
              <a:cs typeface="Times New Roman" pitchFamily="18" charset="0"/>
            </a:endParaRPr>
          </a:p>
          <a:p>
            <a:r>
              <a:rPr lang="en-IN" sz="2000" b="1" i="1" dirty="0" smtClean="0">
                <a:solidFill>
                  <a:srgbClr val="C00000"/>
                </a:solidFill>
                <a:latin typeface="Cambria" pitchFamily="18" charset="0"/>
                <a:ea typeface="Cambria" pitchFamily="18" charset="0"/>
                <a:cs typeface="Times New Roman" pitchFamily="18" charset="0"/>
              </a:rPr>
              <a:t>Therefore, it cannot be digested. The intestinal cells of lactose-intolerant people do not produce lactase, the enzyme needed to break down lactose.</a:t>
            </a:r>
          </a:p>
          <a:p>
            <a:endParaRPr lang="en-IN" sz="2000" b="1" i="1" dirty="0" smtClean="0">
              <a:solidFill>
                <a:srgbClr val="C00000"/>
              </a:solidFill>
              <a:latin typeface="Cambria" pitchFamily="18" charset="0"/>
              <a:ea typeface="Cambria" pitchFamily="18" charset="0"/>
              <a:cs typeface="Times New Roman" pitchFamily="18" charset="0"/>
            </a:endParaRPr>
          </a:p>
          <a:p>
            <a:r>
              <a:rPr lang="en-IN" sz="2000" b="1" i="1" dirty="0" smtClean="0">
                <a:solidFill>
                  <a:srgbClr val="C00000"/>
                </a:solidFill>
                <a:latin typeface="Cambria" pitchFamily="18" charset="0"/>
                <a:ea typeface="Cambria" pitchFamily="18" charset="0"/>
                <a:cs typeface="Times New Roman" pitchFamily="18" charset="0"/>
              </a:rPr>
              <a:t> </a:t>
            </a:r>
            <a:endParaRPr lang="en-IN" sz="2000" b="1" i="1" dirty="0">
              <a:solidFill>
                <a:srgbClr val="C00000"/>
              </a:solidFill>
              <a:latin typeface="Cambria" pitchFamily="18" charset="0"/>
              <a:ea typeface="Cambria"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7224" y="2000240"/>
            <a:ext cx="7191104" cy="3477875"/>
          </a:xfrm>
          <a:prstGeom prst="rect">
            <a:avLst/>
          </a:prstGeom>
          <a:noFill/>
        </p:spPr>
        <p:txBody>
          <a:bodyPr wrap="square" rtlCol="0">
            <a:spAutoFit/>
          </a:bodyPr>
          <a:lstStyle/>
          <a:p>
            <a:r>
              <a:rPr lang="en-IN" sz="2000" b="1" i="1" dirty="0" smtClean="0">
                <a:solidFill>
                  <a:srgbClr val="00B050"/>
                </a:solidFill>
                <a:latin typeface="Cambria" pitchFamily="18" charset="0"/>
                <a:ea typeface="Cambria" pitchFamily="18" charset="0"/>
              </a:rPr>
              <a:t>OR</a:t>
            </a:r>
          </a:p>
          <a:p>
            <a:endParaRPr lang="en-IN" sz="2000" b="1" i="1" dirty="0" smtClean="0">
              <a:solidFill>
                <a:srgbClr val="00B050"/>
              </a:solidFill>
              <a:latin typeface="Cambria" pitchFamily="18" charset="0"/>
              <a:ea typeface="Cambria" pitchFamily="18" charset="0"/>
            </a:endParaRPr>
          </a:p>
          <a:p>
            <a:r>
              <a:rPr lang="en-IN" sz="2000" b="1" i="1" dirty="0" smtClean="0">
                <a:solidFill>
                  <a:srgbClr val="00B050"/>
                </a:solidFill>
                <a:latin typeface="Cambria" pitchFamily="18" charset="0"/>
                <a:ea typeface="Cambria" pitchFamily="18" charset="0"/>
              </a:rPr>
              <a:t>A modulator is a me­tabolite, when bound to the </a:t>
            </a:r>
            <a:r>
              <a:rPr lang="en-IN" sz="2000" b="1" i="1" dirty="0" err="1" smtClean="0">
                <a:solidFill>
                  <a:srgbClr val="00B050"/>
                </a:solidFill>
                <a:latin typeface="Cambria" pitchFamily="18" charset="0"/>
                <a:ea typeface="Cambria" pitchFamily="18" charset="0"/>
              </a:rPr>
              <a:t>allosteric</a:t>
            </a:r>
            <a:r>
              <a:rPr lang="en-IN" sz="2000" b="1" i="1" dirty="0" smtClean="0">
                <a:solidFill>
                  <a:srgbClr val="00B050"/>
                </a:solidFill>
                <a:latin typeface="Cambria" pitchFamily="18" charset="0"/>
                <a:ea typeface="Cambria" pitchFamily="18" charset="0"/>
              </a:rPr>
              <a:t> site of an enzyme, alters its kinetic characteristics. </a:t>
            </a:r>
          </a:p>
          <a:p>
            <a:endParaRPr lang="en-IN" sz="2000" b="1" i="1" dirty="0" smtClean="0">
              <a:solidFill>
                <a:srgbClr val="00B050"/>
              </a:solidFill>
              <a:latin typeface="Cambria" pitchFamily="18" charset="0"/>
              <a:ea typeface="Cambria" pitchFamily="18" charset="0"/>
            </a:endParaRPr>
          </a:p>
          <a:p>
            <a:r>
              <a:rPr lang="en-IN" sz="2000" b="1" i="1" dirty="0" smtClean="0">
                <a:solidFill>
                  <a:srgbClr val="00B050"/>
                </a:solidFill>
                <a:latin typeface="Cambria" pitchFamily="18" charset="0"/>
                <a:ea typeface="Cambria" pitchFamily="18" charset="0"/>
              </a:rPr>
              <a:t>The modulators for </a:t>
            </a:r>
            <a:r>
              <a:rPr lang="en-IN" sz="2000" b="1" i="1" dirty="0" err="1" smtClean="0">
                <a:solidFill>
                  <a:srgbClr val="00B050"/>
                </a:solidFill>
                <a:latin typeface="Cambria" pitchFamily="18" charset="0"/>
                <a:ea typeface="Cambria" pitchFamily="18" charset="0"/>
              </a:rPr>
              <a:t>allosteric</a:t>
            </a:r>
            <a:r>
              <a:rPr lang="en-IN" sz="2000" b="1" i="1" dirty="0" smtClean="0">
                <a:solidFill>
                  <a:srgbClr val="00B050"/>
                </a:solidFill>
                <a:latin typeface="Cambria" pitchFamily="18" charset="0"/>
                <a:ea typeface="Cambria" pitchFamily="18" charset="0"/>
              </a:rPr>
              <a:t> enzyme may be ei­ther stimulatory or inhibitory. A stimulator is often the sub­strate itself.</a:t>
            </a:r>
          </a:p>
          <a:p>
            <a:endParaRPr lang="en-IN" sz="2000" b="1" i="1" dirty="0" smtClean="0">
              <a:solidFill>
                <a:srgbClr val="00B050"/>
              </a:solidFill>
              <a:latin typeface="Cambria" pitchFamily="18" charset="0"/>
              <a:ea typeface="Cambria" pitchFamily="18" charset="0"/>
            </a:endParaRPr>
          </a:p>
          <a:p>
            <a:r>
              <a:rPr lang="en-IN" sz="2000" b="1" i="1" dirty="0" smtClean="0">
                <a:solidFill>
                  <a:srgbClr val="00B050"/>
                </a:solidFill>
                <a:latin typeface="Cambria" pitchFamily="18" charset="0"/>
                <a:ea typeface="Cambria" pitchFamily="18" charset="0"/>
              </a:rPr>
              <a:t> The regulatory enzymes for which substrate and modulator are identical are called homo-tropic</a:t>
            </a:r>
            <a:r>
              <a:rPr lang="en-IN" i="1" dirty="0" smtClean="0">
                <a:solidFill>
                  <a:srgbClr val="00B050"/>
                </a:solidFill>
              </a:rPr>
              <a:t>.</a:t>
            </a:r>
            <a:endParaRPr lang="en-IN" i="1" dirty="0">
              <a:solidFill>
                <a:srgbClr val="00B050"/>
              </a:solidFil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42910" y="1714488"/>
            <a:ext cx="8023860" cy="4154984"/>
          </a:xfrm>
          <a:prstGeom prst="rect">
            <a:avLst/>
          </a:prstGeom>
          <a:noFill/>
        </p:spPr>
        <p:txBody>
          <a:bodyPr wrap="square" rtlCol="0">
            <a:spAutoFit/>
          </a:bodyPr>
          <a:lstStyle/>
          <a:p>
            <a:r>
              <a:rPr lang="en-IN" sz="2800" b="1" i="1" dirty="0" err="1" smtClean="0">
                <a:solidFill>
                  <a:srgbClr val="FF0000"/>
                </a:solidFill>
                <a:latin typeface="Cambria" pitchFamily="18" charset="0"/>
                <a:ea typeface="Cambria" pitchFamily="18" charset="0"/>
              </a:rPr>
              <a:t>Heterotropic</a:t>
            </a:r>
            <a:r>
              <a:rPr lang="en-IN" sz="2800" b="1" i="1" dirty="0" smtClean="0">
                <a:solidFill>
                  <a:srgbClr val="FF0000"/>
                </a:solidFill>
                <a:latin typeface="Cambria" pitchFamily="18" charset="0"/>
                <a:ea typeface="Cambria" pitchFamily="18" charset="0"/>
              </a:rPr>
              <a:t> Regulation</a:t>
            </a:r>
          </a:p>
          <a:p>
            <a:endParaRPr lang="en-IN" b="1" i="1" dirty="0" smtClean="0"/>
          </a:p>
          <a:p>
            <a:r>
              <a:rPr lang="en-IN" sz="2000" b="1" i="1" dirty="0" smtClean="0">
                <a:solidFill>
                  <a:srgbClr val="00B050"/>
                </a:solidFill>
                <a:latin typeface="Cambria" pitchFamily="18" charset="0"/>
                <a:ea typeface="Cambria" pitchFamily="18" charset="0"/>
              </a:rPr>
              <a:t>A </a:t>
            </a:r>
            <a:r>
              <a:rPr lang="en-IN" sz="2000" b="1" i="1" dirty="0" err="1" smtClean="0">
                <a:solidFill>
                  <a:srgbClr val="00B050"/>
                </a:solidFill>
                <a:latin typeface="Cambria" pitchFamily="18" charset="0"/>
                <a:ea typeface="Cambria" pitchFamily="18" charset="0"/>
              </a:rPr>
              <a:t>heterotropic</a:t>
            </a:r>
            <a:r>
              <a:rPr lang="en-IN" sz="2000" b="1" i="1" dirty="0" smtClean="0">
                <a:solidFill>
                  <a:srgbClr val="00B050"/>
                </a:solidFill>
                <a:latin typeface="Cambria" pitchFamily="18" charset="0"/>
                <a:ea typeface="Cambria" pitchFamily="18" charset="0"/>
              </a:rPr>
              <a:t> </a:t>
            </a:r>
            <a:r>
              <a:rPr lang="en-IN" sz="2000" b="1" i="1" dirty="0" err="1" smtClean="0">
                <a:solidFill>
                  <a:srgbClr val="00B050"/>
                </a:solidFill>
                <a:latin typeface="Cambria" pitchFamily="18" charset="0"/>
                <a:ea typeface="Cambria" pitchFamily="18" charset="0"/>
              </a:rPr>
              <a:t>allosteric</a:t>
            </a:r>
            <a:r>
              <a:rPr lang="en-IN" sz="2000" b="1" i="1" dirty="0" smtClean="0">
                <a:solidFill>
                  <a:srgbClr val="00B050"/>
                </a:solidFill>
                <a:latin typeface="Cambria" pitchFamily="18" charset="0"/>
                <a:ea typeface="Cambria" pitchFamily="18" charset="0"/>
              </a:rPr>
              <a:t> </a:t>
            </a:r>
            <a:r>
              <a:rPr lang="en-IN" sz="2000" b="1" i="1" dirty="0" err="1" smtClean="0">
                <a:solidFill>
                  <a:srgbClr val="00B050"/>
                </a:solidFill>
                <a:latin typeface="Cambria" pitchFamily="18" charset="0"/>
                <a:ea typeface="Cambria" pitchFamily="18" charset="0"/>
              </a:rPr>
              <a:t>effector</a:t>
            </a:r>
            <a:r>
              <a:rPr lang="en-IN" sz="2000" b="1" i="1" dirty="0" smtClean="0">
                <a:solidFill>
                  <a:srgbClr val="00B050"/>
                </a:solidFill>
                <a:latin typeface="Cambria" pitchFamily="18" charset="0"/>
                <a:ea typeface="Cambria" pitchFamily="18" charset="0"/>
              </a:rPr>
              <a:t> is a regulatory molecule which is not also the substrate for the enzyme. </a:t>
            </a:r>
          </a:p>
          <a:p>
            <a:endParaRPr lang="en-IN" sz="2000" b="1" i="1" dirty="0" smtClean="0">
              <a:solidFill>
                <a:srgbClr val="00B050"/>
              </a:solidFill>
              <a:latin typeface="Cambria" pitchFamily="18" charset="0"/>
              <a:ea typeface="Cambria" pitchFamily="18" charset="0"/>
            </a:endParaRPr>
          </a:p>
          <a:p>
            <a:r>
              <a:rPr lang="en-IN" sz="2000" b="1" i="1" dirty="0" smtClean="0">
                <a:solidFill>
                  <a:srgbClr val="00B050"/>
                </a:solidFill>
                <a:latin typeface="Cambria" pitchFamily="18" charset="0"/>
                <a:ea typeface="Cambria" pitchFamily="18" charset="0"/>
              </a:rPr>
              <a:t>It can either activate or inhibit the enzyme it binds to. </a:t>
            </a:r>
          </a:p>
          <a:p>
            <a:endParaRPr lang="en-IN" sz="2000" b="1" i="1" dirty="0" smtClean="0">
              <a:solidFill>
                <a:srgbClr val="00B050"/>
              </a:solidFill>
              <a:latin typeface="Cambria" pitchFamily="18" charset="0"/>
              <a:ea typeface="Cambria" pitchFamily="18" charset="0"/>
            </a:endParaRPr>
          </a:p>
          <a:p>
            <a:r>
              <a:rPr lang="en-IN" sz="2000" b="1" i="1" dirty="0" smtClean="0">
                <a:solidFill>
                  <a:srgbClr val="00B050"/>
                </a:solidFill>
                <a:latin typeface="Cambria" pitchFamily="18" charset="0"/>
                <a:ea typeface="Cambria" pitchFamily="18" charset="0"/>
              </a:rPr>
              <a:t>The below image shows a </a:t>
            </a:r>
            <a:r>
              <a:rPr lang="en-IN" sz="2000" b="1" i="1" dirty="0" err="1" smtClean="0">
                <a:solidFill>
                  <a:srgbClr val="00B050"/>
                </a:solidFill>
                <a:latin typeface="Cambria" pitchFamily="18" charset="0"/>
                <a:ea typeface="Cambria" pitchFamily="18" charset="0"/>
              </a:rPr>
              <a:t>heterotropic</a:t>
            </a:r>
            <a:r>
              <a:rPr lang="en-IN" sz="2000" b="1" i="1" dirty="0" smtClean="0">
                <a:solidFill>
                  <a:srgbClr val="00B050"/>
                </a:solidFill>
                <a:latin typeface="Cambria" pitchFamily="18" charset="0"/>
                <a:ea typeface="Cambria" pitchFamily="18" charset="0"/>
              </a:rPr>
              <a:t> </a:t>
            </a:r>
            <a:r>
              <a:rPr lang="en-IN" sz="2000" b="1" i="1" dirty="0" err="1" smtClean="0">
                <a:solidFill>
                  <a:srgbClr val="00B050"/>
                </a:solidFill>
                <a:latin typeface="Cambria" pitchFamily="18" charset="0"/>
                <a:ea typeface="Cambria" pitchFamily="18" charset="0"/>
              </a:rPr>
              <a:t>allosteric</a:t>
            </a:r>
            <a:r>
              <a:rPr lang="en-IN" sz="2000" b="1" i="1" dirty="0" smtClean="0">
                <a:solidFill>
                  <a:srgbClr val="00B050"/>
                </a:solidFill>
                <a:latin typeface="Cambria" pitchFamily="18" charset="0"/>
                <a:ea typeface="Cambria" pitchFamily="18" charset="0"/>
              </a:rPr>
              <a:t> </a:t>
            </a:r>
            <a:r>
              <a:rPr lang="en-IN" sz="2000" b="1" i="1" dirty="0" err="1" smtClean="0">
                <a:solidFill>
                  <a:srgbClr val="00B050"/>
                </a:solidFill>
                <a:latin typeface="Cambria" pitchFamily="18" charset="0"/>
                <a:ea typeface="Cambria" pitchFamily="18" charset="0"/>
              </a:rPr>
              <a:t>effector</a:t>
            </a:r>
            <a:r>
              <a:rPr lang="en-IN" sz="2000" b="1" i="1" dirty="0" smtClean="0">
                <a:solidFill>
                  <a:srgbClr val="00B050"/>
                </a:solidFill>
                <a:latin typeface="Cambria" pitchFamily="18" charset="0"/>
                <a:ea typeface="Cambria" pitchFamily="18" charset="0"/>
              </a:rPr>
              <a:t>.</a:t>
            </a:r>
          </a:p>
          <a:p>
            <a:endParaRPr lang="en-IN" sz="2000" b="1" i="1" dirty="0" smtClean="0">
              <a:solidFill>
                <a:srgbClr val="00B050"/>
              </a:solidFill>
              <a:latin typeface="Cambria" pitchFamily="18" charset="0"/>
              <a:ea typeface="Cambria" pitchFamily="18" charset="0"/>
            </a:endParaRPr>
          </a:p>
          <a:p>
            <a:r>
              <a:rPr lang="en-IN" sz="2000" b="1" i="1" dirty="0" smtClean="0">
                <a:solidFill>
                  <a:srgbClr val="00B050"/>
                </a:solidFill>
                <a:latin typeface="Cambria" pitchFamily="18" charset="0"/>
                <a:ea typeface="Cambria" pitchFamily="18" charset="0"/>
              </a:rPr>
              <a:t>A good example of a </a:t>
            </a:r>
            <a:r>
              <a:rPr lang="en-IN" sz="2000" b="1" i="1" dirty="0" err="1" smtClean="0">
                <a:solidFill>
                  <a:srgbClr val="00B050"/>
                </a:solidFill>
                <a:latin typeface="Cambria" pitchFamily="18" charset="0"/>
                <a:ea typeface="Cambria" pitchFamily="18" charset="0"/>
              </a:rPr>
              <a:t>heterotropic</a:t>
            </a:r>
            <a:r>
              <a:rPr lang="en-IN" sz="2000" b="1" i="1" dirty="0" smtClean="0">
                <a:solidFill>
                  <a:srgbClr val="00B050"/>
                </a:solidFill>
                <a:latin typeface="Cambria" pitchFamily="18" charset="0"/>
                <a:ea typeface="Cambria" pitchFamily="18" charset="0"/>
              </a:rPr>
              <a:t> </a:t>
            </a:r>
            <a:r>
              <a:rPr lang="en-IN" sz="2000" b="1" i="1" dirty="0" err="1" smtClean="0">
                <a:solidFill>
                  <a:srgbClr val="00B050"/>
                </a:solidFill>
                <a:latin typeface="Cambria" pitchFamily="18" charset="0"/>
                <a:ea typeface="Cambria" pitchFamily="18" charset="0"/>
              </a:rPr>
              <a:t>allosteric</a:t>
            </a:r>
            <a:r>
              <a:rPr lang="en-IN" sz="2000" b="1" i="1" dirty="0" smtClean="0">
                <a:solidFill>
                  <a:srgbClr val="00B050"/>
                </a:solidFill>
                <a:latin typeface="Cambria" pitchFamily="18" charset="0"/>
                <a:ea typeface="Cambria" pitchFamily="18" charset="0"/>
              </a:rPr>
              <a:t> </a:t>
            </a:r>
            <a:r>
              <a:rPr lang="en-IN" sz="2000" b="1" i="1" dirty="0" err="1" smtClean="0">
                <a:solidFill>
                  <a:srgbClr val="00B050"/>
                </a:solidFill>
                <a:latin typeface="Cambria" pitchFamily="18" charset="0"/>
                <a:ea typeface="Cambria" pitchFamily="18" charset="0"/>
              </a:rPr>
              <a:t>effector</a:t>
            </a:r>
            <a:r>
              <a:rPr lang="en-IN" sz="2000" b="1" i="1" dirty="0" smtClean="0">
                <a:solidFill>
                  <a:srgbClr val="00B050"/>
                </a:solidFill>
                <a:latin typeface="Cambria" pitchFamily="18" charset="0"/>
                <a:ea typeface="Cambria" pitchFamily="18" charset="0"/>
              </a:rPr>
              <a:t> is carbon dioxide (CO</a:t>
            </a:r>
            <a:r>
              <a:rPr lang="en-IN" sz="2000" b="1" i="1" baseline="-25000" dirty="0" smtClean="0">
                <a:solidFill>
                  <a:srgbClr val="00B050"/>
                </a:solidFill>
                <a:latin typeface="Cambria" pitchFamily="18" charset="0"/>
                <a:ea typeface="Cambria" pitchFamily="18" charset="0"/>
              </a:rPr>
              <a:t>2</a:t>
            </a:r>
            <a:r>
              <a:rPr lang="en-IN" sz="2000" b="1" i="1" dirty="0" smtClean="0">
                <a:solidFill>
                  <a:srgbClr val="00B050"/>
                </a:solidFill>
                <a:latin typeface="Cambria" pitchFamily="18" charset="0"/>
                <a:ea typeface="Cambria" pitchFamily="18" charset="0"/>
              </a:rPr>
              <a:t>) – it also acts as an </a:t>
            </a:r>
            <a:r>
              <a:rPr lang="en-IN" sz="2000" b="1" i="1" dirty="0" err="1" smtClean="0">
                <a:solidFill>
                  <a:srgbClr val="00B050"/>
                </a:solidFill>
                <a:latin typeface="Cambria" pitchFamily="18" charset="0"/>
                <a:ea typeface="Cambria" pitchFamily="18" charset="0"/>
              </a:rPr>
              <a:t>effector</a:t>
            </a:r>
            <a:r>
              <a:rPr lang="en-IN" sz="2000" b="1" i="1" dirty="0" smtClean="0">
                <a:solidFill>
                  <a:srgbClr val="00B050"/>
                </a:solidFill>
                <a:latin typeface="Cambria" pitchFamily="18" charset="0"/>
                <a:ea typeface="Cambria" pitchFamily="18" charset="0"/>
              </a:rPr>
              <a:t> of haemoglobin but is not the enzyme’s substrate</a:t>
            </a:r>
            <a:r>
              <a:rPr lang="en-IN" sz="2000" b="1" i="1" dirty="0" smtClean="0">
                <a:latin typeface="Cambria" pitchFamily="18" charset="0"/>
                <a:ea typeface="Cambria" pitchFamily="18" charset="0"/>
              </a:rPr>
              <a:t>.</a:t>
            </a:r>
          </a:p>
          <a:p>
            <a:endParaRPr lang="en-IN" b="1" i="1" dirty="0"/>
          </a:p>
        </p:txBody>
      </p:sp>
      <p:pic>
        <p:nvPicPr>
          <p:cNvPr id="238594" name="Picture 2" descr="https://alevelchemistry.co.uk/wp-content/uploads/2018/12/Allosteric-Enzymes3.jpg?is-pending-load=1"/>
          <p:cNvPicPr>
            <a:picLocks noChangeAspect="1" noChangeArrowheads="1"/>
          </p:cNvPicPr>
          <p:nvPr/>
        </p:nvPicPr>
        <p:blipFill>
          <a:blip r:embed="rId2"/>
          <a:srcRect/>
          <a:stretch>
            <a:fillRect/>
          </a:stretch>
        </p:blipFill>
        <p:spPr bwMode="auto">
          <a:xfrm>
            <a:off x="2214546" y="5486399"/>
            <a:ext cx="3364706" cy="1371601"/>
          </a:xfrm>
          <a:prstGeom prst="rect">
            <a:avLst/>
          </a:prstGeom>
          <a:noFill/>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85786" y="1500174"/>
            <a:ext cx="7465424" cy="3170099"/>
          </a:xfrm>
          <a:prstGeom prst="rect">
            <a:avLst/>
          </a:prstGeom>
          <a:noFill/>
        </p:spPr>
        <p:txBody>
          <a:bodyPr wrap="square" rtlCol="0">
            <a:spAutoFit/>
          </a:bodyPr>
          <a:lstStyle/>
          <a:p>
            <a:r>
              <a:rPr lang="en-IN" sz="2000" b="1" i="1" dirty="0" smtClean="0">
                <a:solidFill>
                  <a:srgbClr val="00B050"/>
                </a:solidFill>
                <a:latin typeface="Cambria" pitchFamily="18" charset="0"/>
                <a:ea typeface="Cambria" pitchFamily="18" charset="0"/>
              </a:rPr>
              <a:t>When the modulator has a structure different then the substrate, the enzyme is called </a:t>
            </a:r>
            <a:r>
              <a:rPr lang="en-IN" sz="2000" b="1" i="1" dirty="0" err="1" smtClean="0">
                <a:solidFill>
                  <a:srgbClr val="00B050"/>
                </a:solidFill>
                <a:latin typeface="Cambria" pitchFamily="18" charset="0"/>
                <a:ea typeface="Cambria" pitchFamily="18" charset="0"/>
              </a:rPr>
              <a:t>heterotropic</a:t>
            </a:r>
            <a:r>
              <a:rPr lang="en-IN" sz="2000" b="1" i="1" dirty="0" smtClean="0">
                <a:solidFill>
                  <a:srgbClr val="00B050"/>
                </a:solidFill>
                <a:latin typeface="Cambria" pitchFamily="18" charset="0"/>
                <a:ea typeface="Cambria" pitchFamily="18" charset="0"/>
              </a:rPr>
              <a:t>. </a:t>
            </a:r>
          </a:p>
          <a:p>
            <a:endParaRPr lang="en-IN" sz="2000" b="1" i="1" dirty="0" smtClean="0">
              <a:solidFill>
                <a:srgbClr val="00B050"/>
              </a:solidFill>
              <a:latin typeface="Cambria" pitchFamily="18" charset="0"/>
              <a:ea typeface="Cambria" pitchFamily="18" charset="0"/>
            </a:endParaRPr>
          </a:p>
          <a:p>
            <a:r>
              <a:rPr lang="en-IN" sz="2000" b="1" i="1" dirty="0" smtClean="0">
                <a:solidFill>
                  <a:srgbClr val="00B050"/>
                </a:solidFill>
                <a:latin typeface="Cambria" pitchFamily="18" charset="0"/>
                <a:ea typeface="Cambria" pitchFamily="18" charset="0"/>
              </a:rPr>
              <a:t>Some enzymes have more then one modulators. </a:t>
            </a:r>
          </a:p>
          <a:p>
            <a:endParaRPr lang="en-IN" sz="2000" b="1" i="1" dirty="0" smtClean="0">
              <a:solidFill>
                <a:srgbClr val="00B050"/>
              </a:solidFill>
              <a:latin typeface="Cambria" pitchFamily="18" charset="0"/>
              <a:ea typeface="Cambria" pitchFamily="18" charset="0"/>
            </a:endParaRPr>
          </a:p>
          <a:p>
            <a:r>
              <a:rPr lang="en-IN" sz="2000" b="1" i="1" dirty="0" smtClean="0">
                <a:solidFill>
                  <a:srgbClr val="00B050"/>
                </a:solidFill>
                <a:latin typeface="Cambria" pitchFamily="18" charset="0"/>
                <a:ea typeface="Cambria" pitchFamily="18" charset="0"/>
              </a:rPr>
              <a:t>The </a:t>
            </a:r>
            <a:r>
              <a:rPr lang="en-IN" sz="2000" b="1" i="1" dirty="0" err="1" smtClean="0">
                <a:solidFill>
                  <a:srgbClr val="00B050"/>
                </a:solidFill>
                <a:latin typeface="Cambria" pitchFamily="18" charset="0"/>
                <a:ea typeface="Cambria" pitchFamily="18" charset="0"/>
              </a:rPr>
              <a:t>allosteric</a:t>
            </a:r>
            <a:r>
              <a:rPr lang="en-IN" sz="2000" b="1" i="1" dirty="0" smtClean="0">
                <a:solidFill>
                  <a:srgbClr val="00B050"/>
                </a:solidFill>
                <a:latin typeface="Cambria" pitchFamily="18" charset="0"/>
                <a:ea typeface="Cambria" pitchFamily="18" charset="0"/>
              </a:rPr>
              <a:t> enzymes also have one or more regulatory or </a:t>
            </a:r>
            <a:r>
              <a:rPr lang="en-IN" sz="2000" b="1" i="1" dirty="0" err="1" smtClean="0">
                <a:solidFill>
                  <a:srgbClr val="00B050"/>
                </a:solidFill>
                <a:latin typeface="Cambria" pitchFamily="18" charset="0"/>
                <a:ea typeface="Cambria" pitchFamily="18" charset="0"/>
              </a:rPr>
              <a:t>aliosteric</a:t>
            </a:r>
            <a:r>
              <a:rPr lang="en-IN" sz="2000" b="1" i="1" dirty="0" smtClean="0">
                <a:solidFill>
                  <a:srgbClr val="00B050"/>
                </a:solidFill>
                <a:latin typeface="Cambria" pitchFamily="18" charset="0"/>
                <a:ea typeface="Cambria" pitchFamily="18" charset="0"/>
              </a:rPr>
              <a:t> sites for binding the modulator.</a:t>
            </a:r>
          </a:p>
          <a:p>
            <a:endParaRPr lang="en-IN" sz="2000" b="1" i="1" dirty="0" smtClean="0">
              <a:solidFill>
                <a:srgbClr val="00B050"/>
              </a:solidFill>
              <a:latin typeface="Cambria" pitchFamily="18" charset="0"/>
              <a:ea typeface="Cambria" pitchFamily="18" charset="0"/>
            </a:endParaRPr>
          </a:p>
          <a:p>
            <a:r>
              <a:rPr lang="en-IN" sz="2000" b="1" i="1" dirty="0" smtClean="0">
                <a:solidFill>
                  <a:srgbClr val="00B050"/>
                </a:solidFill>
                <a:latin typeface="Cambria" pitchFamily="18" charset="0"/>
                <a:ea typeface="Cambria" pitchFamily="18" charset="0"/>
              </a:rPr>
              <a:t> Enzymes with several modulators generally have different specific binding sites for each</a:t>
            </a:r>
            <a:endParaRPr lang="en-IN" sz="2000" b="1" i="1" dirty="0">
              <a:solidFill>
                <a:srgbClr val="00B050"/>
              </a:solidFill>
              <a:latin typeface="Cambria" pitchFamily="18" charset="0"/>
              <a:ea typeface="Cambria" pitchFamily="18" charset="0"/>
            </a:endParaRPr>
          </a:p>
        </p:txBody>
      </p:sp>
      <p:pic>
        <p:nvPicPr>
          <p:cNvPr id="243714" name="Picture 2" descr="http://cdn.biologydiscussion.com/wp-content/uploads/2016/11/clip_image015_thumb6.jpg"/>
          <p:cNvPicPr>
            <a:picLocks noChangeAspect="1" noChangeArrowheads="1"/>
          </p:cNvPicPr>
          <p:nvPr/>
        </p:nvPicPr>
        <p:blipFill>
          <a:blip r:embed="rId2"/>
          <a:srcRect/>
          <a:stretch>
            <a:fillRect/>
          </a:stretch>
        </p:blipFill>
        <p:spPr bwMode="auto">
          <a:xfrm>
            <a:off x="2500298" y="4786322"/>
            <a:ext cx="2693194" cy="1514472"/>
          </a:xfrm>
          <a:prstGeom prst="rect">
            <a:avLst/>
          </a:prstGeom>
          <a:noFill/>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7158" y="1500174"/>
            <a:ext cx="8143932" cy="2246769"/>
          </a:xfrm>
          <a:prstGeom prst="rect">
            <a:avLst/>
          </a:prstGeom>
          <a:noFill/>
        </p:spPr>
        <p:txBody>
          <a:bodyPr wrap="square" rtlCol="0">
            <a:spAutoFit/>
          </a:bodyPr>
          <a:lstStyle/>
          <a:p>
            <a:r>
              <a:rPr lang="en-IN" sz="2000" b="1" i="1" dirty="0" smtClean="0">
                <a:solidFill>
                  <a:srgbClr val="00B050"/>
                </a:solidFill>
                <a:latin typeface="Cambria" pitchFamily="18" charset="0"/>
                <a:ea typeface="Cambria" pitchFamily="18" charset="0"/>
              </a:rPr>
              <a:t>The sigmoid curve is given by homo-tropic enzymes in which the substrate also serve as a positive (stimulator) modulator . </a:t>
            </a:r>
          </a:p>
          <a:p>
            <a:endParaRPr lang="en-IN" sz="2000" b="1" i="1" dirty="0" smtClean="0">
              <a:solidFill>
                <a:srgbClr val="00B050"/>
              </a:solidFill>
              <a:latin typeface="Cambria" pitchFamily="18" charset="0"/>
              <a:ea typeface="Cambria" pitchFamily="18" charset="0"/>
            </a:endParaRPr>
          </a:p>
          <a:p>
            <a:r>
              <a:rPr lang="en-IN" sz="2000" b="1" i="1" dirty="0" smtClean="0">
                <a:solidFill>
                  <a:srgbClr val="00B050"/>
                </a:solidFill>
                <a:latin typeface="Cambria" pitchFamily="18" charset="0"/>
                <a:ea typeface="Cambria" pitchFamily="18" charset="0"/>
              </a:rPr>
              <a:t>Curve for the non-regulatory enzymes is hyperbolic, as also predicted by the </a:t>
            </a:r>
            <a:r>
              <a:rPr lang="en-IN" sz="2000" b="1" i="1" dirty="0" err="1" smtClean="0">
                <a:solidFill>
                  <a:srgbClr val="00B050"/>
                </a:solidFill>
                <a:latin typeface="Cambria" pitchFamily="18" charset="0"/>
                <a:ea typeface="Cambria" pitchFamily="18" charset="0"/>
              </a:rPr>
              <a:t>Michaelis-Menten</a:t>
            </a:r>
            <a:r>
              <a:rPr lang="en-IN" sz="2000" b="1" i="1" dirty="0" smtClean="0">
                <a:solidFill>
                  <a:srgbClr val="00B050"/>
                </a:solidFill>
                <a:latin typeface="Cambria" pitchFamily="18" charset="0"/>
                <a:ea typeface="Cambria" pitchFamily="18" charset="0"/>
              </a:rPr>
              <a:t> equation, whereas </a:t>
            </a:r>
            <a:r>
              <a:rPr lang="en-IN" sz="2000" b="1" i="1" dirty="0" err="1" smtClean="0">
                <a:solidFill>
                  <a:srgbClr val="00B050"/>
                </a:solidFill>
                <a:latin typeface="Cambria" pitchFamily="18" charset="0"/>
                <a:ea typeface="Cambria" pitchFamily="18" charset="0"/>
              </a:rPr>
              <a:t>allosteric</a:t>
            </a:r>
            <a:r>
              <a:rPr lang="en-IN" sz="2000" b="1" i="1" dirty="0" smtClean="0">
                <a:solidFill>
                  <a:srgbClr val="00B050"/>
                </a:solidFill>
                <a:latin typeface="Cambria" pitchFamily="18" charset="0"/>
                <a:ea typeface="Cambria" pitchFamily="18" charset="0"/>
              </a:rPr>
              <a:t> en­zymes do not show </a:t>
            </a:r>
            <a:r>
              <a:rPr lang="en-IN" sz="2000" b="1" i="1" dirty="0" err="1" smtClean="0">
                <a:solidFill>
                  <a:srgbClr val="00B050"/>
                </a:solidFill>
                <a:latin typeface="Cambria" pitchFamily="18" charset="0"/>
                <a:ea typeface="Cambria" pitchFamily="18" charset="0"/>
              </a:rPr>
              <a:t>Michaelis</a:t>
            </a:r>
            <a:r>
              <a:rPr lang="en-IN" sz="2000" b="1" i="1" dirty="0" smtClean="0">
                <a:solidFill>
                  <a:srgbClr val="00B050"/>
                </a:solidFill>
                <a:latin typeface="Cambria" pitchFamily="18" charset="0"/>
                <a:ea typeface="Cambria" pitchFamily="18" charset="0"/>
              </a:rPr>
              <a:t>- </a:t>
            </a:r>
            <a:r>
              <a:rPr lang="en-IN" sz="2000" b="1" i="1" dirty="0" err="1" smtClean="0">
                <a:solidFill>
                  <a:srgbClr val="00B050"/>
                </a:solidFill>
                <a:latin typeface="Cambria" pitchFamily="18" charset="0"/>
                <a:ea typeface="Cambria" pitchFamily="18" charset="0"/>
              </a:rPr>
              <a:t>Menten</a:t>
            </a:r>
            <a:r>
              <a:rPr lang="en-IN" sz="2000" b="1" i="1" dirty="0" smtClean="0">
                <a:solidFill>
                  <a:srgbClr val="00B050"/>
                </a:solidFill>
                <a:latin typeface="Cambria" pitchFamily="18" charset="0"/>
                <a:ea typeface="Cambria" pitchFamily="18" charset="0"/>
              </a:rPr>
              <a:t> relationship because their kinetic behaviour is greatly altered by variation in the concentration of modulators</a:t>
            </a:r>
            <a:r>
              <a:rPr lang="en-IN" sz="2000" b="1" i="1" dirty="0" smtClean="0">
                <a:latin typeface="Cambria" pitchFamily="18" charset="0"/>
                <a:ea typeface="Cambria" pitchFamily="18" charset="0"/>
              </a:rPr>
              <a:t>.</a:t>
            </a:r>
            <a:endParaRPr lang="en-IN" sz="2000" b="1" i="1" dirty="0">
              <a:latin typeface="Cambria" pitchFamily="18" charset="0"/>
              <a:ea typeface="Cambria" pitchFamily="18" charset="0"/>
            </a:endParaRPr>
          </a:p>
        </p:txBody>
      </p:sp>
      <p:pic>
        <p:nvPicPr>
          <p:cNvPr id="242690" name="Picture 2" descr="http://cdn.biologydiscussion.com/wp-content/uploads/2016/11/clip_image017_thumb8.jpg"/>
          <p:cNvPicPr>
            <a:picLocks noChangeAspect="1" noChangeArrowheads="1"/>
          </p:cNvPicPr>
          <p:nvPr/>
        </p:nvPicPr>
        <p:blipFill>
          <a:blip r:embed="rId2"/>
          <a:srcRect/>
          <a:stretch>
            <a:fillRect/>
          </a:stretch>
        </p:blipFill>
        <p:spPr bwMode="auto">
          <a:xfrm>
            <a:off x="2500298" y="4000504"/>
            <a:ext cx="3357586" cy="2857496"/>
          </a:xfrm>
          <a:prstGeom prst="rect">
            <a:avLst/>
          </a:prstGeom>
          <a:noFill/>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42910" y="2143116"/>
            <a:ext cx="7671163" cy="3293209"/>
          </a:xfrm>
          <a:prstGeom prst="rect">
            <a:avLst/>
          </a:prstGeom>
          <a:noFill/>
        </p:spPr>
        <p:txBody>
          <a:bodyPr wrap="square" rtlCol="0">
            <a:spAutoFit/>
          </a:bodyPr>
          <a:lstStyle/>
          <a:p>
            <a:r>
              <a:rPr lang="en-IN" sz="2800" b="1" dirty="0" smtClean="0">
                <a:solidFill>
                  <a:srgbClr val="F79646"/>
                </a:solidFill>
                <a:latin typeface="Cambria" pitchFamily="18" charset="0"/>
                <a:ea typeface="Cambria" pitchFamily="18" charset="0"/>
              </a:rPr>
              <a:t>Essential Activators</a:t>
            </a:r>
          </a:p>
          <a:p>
            <a:endParaRPr lang="en-IN" sz="2000" b="1" dirty="0" smtClean="0">
              <a:solidFill>
                <a:srgbClr val="F79646"/>
              </a:solidFill>
              <a:latin typeface="Cambria" pitchFamily="18" charset="0"/>
              <a:ea typeface="Cambria" pitchFamily="18" charset="0"/>
            </a:endParaRPr>
          </a:p>
          <a:p>
            <a:r>
              <a:rPr lang="en-IN" sz="2000" b="1" dirty="0" smtClean="0">
                <a:solidFill>
                  <a:srgbClr val="F79646"/>
                </a:solidFill>
                <a:latin typeface="Cambria" pitchFamily="18" charset="0"/>
                <a:ea typeface="Cambria" pitchFamily="18" charset="0"/>
              </a:rPr>
              <a:t>Essential activators are </a:t>
            </a:r>
            <a:r>
              <a:rPr lang="en-IN" sz="2000" b="1" dirty="0" err="1" smtClean="0">
                <a:solidFill>
                  <a:srgbClr val="F79646"/>
                </a:solidFill>
                <a:latin typeface="Cambria" pitchFamily="18" charset="0"/>
                <a:ea typeface="Cambria" pitchFamily="18" charset="0"/>
              </a:rPr>
              <a:t>allosteric</a:t>
            </a:r>
            <a:r>
              <a:rPr lang="en-IN" sz="2000" b="1" dirty="0" smtClean="0">
                <a:solidFill>
                  <a:srgbClr val="F79646"/>
                </a:solidFill>
                <a:latin typeface="Cambria" pitchFamily="18" charset="0"/>
                <a:ea typeface="Cambria" pitchFamily="18" charset="0"/>
              </a:rPr>
              <a:t> activators that, without which, the enzyme activity would be so low it would be negligible. </a:t>
            </a:r>
          </a:p>
          <a:p>
            <a:endParaRPr lang="en-IN" sz="2000" b="1" dirty="0" smtClean="0">
              <a:solidFill>
                <a:srgbClr val="F79646"/>
              </a:solidFill>
              <a:latin typeface="Cambria" pitchFamily="18" charset="0"/>
              <a:ea typeface="Cambria" pitchFamily="18" charset="0"/>
            </a:endParaRPr>
          </a:p>
          <a:p>
            <a:r>
              <a:rPr lang="en-IN" sz="2000" b="1" dirty="0" smtClean="0">
                <a:solidFill>
                  <a:srgbClr val="F79646"/>
                </a:solidFill>
                <a:latin typeface="Cambria" pitchFamily="18" charset="0"/>
                <a:ea typeface="Cambria" pitchFamily="18" charset="0"/>
              </a:rPr>
              <a:t>For example, N-</a:t>
            </a:r>
            <a:r>
              <a:rPr lang="en-IN" sz="2000" b="1" dirty="0" err="1" smtClean="0">
                <a:solidFill>
                  <a:srgbClr val="F79646"/>
                </a:solidFill>
                <a:latin typeface="Cambria" pitchFamily="18" charset="0"/>
                <a:ea typeface="Cambria" pitchFamily="18" charset="0"/>
              </a:rPr>
              <a:t>acetylglutamate</a:t>
            </a:r>
            <a:r>
              <a:rPr lang="en-IN" sz="2000" b="1" dirty="0" smtClean="0">
                <a:solidFill>
                  <a:srgbClr val="F79646"/>
                </a:solidFill>
                <a:latin typeface="Cambria" pitchFamily="18" charset="0"/>
                <a:ea typeface="Cambria" pitchFamily="18" charset="0"/>
              </a:rPr>
              <a:t> is an essential activator for </a:t>
            </a:r>
            <a:r>
              <a:rPr lang="en-IN" sz="2000" b="1" dirty="0" err="1" smtClean="0">
                <a:solidFill>
                  <a:srgbClr val="F79646"/>
                </a:solidFill>
                <a:latin typeface="Cambria" pitchFamily="18" charset="0"/>
                <a:ea typeface="Cambria" pitchFamily="18" charset="0"/>
              </a:rPr>
              <a:t>carbamoyl</a:t>
            </a:r>
            <a:r>
              <a:rPr lang="en-IN" sz="2000" b="1" dirty="0" smtClean="0">
                <a:solidFill>
                  <a:srgbClr val="F79646"/>
                </a:solidFill>
                <a:latin typeface="Cambria" pitchFamily="18" charset="0"/>
                <a:ea typeface="Cambria" pitchFamily="18" charset="0"/>
              </a:rPr>
              <a:t> phosphate </a:t>
            </a:r>
            <a:r>
              <a:rPr lang="en-IN" sz="2000" b="1" dirty="0" err="1" smtClean="0">
                <a:solidFill>
                  <a:srgbClr val="F79646"/>
                </a:solidFill>
                <a:latin typeface="Cambria" pitchFamily="18" charset="0"/>
                <a:ea typeface="Cambria" pitchFamily="18" charset="0"/>
              </a:rPr>
              <a:t>synthetase</a:t>
            </a:r>
            <a:r>
              <a:rPr lang="en-IN" sz="2000" b="1" dirty="0" smtClean="0">
                <a:solidFill>
                  <a:srgbClr val="F79646"/>
                </a:solidFill>
                <a:latin typeface="Cambria" pitchFamily="18" charset="0"/>
                <a:ea typeface="Cambria" pitchFamily="18" charset="0"/>
              </a:rPr>
              <a:t> I. </a:t>
            </a:r>
          </a:p>
          <a:p>
            <a:endParaRPr lang="en-IN" sz="2000" b="1" dirty="0" smtClean="0">
              <a:solidFill>
                <a:srgbClr val="F79646"/>
              </a:solidFill>
              <a:latin typeface="Cambria" pitchFamily="18" charset="0"/>
              <a:ea typeface="Cambria" pitchFamily="18" charset="0"/>
            </a:endParaRPr>
          </a:p>
          <a:p>
            <a:r>
              <a:rPr lang="en-IN" sz="2000" b="1" dirty="0" smtClean="0">
                <a:solidFill>
                  <a:srgbClr val="F79646"/>
                </a:solidFill>
                <a:latin typeface="Cambria" pitchFamily="18" charset="0"/>
                <a:ea typeface="Cambria" pitchFamily="18" charset="0"/>
              </a:rPr>
              <a:t>They are the exact opposite of enzyme inhibitors.</a:t>
            </a:r>
          </a:p>
          <a:p>
            <a:endParaRPr lang="en-IN" sz="2000" b="1" dirty="0">
              <a:latin typeface="Cambria" pitchFamily="18" charset="0"/>
              <a:ea typeface="Cambria" pitchFamily="18" charset="0"/>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1472" y="2071678"/>
            <a:ext cx="7318466" cy="3600986"/>
          </a:xfrm>
          <a:prstGeom prst="rect">
            <a:avLst/>
          </a:prstGeom>
          <a:noFill/>
        </p:spPr>
        <p:txBody>
          <a:bodyPr wrap="square" rtlCol="0">
            <a:spAutoFit/>
          </a:bodyPr>
          <a:lstStyle/>
          <a:p>
            <a:pPr fontAlgn="base"/>
            <a:r>
              <a:rPr lang="en-IN" sz="2800" b="1" i="1" dirty="0" smtClean="0">
                <a:solidFill>
                  <a:srgbClr val="FF0000"/>
                </a:solidFill>
                <a:latin typeface="Cambria" pitchFamily="18" charset="0"/>
                <a:ea typeface="Cambria" pitchFamily="18" charset="0"/>
              </a:rPr>
              <a:t>Mechanism of Action of </a:t>
            </a:r>
            <a:r>
              <a:rPr lang="en-IN" sz="2800" b="1" i="1" dirty="0" err="1" smtClean="0">
                <a:solidFill>
                  <a:srgbClr val="FF0000"/>
                </a:solidFill>
                <a:latin typeface="Cambria" pitchFamily="18" charset="0"/>
                <a:ea typeface="Cambria" pitchFamily="18" charset="0"/>
              </a:rPr>
              <a:t>Allosteric</a:t>
            </a:r>
            <a:r>
              <a:rPr lang="en-IN" sz="2800" b="1" i="1" dirty="0" smtClean="0">
                <a:solidFill>
                  <a:srgbClr val="FF0000"/>
                </a:solidFill>
                <a:latin typeface="Cambria" pitchFamily="18" charset="0"/>
                <a:ea typeface="Cambria" pitchFamily="18" charset="0"/>
              </a:rPr>
              <a:t> Enzymes:</a:t>
            </a:r>
          </a:p>
          <a:p>
            <a:pPr fontAlgn="base"/>
            <a:endParaRPr lang="en-IN" sz="2000" b="1" i="1" dirty="0" smtClean="0">
              <a:latin typeface="Cambria" pitchFamily="18" charset="0"/>
              <a:ea typeface="Cambria" pitchFamily="18" charset="0"/>
            </a:endParaRPr>
          </a:p>
          <a:p>
            <a:pPr fontAlgn="base"/>
            <a:r>
              <a:rPr lang="en-IN" sz="2000" b="1" i="1" dirty="0" smtClean="0">
                <a:solidFill>
                  <a:srgbClr val="00B050"/>
                </a:solidFill>
                <a:latin typeface="Cambria" pitchFamily="18" charset="0"/>
                <a:ea typeface="Cambria" pitchFamily="18" charset="0"/>
              </a:rPr>
              <a:t>Two general models for the inter-conversion of inactive and active forms of </a:t>
            </a:r>
            <a:r>
              <a:rPr lang="en-IN" sz="2000" b="1" i="1" dirty="0" err="1" smtClean="0">
                <a:solidFill>
                  <a:srgbClr val="00B050"/>
                </a:solidFill>
                <a:latin typeface="Cambria" pitchFamily="18" charset="0"/>
                <a:ea typeface="Cambria" pitchFamily="18" charset="0"/>
              </a:rPr>
              <a:t>allosteric</a:t>
            </a:r>
            <a:r>
              <a:rPr lang="en-IN" sz="2000" b="1" i="1" dirty="0" smtClean="0">
                <a:solidFill>
                  <a:srgbClr val="00B050"/>
                </a:solidFill>
                <a:latin typeface="Cambria" pitchFamily="18" charset="0"/>
                <a:ea typeface="Cambria" pitchFamily="18" charset="0"/>
              </a:rPr>
              <a:t> enzymes have been proposed:</a:t>
            </a:r>
          </a:p>
          <a:p>
            <a:pPr fontAlgn="base"/>
            <a:endParaRPr lang="en-IN" sz="2000" b="1" i="1" dirty="0" smtClean="0">
              <a:solidFill>
                <a:srgbClr val="00B050"/>
              </a:solidFill>
              <a:latin typeface="Cambria" pitchFamily="18" charset="0"/>
              <a:ea typeface="Cambria" pitchFamily="18" charset="0"/>
            </a:endParaRPr>
          </a:p>
          <a:p>
            <a:pPr marL="342900" indent="-342900" fontAlgn="base">
              <a:buAutoNum type="alphaLcParenBoth"/>
            </a:pPr>
            <a:r>
              <a:rPr lang="en-IN" sz="2000" b="1" i="1" u="sng" dirty="0" smtClean="0">
                <a:solidFill>
                  <a:srgbClr val="00B050"/>
                </a:solidFill>
                <a:latin typeface="Cambria" pitchFamily="18" charset="0"/>
                <a:ea typeface="Cambria" pitchFamily="18" charset="0"/>
              </a:rPr>
              <a:t>Simple sequential model:</a:t>
            </a:r>
          </a:p>
          <a:p>
            <a:pPr marL="342900" indent="-342900" fontAlgn="base">
              <a:buAutoNum type="alphaLcParenBoth"/>
            </a:pPr>
            <a:endParaRPr lang="en-IN" sz="2000" b="1" i="1" dirty="0" smtClean="0">
              <a:solidFill>
                <a:srgbClr val="00B050"/>
              </a:solidFill>
              <a:latin typeface="Cambria" pitchFamily="18" charset="0"/>
              <a:ea typeface="Cambria" pitchFamily="18" charset="0"/>
            </a:endParaRPr>
          </a:p>
          <a:p>
            <a:pPr fontAlgn="base"/>
            <a:r>
              <a:rPr lang="en-IN" sz="2000" b="1" i="1" dirty="0" smtClean="0">
                <a:solidFill>
                  <a:srgbClr val="00B050"/>
                </a:solidFill>
                <a:latin typeface="Cambria" pitchFamily="18" charset="0"/>
                <a:ea typeface="Cambria" pitchFamily="18" charset="0"/>
              </a:rPr>
              <a:t>This model was proposed by </a:t>
            </a:r>
            <a:r>
              <a:rPr lang="en-IN" sz="2000" b="1" i="1" dirty="0" err="1" smtClean="0">
                <a:solidFill>
                  <a:srgbClr val="00B050"/>
                </a:solidFill>
                <a:latin typeface="Cambria" pitchFamily="18" charset="0"/>
                <a:ea typeface="Cambria" pitchFamily="18" charset="0"/>
              </a:rPr>
              <a:t>Koshland</a:t>
            </a:r>
            <a:r>
              <a:rPr lang="en-IN" sz="2000" b="1" i="1" dirty="0" smtClean="0">
                <a:solidFill>
                  <a:srgbClr val="00B050"/>
                </a:solidFill>
                <a:latin typeface="Cambria" pitchFamily="18" charset="0"/>
                <a:ea typeface="Cambria" pitchFamily="18" charset="0"/>
              </a:rPr>
              <a:t> Jr. in the year 1966. According to this theory, the </a:t>
            </a:r>
            <a:r>
              <a:rPr lang="en-IN" sz="2000" b="1" i="1" dirty="0" err="1" smtClean="0">
                <a:solidFill>
                  <a:srgbClr val="00B050"/>
                </a:solidFill>
                <a:latin typeface="Cambria" pitchFamily="18" charset="0"/>
                <a:ea typeface="Cambria" pitchFamily="18" charset="0"/>
              </a:rPr>
              <a:t>aliosteric</a:t>
            </a:r>
            <a:r>
              <a:rPr lang="en-IN" sz="2000" b="1" i="1" dirty="0" smtClean="0">
                <a:solidFill>
                  <a:srgbClr val="00B050"/>
                </a:solidFill>
                <a:latin typeface="Cambria" pitchFamily="18" charset="0"/>
                <a:ea typeface="Cambria" pitchFamily="18" charset="0"/>
              </a:rPr>
              <a:t> enzyme can exist in only two conformational changes individually. </a:t>
            </a:r>
          </a:p>
          <a:p>
            <a:pPr fontAlgn="base"/>
            <a:endParaRPr lang="en-IN" sz="2000" b="1" dirty="0" smtClean="0">
              <a:latin typeface="Cambria" pitchFamily="18" charset="0"/>
              <a:ea typeface="Cambria" pitchFamily="18" charset="0"/>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72" y="1928802"/>
            <a:ext cx="7215238" cy="2585323"/>
          </a:xfrm>
          <a:prstGeom prst="rect">
            <a:avLst/>
          </a:prstGeom>
          <a:noFill/>
        </p:spPr>
        <p:txBody>
          <a:bodyPr wrap="square" rtlCol="0">
            <a:spAutoFit/>
          </a:bodyPr>
          <a:lstStyle/>
          <a:p>
            <a:r>
              <a:rPr lang="en-IN" b="1" i="1" dirty="0" smtClean="0">
                <a:solidFill>
                  <a:srgbClr val="FF0000"/>
                </a:solidFill>
                <a:latin typeface="Cambria" pitchFamily="18" charset="0"/>
                <a:ea typeface="Cambria" pitchFamily="18" charset="0"/>
              </a:rPr>
              <a:t>Consider an </a:t>
            </a:r>
            <a:r>
              <a:rPr lang="en-IN" b="1" i="1" dirty="0" err="1" smtClean="0">
                <a:solidFill>
                  <a:srgbClr val="FF0000"/>
                </a:solidFill>
                <a:latin typeface="Cambria" pitchFamily="18" charset="0"/>
                <a:ea typeface="Cambria" pitchFamily="18" charset="0"/>
              </a:rPr>
              <a:t>aliosteric</a:t>
            </a:r>
            <a:r>
              <a:rPr lang="en-IN" b="1" i="1" dirty="0" smtClean="0">
                <a:solidFill>
                  <a:srgbClr val="FF0000"/>
                </a:solidFill>
                <a:latin typeface="Cambria" pitchFamily="18" charset="0"/>
                <a:ea typeface="Cambria" pitchFamily="18" charset="0"/>
              </a:rPr>
              <a:t> enzyme consisting of two identical subunits, each containing an active site </a:t>
            </a:r>
          </a:p>
          <a:p>
            <a:endParaRPr lang="en-IN" b="1" i="1" dirty="0" smtClean="0">
              <a:solidFill>
                <a:srgbClr val="FF0000"/>
              </a:solidFill>
              <a:latin typeface="Cambria" pitchFamily="18" charset="0"/>
              <a:ea typeface="Cambria" pitchFamily="18" charset="0"/>
            </a:endParaRPr>
          </a:p>
          <a:p>
            <a:r>
              <a:rPr lang="en-IN" b="1" i="1" dirty="0" smtClean="0">
                <a:solidFill>
                  <a:srgbClr val="FF0000"/>
                </a:solidFill>
                <a:latin typeface="Cambria" pitchFamily="18" charset="0"/>
                <a:ea typeface="Cambria" pitchFamily="18" charset="0"/>
              </a:rPr>
              <a:t>The T (tense) form has low affinity and the R (relaxed) form has high affinity for substrate. </a:t>
            </a:r>
          </a:p>
          <a:p>
            <a:endParaRPr lang="en-IN" b="1" i="1" dirty="0" smtClean="0">
              <a:solidFill>
                <a:srgbClr val="FF0000"/>
              </a:solidFill>
              <a:latin typeface="Cambria" pitchFamily="18" charset="0"/>
              <a:ea typeface="Cambria" pitchFamily="18" charset="0"/>
            </a:endParaRPr>
          </a:p>
          <a:p>
            <a:r>
              <a:rPr lang="en-IN" b="1" i="1" dirty="0" smtClean="0">
                <a:solidFill>
                  <a:srgbClr val="FF0000"/>
                </a:solidFill>
                <a:latin typeface="Cambria" pitchFamily="18" charset="0"/>
                <a:ea typeface="Cambria" pitchFamily="18" charset="0"/>
              </a:rPr>
              <a:t>In this model, the binding of substrate to one of the subunits induces a T → R transition in that subunit but not in the other subunits.</a:t>
            </a:r>
          </a:p>
          <a:p>
            <a:endParaRPr lang="en-IN" b="1" i="1" dirty="0">
              <a:solidFill>
                <a:srgbClr val="FF0000"/>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786" name="Picture 2" descr="Kinetic models of allosteric enzymes"/>
          <p:cNvPicPr>
            <a:picLocks noChangeAspect="1" noChangeArrowheads="1"/>
          </p:cNvPicPr>
          <p:nvPr/>
        </p:nvPicPr>
        <p:blipFill>
          <a:blip r:embed="rId2"/>
          <a:srcRect/>
          <a:stretch>
            <a:fillRect/>
          </a:stretch>
        </p:blipFill>
        <p:spPr bwMode="auto">
          <a:xfrm>
            <a:off x="1857356" y="1857364"/>
            <a:ext cx="6072230" cy="4143404"/>
          </a:xfrm>
          <a:prstGeom prst="rect">
            <a:avLst/>
          </a:prstGeom>
          <a:noFill/>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0034" y="1714488"/>
            <a:ext cx="7122523" cy="3877985"/>
          </a:xfrm>
          <a:prstGeom prst="rect">
            <a:avLst/>
          </a:prstGeom>
          <a:noFill/>
        </p:spPr>
        <p:txBody>
          <a:bodyPr wrap="square" rtlCol="0">
            <a:spAutoFit/>
          </a:bodyPr>
          <a:lstStyle/>
          <a:p>
            <a:pPr fontAlgn="base"/>
            <a:r>
              <a:rPr lang="en-IN" sz="2800" b="1" u="sng" dirty="0" smtClean="0">
                <a:solidFill>
                  <a:srgbClr val="D60093"/>
                </a:solidFill>
                <a:latin typeface="Cambria" pitchFamily="18" charset="0"/>
                <a:ea typeface="Cambria" pitchFamily="18" charset="0"/>
              </a:rPr>
              <a:t>Concerted or Symmetry Model:</a:t>
            </a:r>
          </a:p>
          <a:p>
            <a:pPr fontAlgn="base"/>
            <a:endParaRPr lang="en-IN" sz="2000" dirty="0" smtClean="0">
              <a:latin typeface="Cambria" pitchFamily="18" charset="0"/>
              <a:ea typeface="Cambria" pitchFamily="18" charset="0"/>
            </a:endParaRPr>
          </a:p>
          <a:p>
            <a:pPr fontAlgn="base"/>
            <a:r>
              <a:rPr lang="en-IN" sz="2000" b="1" i="1" dirty="0" smtClean="0">
                <a:solidFill>
                  <a:srgbClr val="9900CC"/>
                </a:solidFill>
                <a:latin typeface="Cambria" pitchFamily="18" charset="0"/>
                <a:ea typeface="Cambria" pitchFamily="18" charset="0"/>
              </a:rPr>
              <a:t>This model was proposed by Jacques Monod and his colleagues in 1965. </a:t>
            </a:r>
          </a:p>
          <a:p>
            <a:pPr fontAlgn="base"/>
            <a:endParaRPr lang="en-IN" sz="2000" b="1" i="1" dirty="0" smtClean="0">
              <a:solidFill>
                <a:srgbClr val="9900CC"/>
              </a:solidFill>
              <a:latin typeface="Cambria" pitchFamily="18" charset="0"/>
              <a:ea typeface="Cambria" pitchFamily="18" charset="0"/>
            </a:endParaRPr>
          </a:p>
          <a:p>
            <a:pPr fontAlgn="base"/>
            <a:r>
              <a:rPr lang="en-IN" sz="2000" b="1" i="1" dirty="0" smtClean="0">
                <a:solidFill>
                  <a:srgbClr val="9900CC"/>
                </a:solidFill>
                <a:latin typeface="Cambria" pitchFamily="18" charset="0"/>
                <a:ea typeface="Cambria" pitchFamily="18" charset="0"/>
              </a:rPr>
              <a:t>According to them, an </a:t>
            </a:r>
            <a:r>
              <a:rPr lang="en-IN" sz="2000" b="1" i="1" dirty="0" err="1" smtClean="0">
                <a:solidFill>
                  <a:srgbClr val="9900CC"/>
                </a:solidFill>
                <a:latin typeface="Cambria" pitchFamily="18" charset="0"/>
                <a:ea typeface="Cambria" pitchFamily="18" charset="0"/>
              </a:rPr>
              <a:t>allosteric</a:t>
            </a:r>
            <a:r>
              <a:rPr lang="en-IN" sz="2000" b="1" i="1" dirty="0" smtClean="0">
                <a:solidFill>
                  <a:srgbClr val="9900CC"/>
                </a:solidFill>
                <a:latin typeface="Cambria" pitchFamily="18" charset="0"/>
                <a:ea typeface="Cambria" pitchFamily="18" charset="0"/>
              </a:rPr>
              <a:t> enzyme can exist in still two conformations, active and relaxed or inactive form.</a:t>
            </a:r>
          </a:p>
          <a:p>
            <a:pPr fontAlgn="base"/>
            <a:endParaRPr lang="en-IN" sz="2000" b="1" i="1" dirty="0" smtClean="0">
              <a:solidFill>
                <a:srgbClr val="9900CC"/>
              </a:solidFill>
              <a:latin typeface="Cambria" pitchFamily="18" charset="0"/>
              <a:ea typeface="Cambria" pitchFamily="18" charset="0"/>
            </a:endParaRPr>
          </a:p>
          <a:p>
            <a:pPr fontAlgn="base"/>
            <a:r>
              <a:rPr lang="en-IN" sz="2000" b="1" i="1" dirty="0" smtClean="0">
                <a:solidFill>
                  <a:srgbClr val="9900CC"/>
                </a:solidFill>
                <a:latin typeface="Cambria" pitchFamily="18" charset="0"/>
                <a:ea typeface="Cambria" pitchFamily="18" charset="0"/>
              </a:rPr>
              <a:t>All subunits are either in the active form or all are in inactive form.</a:t>
            </a:r>
          </a:p>
          <a:p>
            <a:pPr fontAlgn="base"/>
            <a:endParaRPr lang="en-IN" sz="2000" dirty="0" smtClean="0">
              <a:latin typeface="Cambria" pitchFamily="18" charset="0"/>
              <a:ea typeface="Cambria" pitchFamily="18" charset="0"/>
            </a:endParaRPr>
          </a:p>
          <a:p>
            <a:endParaRPr lang="en-IN"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1538" y="1857364"/>
            <a:ext cx="7358114" cy="3785652"/>
          </a:xfrm>
          <a:prstGeom prst="rect">
            <a:avLst/>
          </a:prstGeom>
          <a:noFill/>
        </p:spPr>
        <p:txBody>
          <a:bodyPr wrap="square" rtlCol="0">
            <a:spAutoFit/>
          </a:bodyPr>
          <a:lstStyle/>
          <a:p>
            <a:r>
              <a:rPr lang="en-IN" dirty="0" smtClean="0">
                <a:latin typeface="Cambria" pitchFamily="18" charset="0"/>
                <a:ea typeface="Cambria" pitchFamily="18" charset="0"/>
              </a:rPr>
              <a:t> </a:t>
            </a:r>
            <a:r>
              <a:rPr lang="en-IN" sz="2000" b="1" i="1" dirty="0" smtClean="0">
                <a:solidFill>
                  <a:srgbClr val="D60093"/>
                </a:solidFill>
                <a:latin typeface="Cambria" pitchFamily="18" charset="0"/>
                <a:ea typeface="Cambria" pitchFamily="18" charset="0"/>
              </a:rPr>
              <a:t>Every substrate molecule that binds with enzyme increases the probability of transition from the inactive to the active site. </a:t>
            </a:r>
          </a:p>
          <a:p>
            <a:endParaRPr lang="en-IN" sz="2000" b="1" i="1" dirty="0" smtClean="0">
              <a:solidFill>
                <a:srgbClr val="D60093"/>
              </a:solidFill>
              <a:latin typeface="Cambria" pitchFamily="18" charset="0"/>
              <a:ea typeface="Cambria" pitchFamily="18" charset="0"/>
            </a:endParaRPr>
          </a:p>
          <a:p>
            <a:r>
              <a:rPr lang="en-IN" sz="2000" b="1" i="1" dirty="0" smtClean="0">
                <a:solidFill>
                  <a:srgbClr val="D60093"/>
                </a:solidFill>
                <a:latin typeface="Cambria" pitchFamily="18" charset="0"/>
                <a:ea typeface="Cambria" pitchFamily="18" charset="0"/>
              </a:rPr>
              <a:t>The effect of </a:t>
            </a:r>
            <a:r>
              <a:rPr lang="en-IN" sz="2000" b="1" i="1" dirty="0" err="1" smtClean="0">
                <a:solidFill>
                  <a:srgbClr val="D60093"/>
                </a:solidFill>
                <a:latin typeface="Cambria" pitchFamily="18" charset="0"/>
                <a:ea typeface="Cambria" pitchFamily="18" charset="0"/>
              </a:rPr>
              <a:t>allosteric</a:t>
            </a:r>
            <a:r>
              <a:rPr lang="en-IN" sz="2000" b="1" i="1" dirty="0" smtClean="0">
                <a:solidFill>
                  <a:srgbClr val="D60093"/>
                </a:solidFill>
                <a:latin typeface="Cambria" pitchFamily="18" charset="0"/>
                <a:ea typeface="Cambria" pitchFamily="18" charset="0"/>
              </a:rPr>
              <a:t> activators and inhibitors can be explained quite easily by this model.</a:t>
            </a:r>
          </a:p>
          <a:p>
            <a:endParaRPr lang="en-IN" sz="2000" b="1" i="1" dirty="0" smtClean="0">
              <a:solidFill>
                <a:srgbClr val="D60093"/>
              </a:solidFill>
              <a:latin typeface="Cambria" pitchFamily="18" charset="0"/>
              <a:ea typeface="Cambria" pitchFamily="18" charset="0"/>
            </a:endParaRPr>
          </a:p>
          <a:p>
            <a:endParaRPr lang="en-IN" sz="2000" b="1" i="1" dirty="0" smtClean="0">
              <a:solidFill>
                <a:srgbClr val="D60093"/>
              </a:solidFill>
              <a:latin typeface="Cambria" pitchFamily="18" charset="0"/>
              <a:ea typeface="Cambria" pitchFamily="18" charset="0"/>
            </a:endParaRPr>
          </a:p>
          <a:p>
            <a:r>
              <a:rPr lang="en-IN" sz="2000" b="1" i="1" dirty="0" smtClean="0">
                <a:solidFill>
                  <a:srgbClr val="D60093"/>
                </a:solidFill>
                <a:latin typeface="Cambria" pitchFamily="18" charset="0"/>
                <a:ea typeface="Cambria" pitchFamily="18" charset="0"/>
              </a:rPr>
              <a:t>An </a:t>
            </a:r>
            <a:r>
              <a:rPr lang="en-IN" sz="2000" b="1" i="1" dirty="0" err="1" smtClean="0">
                <a:solidFill>
                  <a:srgbClr val="D60093"/>
                </a:solidFill>
                <a:latin typeface="Cambria" pitchFamily="18" charset="0"/>
                <a:ea typeface="Cambria" pitchFamily="18" charset="0"/>
              </a:rPr>
              <a:t>allosteric</a:t>
            </a:r>
            <a:r>
              <a:rPr lang="en-IN" sz="2000" b="1" i="1" dirty="0" smtClean="0">
                <a:solidFill>
                  <a:srgbClr val="D60093"/>
                </a:solidFill>
                <a:latin typeface="Cambria" pitchFamily="18" charset="0"/>
                <a:ea typeface="Cambria" pitchFamily="18" charset="0"/>
              </a:rPr>
              <a:t> inhibitor binds preferably to the T form whereas an </a:t>
            </a:r>
            <a:r>
              <a:rPr lang="en-IN" sz="2000" b="1" i="1" dirty="0" err="1" smtClean="0">
                <a:solidFill>
                  <a:srgbClr val="D60093"/>
                </a:solidFill>
                <a:latin typeface="Cambria" pitchFamily="18" charset="0"/>
                <a:ea typeface="Cambria" pitchFamily="18" charset="0"/>
              </a:rPr>
              <a:t>allosteric</a:t>
            </a:r>
            <a:r>
              <a:rPr lang="en-IN" sz="2000" b="1" i="1" dirty="0" smtClean="0">
                <a:solidFill>
                  <a:srgbClr val="D60093"/>
                </a:solidFill>
                <a:latin typeface="Cambria" pitchFamily="18" charset="0"/>
                <a:ea typeface="Cambria" pitchFamily="18" charset="0"/>
              </a:rPr>
              <a:t> activator binds to the R form. An </a:t>
            </a:r>
            <a:r>
              <a:rPr lang="en-IN" sz="2000" b="1" i="1" dirty="0" err="1" smtClean="0">
                <a:solidFill>
                  <a:srgbClr val="D60093"/>
                </a:solidFill>
                <a:latin typeface="Cambria" pitchFamily="18" charset="0"/>
                <a:ea typeface="Cambria" pitchFamily="18" charset="0"/>
              </a:rPr>
              <a:t>allosteric</a:t>
            </a:r>
            <a:r>
              <a:rPr lang="en-IN" sz="2000" b="1" i="1" dirty="0" smtClean="0">
                <a:solidFill>
                  <a:srgbClr val="D60093"/>
                </a:solidFill>
                <a:latin typeface="Cambria" pitchFamily="18" charset="0"/>
                <a:ea typeface="Cambria" pitchFamily="18" charset="0"/>
              </a:rPr>
              <a:t> inhibitor shifts The R → T conformational equilibrium towards T. Whereas an </a:t>
            </a:r>
            <a:r>
              <a:rPr lang="en-IN" sz="2000" b="1" i="1" dirty="0" err="1" smtClean="0">
                <a:solidFill>
                  <a:srgbClr val="D60093"/>
                </a:solidFill>
                <a:latin typeface="Cambria" pitchFamily="18" charset="0"/>
                <a:ea typeface="Cambria" pitchFamily="18" charset="0"/>
              </a:rPr>
              <a:t>allosteric</a:t>
            </a:r>
            <a:r>
              <a:rPr lang="en-IN" sz="2000" b="1" i="1" dirty="0" smtClean="0">
                <a:solidFill>
                  <a:srgbClr val="D60093"/>
                </a:solidFill>
                <a:latin typeface="Cambria" pitchFamily="18" charset="0"/>
                <a:ea typeface="Cambria" pitchFamily="18" charset="0"/>
              </a:rPr>
              <a:t> activator shifts it toward R</a:t>
            </a:r>
          </a:p>
          <a:p>
            <a:endParaRPr lang="en-IN" sz="2000" b="1" i="1" dirty="0">
              <a:solidFill>
                <a:srgbClr val="D60093"/>
              </a:solidFill>
            </a:endParaRP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17403</TotalTime>
  <Words>4964</Words>
  <Application>Microsoft Office PowerPoint</Application>
  <PresentationFormat>On-screen Show (4:3)</PresentationFormat>
  <Paragraphs>779</Paragraphs>
  <Slides>116</Slides>
  <Notes>13</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116</vt:i4>
      </vt:variant>
    </vt:vector>
  </HeadingPairs>
  <TitlesOfParts>
    <vt:vector size="130" baseType="lpstr">
      <vt:lpstr>ＭＳ Ｐゴシック</vt:lpstr>
      <vt:lpstr>ＭＳ Ｐゴシック</vt:lpstr>
      <vt:lpstr>Arial</vt:lpstr>
      <vt:lpstr>Calibri</vt:lpstr>
      <vt:lpstr>Cambria</vt:lpstr>
      <vt:lpstr>PMingLiU</vt:lpstr>
      <vt:lpstr>PMingLiU</vt:lpstr>
      <vt:lpstr>Times New Roman</vt:lpstr>
      <vt:lpstr>Wingdings</vt:lpstr>
      <vt:lpstr>Wingdings 2</vt:lpstr>
      <vt:lpstr>華康中黑體(P)</vt:lpstr>
      <vt:lpstr>Default Design</vt:lpstr>
      <vt:lpstr>Microsoft Equation 3.0</vt:lpstr>
      <vt:lpstr>MgxDesigner</vt:lpstr>
      <vt:lpstr>INSTITUTE OF ENGINEERING &amp; MANAGEMENT, KOLKATA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Enzyme structure</vt:lpstr>
      <vt:lpstr>PowerPoint Presentation</vt:lpstr>
      <vt:lpstr>PowerPoint Presentation</vt:lpstr>
      <vt:lpstr>Cofactors</vt:lpstr>
      <vt:lpstr>PowerPoint Presentation</vt:lpstr>
      <vt:lpstr>The active site</vt:lpstr>
      <vt:lpstr>The substrate   </vt:lpstr>
      <vt:lpstr>PowerPoint Presentation</vt:lpstr>
      <vt:lpstr>PowerPoint Presentation</vt:lpstr>
      <vt:lpstr>The Induced Fit Hypothesis</vt:lpstr>
      <vt:lpstr>Factors affecting enzyme activity  </vt:lpstr>
      <vt:lpstr>Substrate concentration: Non-enzymic reactions</vt:lpstr>
      <vt:lpstr>Substrate concentration: Enzymic reactions</vt:lpstr>
      <vt:lpstr>PowerPoint Presentation</vt:lpstr>
      <vt:lpstr>PowerPoint Presentation</vt:lpstr>
      <vt:lpstr>PowerPoint Presentation</vt:lpstr>
      <vt:lpstr>The effect of temperature</vt:lpstr>
      <vt:lpstr>PowerPoint Presentation</vt:lpstr>
      <vt:lpstr>PowerPoint Presentation</vt:lpstr>
      <vt:lpstr>The effect of pH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Lineweaver-Burk (Double Reciprocal) Plot</vt:lpstr>
      <vt:lpstr>PowerPoint Presentation</vt:lpstr>
      <vt:lpstr>PowerPoint Presentation</vt:lpstr>
      <vt:lpstr>PowerPoint Presentation</vt:lpstr>
      <vt:lpstr>Reversible inhibitors can be classified into : </vt:lpstr>
      <vt:lpstr>PowerPoint Presentation</vt:lpstr>
      <vt:lpstr>PowerPoint Presentation</vt:lpstr>
      <vt:lpstr>PowerPoint Presentation</vt:lpstr>
      <vt:lpstr>Competitive Inhibition</vt:lpstr>
      <vt:lpstr>PowerPoint Presentation</vt:lpstr>
      <vt:lpstr>PowerPoint Presentation</vt:lpstr>
      <vt:lpstr>PowerPoint Presentation</vt:lpstr>
      <vt:lpstr>Non-Competitive Inhibition</vt:lpstr>
      <vt:lpstr>PowerPoint Presentation</vt:lpstr>
      <vt:lpstr>PowerPoint Presentation</vt:lpstr>
      <vt:lpstr>PowerPoint Presentation</vt:lpstr>
      <vt:lpstr>Un-competitive Inhibiton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abc</dc:creator>
  <cp:lastModifiedBy>user</cp:lastModifiedBy>
  <cp:revision>1732</cp:revision>
  <dcterms:created xsi:type="dcterms:W3CDTF">2013-04-07T05:59:11Z</dcterms:created>
  <dcterms:modified xsi:type="dcterms:W3CDTF">2023-03-17T06:49:16Z</dcterms:modified>
</cp:coreProperties>
</file>